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336" r:id="rId3"/>
    <p:sldId id="345" r:id="rId4"/>
    <p:sldId id="270" r:id="rId5"/>
    <p:sldId id="402" r:id="rId6"/>
    <p:sldId id="453" r:id="rId7"/>
    <p:sldId id="455" r:id="rId8"/>
    <p:sldId id="456" r:id="rId9"/>
    <p:sldId id="457" r:id="rId10"/>
    <p:sldId id="395" r:id="rId11"/>
    <p:sldId id="458" r:id="rId12"/>
    <p:sldId id="459" r:id="rId13"/>
    <p:sldId id="460" r:id="rId14"/>
    <p:sldId id="461" r:id="rId15"/>
    <p:sldId id="462" r:id="rId16"/>
    <p:sldId id="396" r:id="rId17"/>
    <p:sldId id="463" r:id="rId18"/>
    <p:sldId id="464" r:id="rId19"/>
    <p:sldId id="454" r:id="rId20"/>
    <p:sldId id="465" r:id="rId21"/>
    <p:sldId id="466" r:id="rId22"/>
    <p:sldId id="467" r:id="rId23"/>
    <p:sldId id="468" r:id="rId24"/>
    <p:sldId id="448" r:id="rId25"/>
    <p:sldId id="469" r:id="rId26"/>
    <p:sldId id="322" r:id="rId27"/>
    <p:sldId id="323" r:id="rId28"/>
    <p:sldId id="301" r:id="rId29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49F56F-B440-864F-A4DA-83F823ED4EEA}">
          <p14:sldIdLst>
            <p14:sldId id="256"/>
            <p14:sldId id="336"/>
            <p14:sldId id="345"/>
            <p14:sldId id="270"/>
            <p14:sldId id="402"/>
            <p14:sldId id="453"/>
            <p14:sldId id="455"/>
            <p14:sldId id="456"/>
            <p14:sldId id="457"/>
            <p14:sldId id="395"/>
            <p14:sldId id="458"/>
            <p14:sldId id="459"/>
            <p14:sldId id="460"/>
            <p14:sldId id="461"/>
            <p14:sldId id="462"/>
            <p14:sldId id="396"/>
            <p14:sldId id="463"/>
            <p14:sldId id="464"/>
            <p14:sldId id="454"/>
            <p14:sldId id="465"/>
            <p14:sldId id="466"/>
            <p14:sldId id="467"/>
            <p14:sldId id="468"/>
            <p14:sldId id="448"/>
            <p14:sldId id="469"/>
            <p14:sldId id="322"/>
            <p14:sldId id="323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036D8C-3486-7F4F-8BBA-4BFBF33146C5}" v="223" dt="2019-12-18T08:15:56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/>
    <p:restoredTop sz="62993"/>
  </p:normalViewPr>
  <p:slideViewPr>
    <p:cSldViewPr snapToGrid="0" snapToObjects="1">
      <p:cViewPr varScale="1">
        <p:scale>
          <a:sx n="78" d="100"/>
          <a:sy n="78" d="100"/>
        </p:scale>
        <p:origin x="1760" y="168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ot Ingmar" userId="588a97c0-5a52-4bd9-b8d6-a4cf24ff4dbb" providerId="ADAL" clId="{83036D8C-3486-7F4F-8BBA-4BFBF33146C5}"/>
    <pc:docChg chg="custSel addSld modSld">
      <pc:chgData name="Proot Ingmar" userId="588a97c0-5a52-4bd9-b8d6-a4cf24ff4dbb" providerId="ADAL" clId="{83036D8C-3486-7F4F-8BBA-4BFBF33146C5}" dt="2019-12-18T08:31:00.867" v="657" actId="113"/>
      <pc:docMkLst>
        <pc:docMk/>
      </pc:docMkLst>
      <pc:sldChg chg="modNotesTx">
        <pc:chgData name="Proot Ingmar" userId="588a97c0-5a52-4bd9-b8d6-a4cf24ff4dbb" providerId="ADAL" clId="{83036D8C-3486-7F4F-8BBA-4BFBF33146C5}" dt="2019-12-18T08:12:29.174" v="440" actId="20577"/>
        <pc:sldMkLst>
          <pc:docMk/>
          <pc:sldMk cId="2282481611" sldId="395"/>
        </pc:sldMkLst>
      </pc:sldChg>
      <pc:sldChg chg="modNotesTx">
        <pc:chgData name="Proot Ingmar" userId="588a97c0-5a52-4bd9-b8d6-a4cf24ff4dbb" providerId="ADAL" clId="{83036D8C-3486-7F4F-8BBA-4BFBF33146C5}" dt="2019-12-18T08:22:28.405" v="578" actId="113"/>
        <pc:sldMkLst>
          <pc:docMk/>
          <pc:sldMk cId="628984201" sldId="396"/>
        </pc:sldMkLst>
      </pc:sldChg>
      <pc:sldChg chg="modNotesTx">
        <pc:chgData name="Proot Ingmar" userId="588a97c0-5a52-4bd9-b8d6-a4cf24ff4dbb" providerId="ADAL" clId="{83036D8C-3486-7F4F-8BBA-4BFBF33146C5}" dt="2019-12-18T08:03:52.195" v="13" actId="113"/>
        <pc:sldMkLst>
          <pc:docMk/>
          <pc:sldMk cId="4273495380" sldId="453"/>
        </pc:sldMkLst>
      </pc:sldChg>
      <pc:sldChg chg="modNotesTx">
        <pc:chgData name="Proot Ingmar" userId="588a97c0-5a52-4bd9-b8d6-a4cf24ff4dbb" providerId="ADAL" clId="{83036D8C-3486-7F4F-8BBA-4BFBF33146C5}" dt="2019-12-18T08:28:34.422" v="641" actId="5793"/>
        <pc:sldMkLst>
          <pc:docMk/>
          <pc:sldMk cId="3813879374" sldId="454"/>
        </pc:sldMkLst>
      </pc:sldChg>
      <pc:sldChg chg="modNotesTx">
        <pc:chgData name="Proot Ingmar" userId="588a97c0-5a52-4bd9-b8d6-a4cf24ff4dbb" providerId="ADAL" clId="{83036D8C-3486-7F4F-8BBA-4BFBF33146C5}" dt="2019-12-18T08:05:19.965" v="16" actId="113"/>
        <pc:sldMkLst>
          <pc:docMk/>
          <pc:sldMk cId="3451497015" sldId="455"/>
        </pc:sldMkLst>
      </pc:sldChg>
      <pc:sldChg chg="modSp modNotesTx">
        <pc:chgData name="Proot Ingmar" userId="588a97c0-5a52-4bd9-b8d6-a4cf24ff4dbb" providerId="ADAL" clId="{83036D8C-3486-7F4F-8BBA-4BFBF33146C5}" dt="2019-12-18T08:11:46.860" v="362" actId="20577"/>
        <pc:sldMkLst>
          <pc:docMk/>
          <pc:sldMk cId="3142948892" sldId="456"/>
        </pc:sldMkLst>
        <pc:spChg chg="mod">
          <ac:chgData name="Proot Ingmar" userId="588a97c0-5a52-4bd9-b8d6-a4cf24ff4dbb" providerId="ADAL" clId="{83036D8C-3486-7F4F-8BBA-4BFBF33146C5}" dt="2019-12-18T08:11:46.860" v="362" actId="20577"/>
          <ac:spMkLst>
            <pc:docMk/>
            <pc:sldMk cId="3142948892" sldId="456"/>
            <ac:spMk id="4" creationId="{F0FFFC9C-FE50-AA4B-ADBD-050EC972168E}"/>
          </ac:spMkLst>
        </pc:spChg>
      </pc:sldChg>
      <pc:sldChg chg="modSp modNotesTx">
        <pc:chgData name="Proot Ingmar" userId="588a97c0-5a52-4bd9-b8d6-a4cf24ff4dbb" providerId="ADAL" clId="{83036D8C-3486-7F4F-8BBA-4BFBF33146C5}" dt="2019-12-18T08:14:22.465" v="508" actId="20577"/>
        <pc:sldMkLst>
          <pc:docMk/>
          <pc:sldMk cId="3522270373" sldId="459"/>
        </pc:sldMkLst>
        <pc:spChg chg="mod">
          <ac:chgData name="Proot Ingmar" userId="588a97c0-5a52-4bd9-b8d6-a4cf24ff4dbb" providerId="ADAL" clId="{83036D8C-3486-7F4F-8BBA-4BFBF33146C5}" dt="2019-12-18T08:14:04.334" v="442" actId="20577"/>
          <ac:spMkLst>
            <pc:docMk/>
            <pc:sldMk cId="3522270373" sldId="459"/>
            <ac:spMk id="4" creationId="{B51E0699-07C6-4848-8C5D-5B5F79B7B069}"/>
          </ac:spMkLst>
        </pc:spChg>
      </pc:sldChg>
      <pc:sldChg chg="addSp modSp">
        <pc:chgData name="Proot Ingmar" userId="588a97c0-5a52-4bd9-b8d6-a4cf24ff4dbb" providerId="ADAL" clId="{83036D8C-3486-7F4F-8BBA-4BFBF33146C5}" dt="2019-12-18T08:15:35.701" v="533" actId="1076"/>
        <pc:sldMkLst>
          <pc:docMk/>
          <pc:sldMk cId="2487883158" sldId="460"/>
        </pc:sldMkLst>
        <pc:spChg chg="add mod">
          <ac:chgData name="Proot Ingmar" userId="588a97c0-5a52-4bd9-b8d6-a4cf24ff4dbb" providerId="ADAL" clId="{83036D8C-3486-7F4F-8BBA-4BFBF33146C5}" dt="2019-12-18T08:15:35.701" v="533" actId="1076"/>
          <ac:spMkLst>
            <pc:docMk/>
            <pc:sldMk cId="2487883158" sldId="460"/>
            <ac:spMk id="2" creationId="{108D56FB-EEE8-424C-BCEC-B024B1D63602}"/>
          </ac:spMkLst>
        </pc:spChg>
      </pc:sldChg>
      <pc:sldChg chg="addSp modSp modNotesTx">
        <pc:chgData name="Proot Ingmar" userId="588a97c0-5a52-4bd9-b8d6-a4cf24ff4dbb" providerId="ADAL" clId="{83036D8C-3486-7F4F-8BBA-4BFBF33146C5}" dt="2019-12-18T08:16:29.996" v="577" actId="1076"/>
        <pc:sldMkLst>
          <pc:docMk/>
          <pc:sldMk cId="2802239113" sldId="461"/>
        </pc:sldMkLst>
        <pc:spChg chg="add mod">
          <ac:chgData name="Proot Ingmar" userId="588a97c0-5a52-4bd9-b8d6-a4cf24ff4dbb" providerId="ADAL" clId="{83036D8C-3486-7F4F-8BBA-4BFBF33146C5}" dt="2019-12-18T08:16:29.996" v="577" actId="1076"/>
          <ac:spMkLst>
            <pc:docMk/>
            <pc:sldMk cId="2802239113" sldId="461"/>
            <ac:spMk id="4" creationId="{8A48DF32-3CA6-BD40-AEFD-E9CFABB2FB68}"/>
          </ac:spMkLst>
        </pc:spChg>
      </pc:sldChg>
      <pc:sldChg chg="modNotesTx">
        <pc:chgData name="Proot Ingmar" userId="588a97c0-5a52-4bd9-b8d6-a4cf24ff4dbb" providerId="ADAL" clId="{83036D8C-3486-7F4F-8BBA-4BFBF33146C5}" dt="2019-12-18T08:23:59.270" v="584" actId="113"/>
        <pc:sldMkLst>
          <pc:docMk/>
          <pc:sldMk cId="2119788934" sldId="463"/>
        </pc:sldMkLst>
      </pc:sldChg>
      <pc:sldChg chg="modNotesTx">
        <pc:chgData name="Proot Ingmar" userId="588a97c0-5a52-4bd9-b8d6-a4cf24ff4dbb" providerId="ADAL" clId="{83036D8C-3486-7F4F-8BBA-4BFBF33146C5}" dt="2019-12-18T08:29:13.990" v="646" actId="113"/>
        <pc:sldMkLst>
          <pc:docMk/>
          <pc:sldMk cId="440175730" sldId="465"/>
        </pc:sldMkLst>
      </pc:sldChg>
      <pc:sldChg chg="modNotesTx">
        <pc:chgData name="Proot Ingmar" userId="588a97c0-5a52-4bd9-b8d6-a4cf24ff4dbb" providerId="ADAL" clId="{83036D8C-3486-7F4F-8BBA-4BFBF33146C5}" dt="2019-12-18T08:30:14.311" v="652" actId="113"/>
        <pc:sldMkLst>
          <pc:docMk/>
          <pc:sldMk cId="405155176" sldId="466"/>
        </pc:sldMkLst>
      </pc:sldChg>
      <pc:sldChg chg="modNotesTx">
        <pc:chgData name="Proot Ingmar" userId="588a97c0-5a52-4bd9-b8d6-a4cf24ff4dbb" providerId="ADAL" clId="{83036D8C-3486-7F4F-8BBA-4BFBF33146C5}" dt="2019-12-18T08:30:38.732" v="656" actId="113"/>
        <pc:sldMkLst>
          <pc:docMk/>
          <pc:sldMk cId="29377143" sldId="467"/>
        </pc:sldMkLst>
      </pc:sldChg>
      <pc:sldChg chg="modNotesTx">
        <pc:chgData name="Proot Ingmar" userId="588a97c0-5a52-4bd9-b8d6-a4cf24ff4dbb" providerId="ADAL" clId="{83036D8C-3486-7F4F-8BBA-4BFBF33146C5}" dt="2019-12-18T08:31:00.867" v="657" actId="113"/>
        <pc:sldMkLst>
          <pc:docMk/>
          <pc:sldMk cId="3333916708" sldId="468"/>
        </pc:sldMkLst>
      </pc:sldChg>
      <pc:sldChg chg="addSp modSp add">
        <pc:chgData name="Proot Ingmar" userId="588a97c0-5a52-4bd9-b8d6-a4cf24ff4dbb" providerId="ADAL" clId="{83036D8C-3486-7F4F-8BBA-4BFBF33146C5}" dt="2019-12-16T12:45:06.143" v="3"/>
        <pc:sldMkLst>
          <pc:docMk/>
          <pc:sldMk cId="1663585836" sldId="469"/>
        </pc:sldMkLst>
        <pc:picChg chg="add mod">
          <ac:chgData name="Proot Ingmar" userId="588a97c0-5a52-4bd9-b8d6-a4cf24ff4dbb" providerId="ADAL" clId="{83036D8C-3486-7F4F-8BBA-4BFBF33146C5}" dt="2019-12-16T12:45:06.143" v="3"/>
          <ac:picMkLst>
            <pc:docMk/>
            <pc:sldMk cId="1663585836" sldId="469"/>
            <ac:picMk id="3" creationId="{7FC3D6D6-24F1-3346-8C21-144CDE038C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E3246-16FD-C048-AD89-BFAF359A14C4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84D6B-1E4B-894F-A9FB-6BCD2471361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280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4306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Veel onderzoek naar leiderschap en leidinggeven in een professionele context</a:t>
            </a:r>
          </a:p>
          <a:p>
            <a:endParaRPr lang="nl-NL" b="1" dirty="0"/>
          </a:p>
          <a:p>
            <a:r>
              <a:rPr lang="nl-NL" b="1" dirty="0"/>
              <a:t>3 domeinen </a:t>
            </a:r>
            <a:r>
              <a:rPr lang="nl-NL" b="0" dirty="0"/>
              <a:t>die onderzocht kunnen worden:</a:t>
            </a:r>
          </a:p>
          <a:p>
            <a:r>
              <a:rPr lang="nl-NL" b="0" dirty="0"/>
              <a:t>*persoonskenmerken van de leidinggevende</a:t>
            </a:r>
          </a:p>
          <a:p>
            <a:r>
              <a:rPr lang="nl-NL" b="0" dirty="0"/>
              <a:t>*stijl van de leidinggevende</a:t>
            </a:r>
          </a:p>
          <a:p>
            <a:r>
              <a:rPr lang="nl-NL" b="0" dirty="0"/>
              <a:t>*situatie waarin het leidinggeven plaatsvindt</a:t>
            </a:r>
          </a:p>
          <a:p>
            <a:endParaRPr lang="nl-NL" b="0" dirty="0"/>
          </a:p>
          <a:p>
            <a:br>
              <a:rPr lang="nl-BE" dirty="0"/>
            </a:br>
            <a:endParaRPr lang="nl-BE" dirty="0"/>
          </a:p>
          <a:p>
            <a:endParaRPr lang="nl-NL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E015-F880-8044-8B26-F8EB0F38CF1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115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is geen pakket van persoonskenmerken te bepalen waarover alle succesvolle leiders beschikken.</a:t>
            </a:r>
          </a:p>
          <a:p>
            <a:endParaRPr lang="nl-BE" dirty="0"/>
          </a:p>
          <a:p>
            <a:r>
              <a:rPr lang="nl-BE" dirty="0"/>
              <a:t>Vooral de </a:t>
            </a:r>
            <a:r>
              <a:rPr lang="nl-BE" b="1" dirty="0"/>
              <a:t>stijl van het leiden </a:t>
            </a:r>
            <a:r>
              <a:rPr lang="nl-BE" dirty="0"/>
              <a:t>en de </a:t>
            </a:r>
            <a:r>
              <a:rPr lang="nl-BE" b="1" dirty="0"/>
              <a:t>situatie</a:t>
            </a:r>
            <a:r>
              <a:rPr lang="nl-BE" dirty="0"/>
              <a:t> zijn richtinggevend.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3715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Welke mogelijke groepsfuncties kan een leider vervullen?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0763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Taakgericht = het verwezenlijken van doelen</a:t>
            </a:r>
          </a:p>
          <a:p>
            <a:r>
              <a:rPr lang="nl-BE" dirty="0"/>
              <a:t>Relatiegericht = realiseren van goede onderlinge relaties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4233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Directieve stijl</a:t>
            </a:r>
          </a:p>
          <a:p>
            <a:r>
              <a:rPr lang="nl-BE" dirty="0"/>
              <a:t>*leidinggevende bepaalt in hoge mate hoe en door wie het werk moet verricht worden</a:t>
            </a:r>
          </a:p>
          <a:p>
            <a:r>
              <a:rPr lang="nl-BE" dirty="0"/>
              <a:t>*voor ondergeschikten die niet houden van onzekerheid</a:t>
            </a:r>
          </a:p>
          <a:p>
            <a:r>
              <a:rPr lang="nl-BE" dirty="0"/>
              <a:t>*werkt niet bij hoogopgeleiden</a:t>
            </a:r>
          </a:p>
          <a:p>
            <a:endParaRPr lang="nl-BE" dirty="0"/>
          </a:p>
          <a:p>
            <a:r>
              <a:rPr lang="nl-BE" b="1" dirty="0"/>
              <a:t>Participerende stijl</a:t>
            </a:r>
          </a:p>
          <a:p>
            <a:r>
              <a:rPr lang="nl-BE" dirty="0"/>
              <a:t>*leidinggevende overlegt met ondergeschikten</a:t>
            </a:r>
          </a:p>
          <a:p>
            <a:r>
              <a:rPr lang="nl-BE" dirty="0"/>
              <a:t>*wordt vaker geprefereerd dan de directieve stijl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4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***Niet van buiten kennen maar wel kunnen interpreteren wanneer je het schema krijgt***</a:t>
            </a:r>
          </a:p>
          <a:p>
            <a:endParaRPr lang="nl-BE" dirty="0"/>
          </a:p>
          <a:p>
            <a:r>
              <a:rPr lang="nl-BE" dirty="0"/>
              <a:t>Countryclubleiderschap:</a:t>
            </a:r>
          </a:p>
          <a:p>
            <a:r>
              <a:rPr lang="nl-BE" dirty="0"/>
              <a:t>Sterk mensgericht – laag productief</a:t>
            </a:r>
          </a:p>
          <a:p>
            <a:endParaRPr lang="nl-BE" dirty="0"/>
          </a:p>
          <a:p>
            <a:r>
              <a:rPr lang="nl-BE" dirty="0"/>
              <a:t>Teamleiderschap:</a:t>
            </a:r>
          </a:p>
          <a:p>
            <a:r>
              <a:rPr lang="nl-BE" dirty="0"/>
              <a:t>Sterk mensgericht – hoog productief</a:t>
            </a:r>
          </a:p>
          <a:p>
            <a:endParaRPr lang="nl-BE" dirty="0"/>
          </a:p>
          <a:p>
            <a:r>
              <a:rPr lang="nl-BE" dirty="0"/>
              <a:t>Status-quo leiderschap:</a:t>
            </a:r>
          </a:p>
          <a:p>
            <a:r>
              <a:rPr lang="nl-BE" dirty="0"/>
              <a:t>Gemiddeld mensgericht – productief</a:t>
            </a:r>
          </a:p>
          <a:p>
            <a:endParaRPr lang="nl-BE" dirty="0"/>
          </a:p>
          <a:p>
            <a:r>
              <a:rPr lang="nl-BE" dirty="0"/>
              <a:t>Ontbrekend leiderschap:</a:t>
            </a:r>
          </a:p>
          <a:p>
            <a:r>
              <a:rPr lang="nl-BE" dirty="0"/>
              <a:t>Weinig mensgericht – laag productief</a:t>
            </a:r>
          </a:p>
          <a:p>
            <a:endParaRPr lang="nl-BE" dirty="0"/>
          </a:p>
          <a:p>
            <a:r>
              <a:rPr lang="nl-BE" dirty="0"/>
              <a:t>Autoritair leiderschap:</a:t>
            </a:r>
          </a:p>
          <a:p>
            <a:r>
              <a:rPr lang="nl-BE" dirty="0"/>
              <a:t>Weinig mensgericht – hoog productief</a:t>
            </a:r>
          </a:p>
          <a:p>
            <a:endParaRPr lang="nl-BE" dirty="0"/>
          </a:p>
          <a:p>
            <a:r>
              <a:rPr lang="nl-BE" dirty="0"/>
              <a:t>De </a:t>
            </a:r>
            <a:r>
              <a:rPr lang="nl-BE" b="1" dirty="0"/>
              <a:t>meest gewenste leiderschapsstijl </a:t>
            </a:r>
            <a:r>
              <a:rPr lang="nl-BE" dirty="0"/>
              <a:t>is volgens Blake &amp; Mouton: teamleiderschap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422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Moet je als leidinggevende iedereen gelijk behandelen?</a:t>
            </a:r>
          </a:p>
          <a:p>
            <a:r>
              <a:rPr lang="nl-NL" b="0" dirty="0"/>
              <a:t>Daarover gaat de theorie van </a:t>
            </a:r>
            <a:r>
              <a:rPr lang="nl-NL" b="0" dirty="0" err="1"/>
              <a:t>Hersey</a:t>
            </a:r>
            <a:r>
              <a:rPr lang="nl-NL" b="0" dirty="0"/>
              <a:t> en Blanchard.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70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***Niet van buiten kennen maar wel kunnen interpreteren wanneer je het schema krijgt***</a:t>
            </a:r>
          </a:p>
          <a:p>
            <a:endParaRPr lang="nl-BE" dirty="0"/>
          </a:p>
          <a:p>
            <a:r>
              <a:rPr lang="nl-BE" b="1" dirty="0"/>
              <a:t>Medewerkers hebben 2 dimensie:</a:t>
            </a:r>
          </a:p>
          <a:p>
            <a:r>
              <a:rPr lang="nl-BE" dirty="0"/>
              <a:t>Bekwaamheid = in staat zelfstandig te werken en daar ok bij voelen</a:t>
            </a:r>
          </a:p>
          <a:p>
            <a:r>
              <a:rPr lang="nl-BE" dirty="0"/>
              <a:t>Bereidheid = motivatie van de medewerker (onzeker en/of onbekwaam)</a:t>
            </a:r>
          </a:p>
          <a:p>
            <a:endParaRPr lang="nl-BE" dirty="0"/>
          </a:p>
          <a:p>
            <a:r>
              <a:rPr lang="nl-BE" b="1" dirty="0"/>
              <a:t>Daaruit kan je 4 types halen</a:t>
            </a:r>
          </a:p>
          <a:p>
            <a:endParaRPr lang="nl-BE" dirty="0"/>
          </a:p>
          <a:p>
            <a:r>
              <a:rPr lang="nl-BE" dirty="0"/>
              <a:t>Bij elk type medewerker hoort een andere leiderschapsstijl.</a:t>
            </a:r>
          </a:p>
          <a:p>
            <a:pPr marL="228600" indent="-228600">
              <a:buFont typeface="+mj-lt"/>
              <a:buAutoNum type="arabicPeriod"/>
            </a:pPr>
            <a:r>
              <a:rPr lang="nl-BE" b="1" dirty="0"/>
              <a:t>Sturende stijl</a:t>
            </a:r>
            <a:r>
              <a:rPr lang="nl-BE" dirty="0"/>
              <a:t>: voorbeeld schoolverlater of nieuwkomer</a:t>
            </a:r>
          </a:p>
          <a:p>
            <a:pPr marL="228600" indent="-228600">
              <a:buFont typeface="+mj-lt"/>
              <a:buAutoNum type="arabicPeriod"/>
            </a:pPr>
            <a:r>
              <a:rPr lang="nl-BE" b="1" dirty="0"/>
              <a:t>Ondersteunende stijl</a:t>
            </a:r>
            <a:r>
              <a:rPr lang="nl-BE" dirty="0"/>
              <a:t>: voorbeeld iemand die gepromoveerd wordt naar andere functie</a:t>
            </a:r>
          </a:p>
          <a:p>
            <a:pPr marL="228600" indent="-228600">
              <a:buFont typeface="+mj-lt"/>
              <a:buAutoNum type="arabicPeriod"/>
            </a:pPr>
            <a:r>
              <a:rPr lang="nl-BE" b="1" dirty="0"/>
              <a:t>Motiverende stijl: </a:t>
            </a:r>
            <a:r>
              <a:rPr lang="nl-BE" dirty="0"/>
              <a:t>voorbeeld iemand die dwarsligt maar wel de capaciteiten heeft</a:t>
            </a:r>
          </a:p>
          <a:p>
            <a:pPr marL="228600" indent="-228600">
              <a:buFont typeface="+mj-lt"/>
              <a:buAutoNum type="arabicPeriod"/>
            </a:pPr>
            <a:r>
              <a:rPr lang="nl-BE" b="1" dirty="0"/>
              <a:t>Delegerende</a:t>
            </a:r>
            <a:r>
              <a:rPr lang="nl-BE" dirty="0"/>
              <a:t>: voorbeeld bij het leiden van hoogopgeleiden die graag zelfstandig werken aan een taak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3080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is niet één bepaalde leiderschapsstijl die in alle situaties gangbaar is.</a:t>
            </a:r>
          </a:p>
          <a:p>
            <a:r>
              <a:rPr lang="nl-BE" dirty="0"/>
              <a:t>Een leider moet in iedere situatie de meest geschikte stijl gebruiken.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0131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dirty="0"/>
              <a:t>Ondertussen zijn er ook nieuwe vormen van leiderschap…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3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 module Communicatie 1 behandelen we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is Latijn voor ‘tussen’. Het gaat dus om verbale en non-verbale interactie ‘tussen’ mensen.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‘Persoonlijke’ slaat op het directe karakter van deze manier van communiceren.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 in tegenstelling tot wat later in de opleiding aan bod komt in de module Communicatie 2 (semester 2).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 zullen we het hebben over mediacommunicatie. In deze module gaat het om communicatie die rechtstreeks tussen personen gebeurt en dit vaak één-op-één of in kleine groepen.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kern of het vertrekpunt van deze module is interpersoonlijke communicatie.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bekijken eerst wat de eventuele voordelen van het bestuderen van interpersoonlijke communicatie zijn.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Daarna komen de specifieke karakteristieken van interpersoonlijke communicatie aan bod.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interpersoonlijke communicatie op een systematische manier te kunnen bestuderen, en om er ook zinvolle uitspraken over te doen, baseren we ons op een ‘model van interpersoonlijke communicatie’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communicatie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valt voor ons uiteen in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nl-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subthema’s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Non-verbale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Aanmoedigen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Vragen stellen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Empathische 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Luisteren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Uitleggen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Self-disclosure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zelfonthulling</a:t>
            </a:r>
            <a:endParaRPr lang="nl-BE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interacties starten en afsluiten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Assertiviteit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Beïnvloeden en overtuigen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Onderhandelen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Samenwerken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 de hand van 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gaan op we zoek naar verklaringen voor het gedrag dat we vertonen tijdens een interpersoonlijke interactie. We baseren ons hierbij op het handboek Psychologie en Sociologie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Wijsman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Molendijk, 2017). Met die inzichten moeten we op het einde van dit semester in staat zijn om doelgericht en bewust te communiceren in een interpersoonlijke context. 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Gedrag en invloeden op gedrag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Persoonlijkheid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Leerprocessen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Attitude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Interpersoonlijke attractie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Groepsprocessen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Leiderschap en leidinggeven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beïnvloeding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Begrippen uit de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ons kunnen helpen om tot inzichten te komen zijn: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Sociologische visies op de maatschappij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Cultuur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ongelijkheid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 verandering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2681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Veel mensen hebben het moeilijk met </a:t>
            </a:r>
            <a:r>
              <a:rPr lang="nl-BE" b="1" dirty="0"/>
              <a:t>veranderingen</a:t>
            </a:r>
            <a:r>
              <a:rPr lang="nl-BE" dirty="0"/>
              <a:t> die ze zelf niet gekozen hebben.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Denk aan </a:t>
            </a:r>
            <a:r>
              <a:rPr lang="nl-BE" b="1" dirty="0"/>
              <a:t>herstructureringen</a:t>
            </a:r>
            <a:r>
              <a:rPr lang="nl-BE" dirty="0"/>
              <a:t> in een bedrijf.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Maar toch moet je mee met de veranderingen.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Transformationele leiders </a:t>
            </a:r>
            <a:r>
              <a:rPr lang="nl-BE" b="1" dirty="0"/>
              <a:t>motiveren</a:t>
            </a:r>
            <a:r>
              <a:rPr lang="nl-BE" dirty="0"/>
              <a:t> mensen om mee te gaan in een verandering.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Ze stimuleren om </a:t>
            </a:r>
            <a:r>
              <a:rPr lang="nl-BE" b="1" dirty="0"/>
              <a:t>niet alleen de eigen belangen </a:t>
            </a:r>
            <a:r>
              <a:rPr lang="nl-BE" dirty="0"/>
              <a:t>te dienen, maar die van de hele organisatie.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="1" dirty="0"/>
              <a:t>Transformationele leiders zijn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*gedreven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*vol zelfvertrouwen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*stellen hoge eisen aan zichzelf en anderen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*veel idealen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*visionair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*vertonen voorbeeldgedrag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*ze weten te enthousiasmeren en in beweging te zetten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*stimuleert tot innovatie en vernieuwing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4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In dit soort leiderschap zorgt de leidinggevende ervoor dat elk individu gestimuleerd wordt om de </a:t>
            </a:r>
            <a:r>
              <a:rPr lang="nl-BE" b="1" dirty="0"/>
              <a:t>eigen vaardigheden en competenties </a:t>
            </a:r>
            <a:r>
              <a:rPr lang="nl-BE" dirty="0"/>
              <a:t>te ontwikkelen.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Indivdu en team worden verwacht </a:t>
            </a:r>
            <a:r>
              <a:rPr lang="nl-BE" b="1" dirty="0"/>
              <a:t>zelf verantwoordelijkheid </a:t>
            </a:r>
            <a:r>
              <a:rPr lang="nl-BE" dirty="0"/>
              <a:t>te dragen binnen bepaalde grenzen.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We spreken in dit geval ook over </a:t>
            </a:r>
            <a:r>
              <a:rPr lang="nl-BE" b="1" dirty="0"/>
              <a:t>zelfsturende teams</a:t>
            </a:r>
            <a:r>
              <a:rPr lang="nl-B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Een coach stimuleert tot </a:t>
            </a:r>
            <a:r>
              <a:rPr lang="nl-BE" b="1" dirty="0"/>
              <a:t>zelfreflectie.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122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Charismatische leiders kunnen mensen</a:t>
            </a:r>
            <a:r>
              <a:rPr lang="nl-BE" b="1" dirty="0"/>
              <a:t> inspireren</a:t>
            </a:r>
            <a:r>
              <a:rPr lang="nl-B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Zijn </a:t>
            </a:r>
            <a:r>
              <a:rPr lang="nl-BE" b="1" dirty="0"/>
              <a:t>niet-conformistisch</a:t>
            </a:r>
            <a:r>
              <a:rPr lang="nl-B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Ze kunnen </a:t>
            </a:r>
            <a:r>
              <a:rPr lang="nl-BE" b="1" dirty="0"/>
              <a:t>positieve</a:t>
            </a:r>
            <a:r>
              <a:rPr lang="nl-BE" dirty="0"/>
              <a:t>, maar ook </a:t>
            </a:r>
            <a:r>
              <a:rPr lang="nl-BE" b="1" dirty="0"/>
              <a:t>negatieve resultaten </a:t>
            </a:r>
            <a:r>
              <a:rPr lang="nl-BE" dirty="0"/>
              <a:t>bekomen.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824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Een leider die steeds in het </a:t>
            </a:r>
            <a:r>
              <a:rPr lang="nl-BE" b="1" dirty="0"/>
              <a:t>midden </a:t>
            </a:r>
            <a:r>
              <a:rPr lang="nl-BE" dirty="0"/>
              <a:t>van de aandacht wil staan.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Houdt van dikdoenerij en grote gebaren.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Hyperactief, roekeloos, impulsief.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Regelt belangrijke zaken zelf en beschikt over veel macht.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Houdt niet van kritiek.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Medewerkers zijn vaak slecht geïnformeerd door een slechte communicatie.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3707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https://www.youtube.com/watch?v=j6wpHzE-tfk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932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3E015-F880-8044-8B26-F8EB0F38CF1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Wat zien we in dit hoofdstuk?</a:t>
            </a:r>
          </a:p>
          <a:p>
            <a:r>
              <a:rPr lang="nl-BE" dirty="0"/>
              <a:t>*Hoe ontstaat leiderschap</a:t>
            </a:r>
          </a:p>
          <a:p>
            <a:r>
              <a:rPr lang="nl-BE" dirty="0"/>
              <a:t>*Welke visies zijn er op leiderschap</a:t>
            </a:r>
          </a:p>
          <a:p>
            <a:r>
              <a:rPr lang="nl-BE" dirty="0"/>
              <a:t>*Welke stijlen van leiderschap zijn te onderscheiden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33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Sturende rol en volgende rol</a:t>
            </a:r>
          </a:p>
          <a:p>
            <a:r>
              <a:rPr lang="nl-NL" b="0" dirty="0"/>
              <a:t>Zet enkele mensen samen en je zult zien dat er mensen zijn die een meer </a:t>
            </a:r>
            <a:r>
              <a:rPr lang="nl-NL" b="1" dirty="0"/>
              <a:t>sturende rol </a:t>
            </a:r>
            <a:r>
              <a:rPr lang="nl-NL" b="0" dirty="0"/>
              <a:t>op zich nemen en anderen eerder een </a:t>
            </a:r>
            <a:r>
              <a:rPr lang="nl-NL" b="1" dirty="0"/>
              <a:t>volgende rol</a:t>
            </a:r>
            <a:r>
              <a:rPr lang="nl-NL" b="0" dirty="0"/>
              <a:t>.</a:t>
            </a:r>
          </a:p>
          <a:p>
            <a:endParaRPr lang="nl-NL" b="0" dirty="0"/>
          </a:p>
          <a:p>
            <a:r>
              <a:rPr lang="nl-NL" b="1" dirty="0"/>
              <a:t>Taakspecialist en relatiespecialist</a:t>
            </a:r>
          </a:p>
          <a:p>
            <a:r>
              <a:rPr lang="nl-NL" b="0" dirty="0"/>
              <a:t>De ene leider houdt zich vooral bezig met het realiseren van een doel (taak).</a:t>
            </a:r>
          </a:p>
          <a:p>
            <a:r>
              <a:rPr lang="nl-NL" b="0" dirty="0"/>
              <a:t>De andere houdt zich dan weer bezig met het welbevinden van de leden van de groep (relatie).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3E015-F880-8044-8B26-F8EB0F38CF1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12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5960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een groep die bijvoorbeeld in het weekend gaat mountainbiken zullen evengoed </a:t>
            </a:r>
            <a:r>
              <a:rPr lang="nl-BE" b="1" dirty="0"/>
              <a:t>leiders</a:t>
            </a:r>
            <a:r>
              <a:rPr lang="nl-BE" dirty="0"/>
              <a:t> en </a:t>
            </a:r>
            <a:r>
              <a:rPr lang="nl-BE" b="1" dirty="0"/>
              <a:t>volgers</a:t>
            </a:r>
            <a:r>
              <a:rPr lang="nl-BE" dirty="0"/>
              <a:t> zijn.</a:t>
            </a:r>
          </a:p>
          <a:p>
            <a:r>
              <a:rPr lang="nl-BE" dirty="0"/>
              <a:t>Omdat het leiderschap </a:t>
            </a:r>
            <a:r>
              <a:rPr lang="nl-BE" b="1" dirty="0"/>
              <a:t>niet formeel </a:t>
            </a:r>
            <a:r>
              <a:rPr lang="nl-BE" dirty="0"/>
              <a:t>wordt vastgelegd zullen we in dit geval eerder praten over </a:t>
            </a:r>
            <a:r>
              <a:rPr lang="nl-BE" b="1" dirty="0"/>
              <a:t>informeel leiderschap.</a:t>
            </a:r>
          </a:p>
          <a:p>
            <a:endParaRPr lang="nl-BE" b="1" dirty="0"/>
          </a:p>
          <a:p>
            <a:r>
              <a:rPr lang="nl-BE" b="0" dirty="0"/>
              <a:t>Hebben we te maken met de groep waarvan het leiderschap en alle rollen binnen de groep </a:t>
            </a:r>
            <a:r>
              <a:rPr lang="nl-BE" b="1" dirty="0"/>
              <a:t>nauwkeurig afgesproken </a:t>
            </a:r>
            <a:r>
              <a:rPr lang="nl-BE" b="0" dirty="0"/>
              <a:t>en </a:t>
            </a:r>
            <a:r>
              <a:rPr lang="nl-BE" b="1" dirty="0"/>
              <a:t>vastgelegd</a:t>
            </a:r>
            <a:r>
              <a:rPr lang="nl-BE" b="0" dirty="0"/>
              <a:t> worden dan spreken we over </a:t>
            </a:r>
            <a:r>
              <a:rPr lang="nl-BE" b="1" dirty="0"/>
              <a:t>formeel leiderschap.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9981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Persoonlijke en onpersoonlijke sturing</a:t>
            </a:r>
          </a:p>
          <a:p>
            <a:r>
              <a:rPr lang="nl-BE" dirty="0"/>
              <a:t>Leiderschap is een vorm van </a:t>
            </a:r>
            <a:r>
              <a:rPr lang="nl-BE" b="1" dirty="0"/>
              <a:t>persoonlijke sturing </a:t>
            </a:r>
            <a:r>
              <a:rPr lang="nl-BE" dirty="0"/>
              <a:t>in een </a:t>
            </a:r>
            <a:r>
              <a:rPr lang="nl-BE" b="1" dirty="0"/>
              <a:t>sociale situatie</a:t>
            </a:r>
            <a:r>
              <a:rPr lang="nl-BE" dirty="0"/>
              <a:t>.</a:t>
            </a:r>
          </a:p>
          <a:p>
            <a:r>
              <a:rPr lang="nl-BE" b="1" dirty="0"/>
              <a:t>Onpersoonlijke sturing </a:t>
            </a:r>
            <a:r>
              <a:rPr lang="nl-BE" dirty="0"/>
              <a:t>krijgen we door bijvoorbeeld verkeersregels en –lichten.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480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BE" b="1" dirty="0"/>
              <a:t>Eigenschappen, houding, gedrag leider</a:t>
            </a:r>
          </a:p>
          <a:p>
            <a:pPr marL="228600" indent="-228600">
              <a:buAutoNum type="arabicPeriod"/>
            </a:pPr>
            <a:endParaRPr lang="nl-BE" b="1" dirty="0"/>
          </a:p>
          <a:p>
            <a:pPr marL="228600" indent="-228600">
              <a:buAutoNum type="arabicPeriod"/>
            </a:pPr>
            <a:r>
              <a:rPr lang="nl-BE" b="1" dirty="0"/>
              <a:t>Eigenschappen, verwachtingen, houdingen overige groepsleden</a:t>
            </a:r>
          </a:p>
          <a:p>
            <a:endParaRPr lang="nl-BE" b="1" dirty="0"/>
          </a:p>
          <a:p>
            <a:r>
              <a:rPr lang="nl-BE" b="1" dirty="0"/>
              <a:t>3. Kenmerken van de situatie:</a:t>
            </a:r>
          </a:p>
          <a:p>
            <a:r>
              <a:rPr lang="nl-BE" dirty="0"/>
              <a:t>*eisen die aan de groepstaak worden gesteld (vrijheid of geen vrijheid)</a:t>
            </a:r>
          </a:p>
          <a:p>
            <a:r>
              <a:rPr lang="nl-BE" dirty="0"/>
              <a:t>*ontwikkelingsfase van de groep (ervaren of onervaren groep)</a:t>
            </a:r>
          </a:p>
          <a:p>
            <a:r>
              <a:rPr lang="nl-BE" dirty="0"/>
              <a:t>*machtsverhoudingen binnen de groep (kliekvorming of twee subgroepen die elkaar bestrijden)</a:t>
            </a:r>
          </a:p>
          <a:p>
            <a:r>
              <a:rPr lang="nl-BE" dirty="0"/>
              <a:t>*cultuur van de organisatie (mensgericht of prestatiegericht)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4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4D6B-1E4B-894F-A9FB-6BCD2471361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014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075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7891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231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B78E41-DD9C-8846-AE76-174A107BA6B5}" type="datetimeFigureOut">
              <a:rPr lang="nl-NL" smtClean="0"/>
              <a:t>18-12-19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D09AE9-2BFB-8949-A98E-EC7DE0325C1E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Shape 162"/>
          <p:cNvSpPr/>
          <p:nvPr userDrawn="1"/>
        </p:nvSpPr>
        <p:spPr>
          <a:xfrm>
            <a:off x="0" y="6233698"/>
            <a:ext cx="9144000" cy="632813"/>
          </a:xfrm>
          <a:prstGeom prst="rect">
            <a:avLst/>
          </a:prstGeom>
          <a:solidFill>
            <a:srgbClr val="FFFC0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0439"/>
            <a:ext cx="9144000" cy="4922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12" y="1798505"/>
            <a:ext cx="3057976" cy="259755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4383917"/>
            <a:ext cx="6858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Thin" charset="0"/>
                <a:ea typeface="Roboto Thin" charset="0"/>
                <a:cs typeface="Robot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3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47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59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692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820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611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65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969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991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9BD8-96A4-0441-A55C-45788696E0F2}" type="datetimeFigureOut">
              <a:rPr lang="nl-BE" smtClean="0"/>
              <a:t>18/12/19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A53A-A804-1D4A-BC18-0D4DE1A1C6A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57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6wpHzE-tf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B59A7DB-DDE7-2C40-8B9F-97ECC60D0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16" y="1022699"/>
            <a:ext cx="4224369" cy="40161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392F3FE-C072-B845-A488-212AF0FADD65}"/>
              </a:ext>
            </a:extLst>
          </p:cNvPr>
          <p:cNvSpPr txBox="1"/>
          <p:nvPr/>
        </p:nvSpPr>
        <p:spPr>
          <a:xfrm>
            <a:off x="3040172" y="5088197"/>
            <a:ext cx="3063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800" b="1" dirty="0">
                <a:latin typeface="Roboto" panose="02000000000000000000" pitchFamily="2" charset="0"/>
                <a:ea typeface="Roboto" panose="02000000000000000000" pitchFamily="2" charset="0"/>
              </a:rPr>
              <a:t>COMMUNICATIE I</a:t>
            </a:r>
            <a:endParaRPr lang="nl-B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nl-BE" sz="1200" dirty="0">
                <a:latin typeface="Roboto Thin" pitchFamily="2" charset="0"/>
                <a:ea typeface="Roboto Thin" pitchFamily="2" charset="0"/>
              </a:rPr>
              <a:t>17 december 2019</a:t>
            </a:r>
          </a:p>
        </p:txBody>
      </p:sp>
    </p:spTree>
    <p:extLst>
      <p:ext uri="{BB962C8B-B14F-4D97-AF65-F5344CB8AC3E}">
        <p14:creationId xmlns:p14="http://schemas.microsoft.com/office/powerpoint/2010/main" val="440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10.2.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Leiderschap in organisaties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ast emperor">
            <a:extLst>
              <a:ext uri="{FF2B5EF4-FFF2-40B4-BE49-F238E27FC236}">
                <a16:creationId xmlns:a16="http://schemas.microsoft.com/office/drawing/2014/main" id="{5E3C180A-4B77-2541-B295-458870A1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565150"/>
            <a:ext cx="7645400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10.2.1. De geboren leider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10.2.2. Leiderschap als groepsrol: groepsfuncties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51E0699-07C6-4848-8C5D-5B5F79B7B069}"/>
              </a:ext>
            </a:extLst>
          </p:cNvPr>
          <p:cNvSpPr/>
          <p:nvPr/>
        </p:nvSpPr>
        <p:spPr>
          <a:xfrm>
            <a:off x="1454944" y="1991643"/>
            <a:ext cx="6224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Coördineren en tijd bewaken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Procedures regelen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Verbeteren van de interacties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Evalueren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256B0D6-F245-D44A-843C-18A2FD7AB7B3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2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10.2.3. Stijlen van leidinggeven: taakgericht of relatiegericht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08D56FB-EEE8-424C-BCEC-B024B1D63602}"/>
              </a:ext>
            </a:extLst>
          </p:cNvPr>
          <p:cNvSpPr txBox="1"/>
          <p:nvPr/>
        </p:nvSpPr>
        <p:spPr>
          <a:xfrm>
            <a:off x="1552630" y="2505670"/>
            <a:ext cx="602921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C00"/>
            </a:outerShdw>
          </a:effectLst>
        </p:spPr>
        <p:txBody>
          <a:bodyPr wrap="none" rtlCol="0">
            <a:spAutoFit/>
          </a:bodyPr>
          <a:lstStyle/>
          <a:p>
            <a:r>
              <a:rPr lang="nl-BE" sz="5400" b="1" dirty="0">
                <a:latin typeface="Roboto Black" panose="02000000000000000000" pitchFamily="2" charset="0"/>
                <a:ea typeface="Roboto Black" panose="02000000000000000000" pitchFamily="2" charset="0"/>
              </a:rPr>
              <a:t>DOEL vs RELATIES</a:t>
            </a:r>
          </a:p>
        </p:txBody>
      </p:sp>
    </p:spTree>
    <p:extLst>
      <p:ext uri="{BB962C8B-B14F-4D97-AF65-F5344CB8AC3E}">
        <p14:creationId xmlns:p14="http://schemas.microsoft.com/office/powerpoint/2010/main" val="24878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10.2.4. Stijlen van leidinggeven: directief of participerend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A48DF32-3CA6-BD40-AEFD-E9CFABB2FB68}"/>
              </a:ext>
            </a:extLst>
          </p:cNvPr>
          <p:cNvSpPr txBox="1"/>
          <p:nvPr/>
        </p:nvSpPr>
        <p:spPr>
          <a:xfrm>
            <a:off x="395262" y="2505670"/>
            <a:ext cx="8343951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C00"/>
            </a:outerShdw>
          </a:effectLst>
        </p:spPr>
        <p:txBody>
          <a:bodyPr wrap="none" rtlCol="0">
            <a:spAutoFit/>
          </a:bodyPr>
          <a:lstStyle/>
          <a:p>
            <a:r>
              <a:rPr lang="nl-BE" sz="5400" b="1" dirty="0">
                <a:latin typeface="Roboto Black" panose="02000000000000000000" pitchFamily="2" charset="0"/>
                <a:ea typeface="Roboto Black" panose="02000000000000000000" pitchFamily="2" charset="0"/>
              </a:rPr>
              <a:t>AUTORITAIR vs OVERLEG </a:t>
            </a:r>
          </a:p>
        </p:txBody>
      </p:sp>
    </p:spTree>
    <p:extLst>
      <p:ext uri="{BB962C8B-B14F-4D97-AF65-F5344CB8AC3E}">
        <p14:creationId xmlns:p14="http://schemas.microsoft.com/office/powerpoint/2010/main" val="28022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10.2.5. Stijlen van leidinggeven: theorie van Blake en </a:t>
            </a:r>
            <a:r>
              <a:rPr lang="nl-NL" b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Mouton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B3893B-A30A-AC41-9032-C432B87D7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5" t="54686" r="3846" b="7246"/>
          <a:stretch/>
        </p:blipFill>
        <p:spPr>
          <a:xfrm>
            <a:off x="2729948" y="2123661"/>
            <a:ext cx="3922644" cy="261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10.3.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Leiderschap en de situatie: theorie van </a:t>
            </a:r>
            <a:r>
              <a:rPr lang="nl-NL" b="1" dirty="0" err="1">
                <a:latin typeface="Roboto" panose="02000000000000000000" pitchFamily="2" charset="0"/>
                <a:ea typeface="Roboto" panose="02000000000000000000" pitchFamily="2" charset="0"/>
              </a:rPr>
              <a:t>Hersey</a:t>
            </a: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 &amp; Blanchard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D1C1BABF-9F0D-D946-BC85-3E16406CC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286"/>
          <a:stretch/>
        </p:blipFill>
        <p:spPr>
          <a:xfrm>
            <a:off x="2454592" y="1347107"/>
            <a:ext cx="4234815" cy="416378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A95A9E3-BE25-8348-874F-12689B0AA3BD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Theorie van </a:t>
            </a:r>
            <a:r>
              <a:rPr lang="nl-NL" b="1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Hersey</a:t>
            </a:r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 &amp; Blanchard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A95A9E3-BE25-8348-874F-12689B0AA3BD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Situationele leiderschapstheorie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218" name="Picture 2" descr="Image result for situationele leiderschapstheorie">
            <a:extLst>
              <a:ext uri="{FF2B5EF4-FFF2-40B4-BE49-F238E27FC236}">
                <a16:creationId xmlns:a16="http://schemas.microsoft.com/office/drawing/2014/main" id="{CF50D85C-9D26-A944-9AC0-4387293F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250" y="1934302"/>
            <a:ext cx="3885500" cy="298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10.4.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Nieuwe vormen van leiderschap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523C0CD-B3B7-6E42-9A71-444F962C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355600"/>
            <a:ext cx="6337300" cy="61468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CFE4AEC-CBB4-7E4A-B8CF-5B4914522EC7}"/>
              </a:ext>
            </a:extLst>
          </p:cNvPr>
          <p:cNvSpPr txBox="1"/>
          <p:nvPr/>
        </p:nvSpPr>
        <p:spPr>
          <a:xfrm>
            <a:off x="6477980" y="5254218"/>
            <a:ext cx="23535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IC interpersoonlijke communicatie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P  psychologie</a:t>
            </a:r>
          </a:p>
          <a:p>
            <a:r>
              <a:rPr lang="nl-BE" sz="1100" dirty="0">
                <a:latin typeface="Roboto" panose="02000000000000000000" pitchFamily="2" charset="0"/>
                <a:ea typeface="Roboto" panose="02000000000000000000" pitchFamily="2" charset="0"/>
              </a:rPr>
              <a:t>S  sociologie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1BD2022-8BFF-7140-9EBB-8B58F7AA3F76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OPBOUW MODULE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schermafbeelding, man, krant&#10;&#10;Automatisch gegenereerde beschrijving">
            <a:extLst>
              <a:ext uri="{FF2B5EF4-FFF2-40B4-BE49-F238E27FC236}">
                <a16:creationId xmlns:a16="http://schemas.microsoft.com/office/drawing/2014/main" id="{5BD0FEB4-87DA-1B44-AE27-45A89570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01" y="0"/>
            <a:ext cx="5777397" cy="685800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10.4.1. Transformationeel leiderschap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1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ftball, Player, Coach, Game, Competition, Play">
            <a:extLst>
              <a:ext uri="{FF2B5EF4-FFF2-40B4-BE49-F238E27FC236}">
                <a16:creationId xmlns:a16="http://schemas.microsoft.com/office/drawing/2014/main" id="{8916EFCA-DFEE-9E47-8B4E-7C38E7C0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10.4.2. Coachend leiderschap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ce, Shadows, Ghost, Black, Portrait, Man, Dark, Head">
            <a:extLst>
              <a:ext uri="{FF2B5EF4-FFF2-40B4-BE49-F238E27FC236}">
                <a16:creationId xmlns:a16="http://schemas.microsoft.com/office/drawing/2014/main" id="{6788D784-455F-F243-8F1F-661CE3AA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10.4.3. Charismatisch leiderschap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10.4.4. Narcistisch leiderschap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314" name="Picture 2" descr="Trump, President, Usa, America, Flag, Union Jack">
            <a:extLst>
              <a:ext uri="{FF2B5EF4-FFF2-40B4-BE49-F238E27FC236}">
                <a16:creationId xmlns:a16="http://schemas.microsoft.com/office/drawing/2014/main" id="{B9A6E63F-AF09-534D-9AD6-171F9B9A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9144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03110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Eindvragen p247</a:t>
            </a:r>
          </a:p>
        </p:txBody>
      </p:sp>
    </p:spTree>
    <p:extLst>
      <p:ext uri="{BB962C8B-B14F-4D97-AF65-F5344CB8AC3E}">
        <p14:creationId xmlns:p14="http://schemas.microsoft.com/office/powerpoint/2010/main" val="31955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man, foto, kijken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7FC3D6D6-24F1-3346-8C21-144CDE038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00"/>
            <a:ext cx="9144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85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03110"/>
            <a:ext cx="7886700" cy="2852737"/>
          </a:xfrm>
        </p:spPr>
        <p:txBody>
          <a:bodyPr>
            <a:norm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  <a:t>Begrippenlijst</a:t>
            </a:r>
          </a:p>
        </p:txBody>
      </p:sp>
    </p:spTree>
    <p:extLst>
      <p:ext uri="{BB962C8B-B14F-4D97-AF65-F5344CB8AC3E}">
        <p14:creationId xmlns:p14="http://schemas.microsoft.com/office/powerpoint/2010/main" val="9567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22711D5-B066-774E-8246-411F68FA15C9}"/>
              </a:ext>
            </a:extLst>
          </p:cNvPr>
          <p:cNvSpPr txBox="1"/>
          <p:nvPr/>
        </p:nvSpPr>
        <p:spPr>
          <a:xfrm>
            <a:off x="976184" y="720119"/>
            <a:ext cx="47981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*taakgericht/relatiegerichte leiderschapsstijl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*directieve/participerende leiderschapsstijl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*theorie van Blake &amp; Mouton 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*situationele leiderschapstheorie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*transformationeel leiderschap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*coachend leiderschap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*charismatisch leiderschap</a:t>
            </a:r>
          </a:p>
          <a:p>
            <a:r>
              <a:rPr lang="nl-BE" dirty="0">
                <a:latin typeface="Roboto" panose="02000000000000000000" pitchFamily="2" charset="0"/>
                <a:ea typeface="Roboto" panose="02000000000000000000" pitchFamily="2" charset="0"/>
              </a:rPr>
              <a:t>*narcistisch leiderschap</a:t>
            </a:r>
          </a:p>
          <a:p>
            <a:endParaRPr lang="nl-B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4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sychologie en sociologie">
            <a:extLst>
              <a:ext uri="{FF2B5EF4-FFF2-40B4-BE49-F238E27FC236}">
                <a16:creationId xmlns:a16="http://schemas.microsoft.com/office/drawing/2014/main" id="{78547934-94E2-3746-B5D9-F94F11AF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558" y="2129527"/>
            <a:ext cx="2261081" cy="25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D31B74F-C4FF-B645-B561-F43E523213DB}"/>
              </a:ext>
            </a:extLst>
          </p:cNvPr>
          <p:cNvSpPr txBox="1">
            <a:spLocks/>
          </p:cNvSpPr>
          <p:nvPr/>
        </p:nvSpPr>
        <p:spPr>
          <a:xfrm>
            <a:off x="3567125" y="3198236"/>
            <a:ext cx="7886700" cy="2852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10.</a:t>
            </a:r>
          </a:p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Leiderschap</a:t>
            </a:r>
            <a:endParaRPr lang="nl-NL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C995C51-0BC9-DD4E-A9EE-58C30C30C884}"/>
              </a:ext>
            </a:extLst>
          </p:cNvPr>
          <p:cNvSpPr/>
          <p:nvPr/>
        </p:nvSpPr>
        <p:spPr>
          <a:xfrm>
            <a:off x="752168" y="2449902"/>
            <a:ext cx="3733568" cy="311108"/>
          </a:xfrm>
          <a:prstGeom prst="rect">
            <a:avLst/>
          </a:prstGeom>
          <a:solidFill>
            <a:srgbClr val="FFFC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2313898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  <a:t>10.1.</a:t>
            </a:r>
            <a:b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5300" b="1" dirty="0">
                <a:latin typeface="Roboto" panose="02000000000000000000" pitchFamily="2" charset="0"/>
                <a:ea typeface="Roboto" panose="02000000000000000000" pitchFamily="2" charset="0"/>
              </a:rPr>
              <a:t>Het ontstaan van leiderschap</a:t>
            </a:r>
            <a:br>
              <a:rPr lang="nl-NL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0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172594"/>
            <a:ext cx="62245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latin typeface="Roboto" panose="02000000000000000000" pitchFamily="2" charset="0"/>
                <a:ea typeface="Roboto" panose="02000000000000000000" pitchFamily="2" charset="0"/>
              </a:rPr>
              <a:t>Leidinggeven is een sociaal proces binnen een groep, waarbij een leider het gedrag van de overige leden beïnvloedt om een bepaald doel te bereiken</a:t>
            </a:r>
            <a:endParaRPr lang="nl-NL" sz="1400" b="1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F0FFFC9C-FE50-AA4B-ADBD-050EC972168E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is leidinggeven?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ycling, Mountain Biking, Nature, Adventures, Tree">
            <a:extLst>
              <a:ext uri="{FF2B5EF4-FFF2-40B4-BE49-F238E27FC236}">
                <a16:creationId xmlns:a16="http://schemas.microsoft.com/office/drawing/2014/main" id="{6DE235F9-F547-E647-9A52-1AA42116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Formeel en informeel leiderschap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ght, Red, Stop, Street, Traffic Lights">
            <a:extLst>
              <a:ext uri="{FF2B5EF4-FFF2-40B4-BE49-F238E27FC236}">
                <a16:creationId xmlns:a16="http://schemas.microsoft.com/office/drawing/2014/main" id="{4FBCC2FA-5CF3-9542-BA9D-F15E23A5B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CC85ED1-DAD3-4544-BA9E-1904BC8844B9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Leiderschap zorgt voor sturing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448305"/>
            <a:ext cx="62245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3200" b="1" dirty="0">
                <a:latin typeface="Roboto" panose="02000000000000000000" pitchFamily="2" charset="0"/>
                <a:ea typeface="Roboto" panose="02000000000000000000" pitchFamily="2" charset="0"/>
              </a:rPr>
              <a:t>Eigenschappen, houding, gedrag leider</a:t>
            </a:r>
          </a:p>
          <a:p>
            <a:pPr marL="742950" indent="-742950">
              <a:buAutoNum type="arabicPeriod"/>
            </a:pPr>
            <a:r>
              <a:rPr lang="nl-NL" sz="3200" b="1" dirty="0">
                <a:latin typeface="Roboto" panose="02000000000000000000" pitchFamily="2" charset="0"/>
                <a:ea typeface="Roboto" panose="02000000000000000000" pitchFamily="2" charset="0"/>
              </a:rPr>
              <a:t>Eigenschappen, verwachtingen, houdingen overige groepsleden</a:t>
            </a:r>
          </a:p>
          <a:p>
            <a:pPr marL="742950" indent="-742950">
              <a:buAutoNum type="arabicPeriod"/>
            </a:pPr>
            <a:r>
              <a:rPr lang="nl-NL" sz="3200" b="1" dirty="0">
                <a:latin typeface="Roboto" panose="02000000000000000000" pitchFamily="2" charset="0"/>
                <a:ea typeface="Roboto" panose="02000000000000000000" pitchFamily="2" charset="0"/>
              </a:rPr>
              <a:t>Kenmerken van de situatie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F0FFFC9C-FE50-AA4B-ADBD-050EC972168E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Wat bepaalt de effectiviteit van het leidinggeven? </a:t>
            </a:r>
            <a:b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nl-NL" b="1" dirty="0"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AC1414C-64EF-CC41-9403-BA244BB961D9}"/>
              </a:ext>
            </a:extLst>
          </p:cNvPr>
          <p:cNvSpPr/>
          <p:nvPr/>
        </p:nvSpPr>
        <p:spPr>
          <a:xfrm>
            <a:off x="1454944" y="1077243"/>
            <a:ext cx="62245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Veel energie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Stresstolerant, zelfvertrouwen, persoonlijke integriteit, emotionele stabiliteit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Motivatie tot het bezitten van macht (zonder zelfverrijking)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Geringe behoefte om aardig gevonden te worden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Hoge intelligentie</a:t>
            </a:r>
          </a:p>
          <a:p>
            <a:pPr marL="742950" indent="-742950">
              <a:buAutoNum type="arabicPeriod"/>
            </a:pPr>
            <a:r>
              <a:rPr lang="nl-NL" sz="2400" b="1" dirty="0">
                <a:latin typeface="Roboto" panose="02000000000000000000" pitchFamily="2" charset="0"/>
                <a:ea typeface="Roboto" panose="02000000000000000000" pitchFamily="2" charset="0"/>
              </a:rPr>
              <a:t>Goede communicatieve vaardigheden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C8F55E8-646D-7247-85F4-BAB542CAC698}"/>
              </a:ext>
            </a:extLst>
          </p:cNvPr>
          <p:cNvCxnSpPr>
            <a:cxnSpLocks/>
          </p:cNvCxnSpPr>
          <p:nvPr/>
        </p:nvCxnSpPr>
        <p:spPr>
          <a:xfrm>
            <a:off x="1228726" y="1142999"/>
            <a:ext cx="0" cy="36576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F0FFFC9C-FE50-AA4B-ADBD-050EC972168E}"/>
              </a:ext>
            </a:extLst>
          </p:cNvPr>
          <p:cNvSpPr txBox="1">
            <a:spLocks/>
          </p:cNvSpPr>
          <p:nvPr/>
        </p:nvSpPr>
        <p:spPr>
          <a:xfrm>
            <a:off x="623888" y="5706987"/>
            <a:ext cx="7886700" cy="51309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Effectief leiderschap en persoonlijkheid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4D77170-E623-9B4B-A03F-486583987F7B}"/>
              </a:ext>
            </a:extLst>
          </p:cNvPr>
          <p:cNvSpPr txBox="1"/>
          <p:nvPr/>
        </p:nvSpPr>
        <p:spPr>
          <a:xfrm>
            <a:off x="6533322" y="5049078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/>
              <a:t>Yuki (1998)</a:t>
            </a:r>
          </a:p>
        </p:txBody>
      </p:sp>
    </p:spTree>
    <p:extLst>
      <p:ext uri="{BB962C8B-B14F-4D97-AF65-F5344CB8AC3E}">
        <p14:creationId xmlns:p14="http://schemas.microsoft.com/office/powerpoint/2010/main" val="40311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5871</TotalTime>
  <Words>1487</Words>
  <Application>Microsoft Macintosh PowerPoint</Application>
  <PresentationFormat>Diavoorstelling (4:3)</PresentationFormat>
  <Paragraphs>246</Paragraphs>
  <Slides>28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Gill Sans</vt:lpstr>
      <vt:lpstr>Roboto</vt:lpstr>
      <vt:lpstr>Roboto Black</vt:lpstr>
      <vt:lpstr>Roboto Thin</vt:lpstr>
      <vt:lpstr>Kantoorthema</vt:lpstr>
      <vt:lpstr>PowerPoint-presentatie</vt:lpstr>
      <vt:lpstr>PowerPoint-presentatie</vt:lpstr>
      <vt:lpstr>PowerPoint-presentatie</vt:lpstr>
      <vt:lpstr>10.1. Het ontstaan van leiderschap </vt:lpstr>
      <vt:lpstr>PowerPoint-presentatie</vt:lpstr>
      <vt:lpstr>PowerPoint-presentatie</vt:lpstr>
      <vt:lpstr>PowerPoint-presentatie</vt:lpstr>
      <vt:lpstr>PowerPoint-presentatie</vt:lpstr>
      <vt:lpstr>PowerPoint-presentatie</vt:lpstr>
      <vt:lpstr>10.2. Leiderschap in organisaties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10.3. Leiderschap en de situatie: theorie van Hersey &amp; Blanchard </vt:lpstr>
      <vt:lpstr>PowerPoint-presentatie</vt:lpstr>
      <vt:lpstr>PowerPoint-presentatie</vt:lpstr>
      <vt:lpstr>10.4. Nieuwe vormen van leiderschap </vt:lpstr>
      <vt:lpstr>PowerPoint-presentatie</vt:lpstr>
      <vt:lpstr>PowerPoint-presentatie</vt:lpstr>
      <vt:lpstr>PowerPoint-presentatie</vt:lpstr>
      <vt:lpstr>PowerPoint-presentatie</vt:lpstr>
      <vt:lpstr>Eindvragen p247</vt:lpstr>
      <vt:lpstr>PowerPoint-presentatie</vt:lpstr>
      <vt:lpstr>Begrippenlijst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Proot Ingmar</dc:creator>
  <cp:lastModifiedBy>Proot Ingmar</cp:lastModifiedBy>
  <cp:revision>5</cp:revision>
  <cp:lastPrinted>2019-10-17T16:01:14Z</cp:lastPrinted>
  <dcterms:created xsi:type="dcterms:W3CDTF">2019-09-23T19:10:00Z</dcterms:created>
  <dcterms:modified xsi:type="dcterms:W3CDTF">2019-12-18T08:31:10Z</dcterms:modified>
</cp:coreProperties>
</file>