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0"/>
  </p:notesMasterIdLst>
  <p:sldIdLst>
    <p:sldId id="256" r:id="rId2"/>
    <p:sldId id="336" r:id="rId3"/>
    <p:sldId id="345" r:id="rId4"/>
    <p:sldId id="270" r:id="rId5"/>
    <p:sldId id="402" r:id="rId6"/>
    <p:sldId id="403" r:id="rId7"/>
    <p:sldId id="452" r:id="rId8"/>
    <p:sldId id="453" r:id="rId9"/>
    <p:sldId id="454" r:id="rId10"/>
    <p:sldId id="455" r:id="rId11"/>
    <p:sldId id="456" r:id="rId12"/>
    <p:sldId id="457" r:id="rId13"/>
    <p:sldId id="458" r:id="rId14"/>
    <p:sldId id="459" r:id="rId15"/>
    <p:sldId id="460" r:id="rId16"/>
    <p:sldId id="467" r:id="rId17"/>
    <p:sldId id="395" r:id="rId18"/>
    <p:sldId id="461" r:id="rId19"/>
    <p:sldId id="462" r:id="rId20"/>
    <p:sldId id="463" r:id="rId21"/>
    <p:sldId id="396" r:id="rId22"/>
    <p:sldId id="464" r:id="rId23"/>
    <p:sldId id="468" r:id="rId24"/>
    <p:sldId id="397" r:id="rId25"/>
    <p:sldId id="465" r:id="rId26"/>
    <p:sldId id="466" r:id="rId27"/>
    <p:sldId id="469" r:id="rId28"/>
    <p:sldId id="470" r:id="rId29"/>
    <p:sldId id="476" r:id="rId30"/>
    <p:sldId id="472" r:id="rId31"/>
    <p:sldId id="473" r:id="rId32"/>
    <p:sldId id="474" r:id="rId33"/>
    <p:sldId id="475" r:id="rId34"/>
    <p:sldId id="471" r:id="rId35"/>
    <p:sldId id="322" r:id="rId36"/>
    <p:sldId id="323" r:id="rId37"/>
    <p:sldId id="386" r:id="rId38"/>
    <p:sldId id="301" r:id="rId39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9B49F56F-B440-864F-A4DA-83F823ED4EEA}">
          <p14:sldIdLst>
            <p14:sldId id="256"/>
            <p14:sldId id="336"/>
            <p14:sldId id="345"/>
            <p14:sldId id="270"/>
            <p14:sldId id="402"/>
            <p14:sldId id="403"/>
            <p14:sldId id="452"/>
            <p14:sldId id="453"/>
            <p14:sldId id="454"/>
            <p14:sldId id="455"/>
            <p14:sldId id="456"/>
            <p14:sldId id="457"/>
            <p14:sldId id="458"/>
            <p14:sldId id="459"/>
            <p14:sldId id="460"/>
            <p14:sldId id="467"/>
            <p14:sldId id="395"/>
            <p14:sldId id="461"/>
            <p14:sldId id="462"/>
            <p14:sldId id="463"/>
            <p14:sldId id="396"/>
            <p14:sldId id="464"/>
            <p14:sldId id="468"/>
            <p14:sldId id="397"/>
            <p14:sldId id="465"/>
            <p14:sldId id="466"/>
            <p14:sldId id="469"/>
            <p14:sldId id="470"/>
            <p14:sldId id="476"/>
            <p14:sldId id="472"/>
            <p14:sldId id="473"/>
            <p14:sldId id="474"/>
            <p14:sldId id="475"/>
            <p14:sldId id="471"/>
            <p14:sldId id="322"/>
            <p14:sldId id="323"/>
            <p14:sldId id="386"/>
            <p14:sldId id="30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70B7C5-BA26-3646-80B0-D216A4B0028A}" v="472" dt="2019-12-04T15:29:10.246"/>
    <p1510:client id="{DDC2F159-6661-FE44-AA95-B0F07DC81348}" v="42" dt="2019-12-05T13:06:27.9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52"/>
    <p:restoredTop sz="75442"/>
  </p:normalViewPr>
  <p:slideViewPr>
    <p:cSldViewPr snapToGrid="0" snapToObjects="1">
      <p:cViewPr varScale="1">
        <p:scale>
          <a:sx n="95" d="100"/>
          <a:sy n="95" d="100"/>
        </p:scale>
        <p:origin x="1352" y="176"/>
      </p:cViewPr>
      <p:guideLst/>
    </p:cSldViewPr>
  </p:slideViewPr>
  <p:notesTextViewPr>
    <p:cViewPr>
      <p:scale>
        <a:sx n="185" d="100"/>
        <a:sy n="18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oot Ingmar" userId="588a97c0-5a52-4bd9-b8d6-a4cf24ff4dbb" providerId="ADAL" clId="{DDC2F159-6661-FE44-AA95-B0F07DC81348}"/>
    <pc:docChg chg="undo custSel mod addSld delSld modSld modSection">
      <pc:chgData name="Proot Ingmar" userId="588a97c0-5a52-4bd9-b8d6-a4cf24ff4dbb" providerId="ADAL" clId="{DDC2F159-6661-FE44-AA95-B0F07DC81348}" dt="2019-12-05T13:06:29.923" v="1001" actId="962"/>
      <pc:docMkLst>
        <pc:docMk/>
      </pc:docMkLst>
      <pc:sldChg chg="del">
        <pc:chgData name="Proot Ingmar" userId="588a97c0-5a52-4bd9-b8d6-a4cf24ff4dbb" providerId="ADAL" clId="{DDC2F159-6661-FE44-AA95-B0F07DC81348}" dt="2019-12-04T15:34:38.828" v="0" actId="2696"/>
        <pc:sldMkLst>
          <pc:docMk/>
          <pc:sldMk cId="3744524877" sldId="398"/>
        </pc:sldMkLst>
      </pc:sldChg>
      <pc:sldChg chg="del">
        <pc:chgData name="Proot Ingmar" userId="588a97c0-5a52-4bd9-b8d6-a4cf24ff4dbb" providerId="ADAL" clId="{DDC2F159-6661-FE44-AA95-B0F07DC81348}" dt="2019-12-04T15:34:40.203" v="4" actId="2696"/>
        <pc:sldMkLst>
          <pc:docMk/>
          <pc:sldMk cId="3195583645" sldId="448"/>
        </pc:sldMkLst>
      </pc:sldChg>
      <pc:sldChg chg="del">
        <pc:chgData name="Proot Ingmar" userId="588a97c0-5a52-4bd9-b8d6-a4cf24ff4dbb" providerId="ADAL" clId="{DDC2F159-6661-FE44-AA95-B0F07DC81348}" dt="2019-12-04T15:34:38.837" v="1" actId="2696"/>
        <pc:sldMkLst>
          <pc:docMk/>
          <pc:sldMk cId="3860657222" sldId="449"/>
        </pc:sldMkLst>
      </pc:sldChg>
      <pc:sldChg chg="del">
        <pc:chgData name="Proot Ingmar" userId="588a97c0-5a52-4bd9-b8d6-a4cf24ff4dbb" providerId="ADAL" clId="{DDC2F159-6661-FE44-AA95-B0F07DC81348}" dt="2019-12-04T15:34:38.844" v="2" actId="2696"/>
        <pc:sldMkLst>
          <pc:docMk/>
          <pc:sldMk cId="2397774084" sldId="450"/>
        </pc:sldMkLst>
      </pc:sldChg>
      <pc:sldChg chg="del">
        <pc:chgData name="Proot Ingmar" userId="588a97c0-5a52-4bd9-b8d6-a4cf24ff4dbb" providerId="ADAL" clId="{DDC2F159-6661-FE44-AA95-B0F07DC81348}" dt="2019-12-04T15:34:38.850" v="3" actId="2696"/>
        <pc:sldMkLst>
          <pc:docMk/>
          <pc:sldMk cId="1839133141" sldId="451"/>
        </pc:sldMkLst>
      </pc:sldChg>
      <pc:sldChg chg="addSp delSp modSp add">
        <pc:chgData name="Proot Ingmar" userId="588a97c0-5a52-4bd9-b8d6-a4cf24ff4dbb" providerId="ADAL" clId="{DDC2F159-6661-FE44-AA95-B0F07DC81348}" dt="2019-12-05T10:53:53.393" v="647" actId="20577"/>
        <pc:sldMkLst>
          <pc:docMk/>
          <pc:sldMk cId="3627650725" sldId="469"/>
        </pc:sldMkLst>
        <pc:spChg chg="add mod">
          <ac:chgData name="Proot Ingmar" userId="588a97c0-5a52-4bd9-b8d6-a4cf24ff4dbb" providerId="ADAL" clId="{DDC2F159-6661-FE44-AA95-B0F07DC81348}" dt="2019-12-05T10:53:53.393" v="647" actId="20577"/>
          <ac:spMkLst>
            <pc:docMk/>
            <pc:sldMk cId="3627650725" sldId="469"/>
            <ac:spMk id="2" creationId="{1738B197-D20F-4A4B-A981-1BDD143C07D6}"/>
          </ac:spMkLst>
        </pc:spChg>
        <pc:picChg chg="del">
          <ac:chgData name="Proot Ingmar" userId="588a97c0-5a52-4bd9-b8d6-a4cf24ff4dbb" providerId="ADAL" clId="{DDC2F159-6661-FE44-AA95-B0F07DC81348}" dt="2019-12-04T16:00:01.774" v="6" actId="478"/>
          <ac:picMkLst>
            <pc:docMk/>
            <pc:sldMk cId="3627650725" sldId="469"/>
            <ac:picMk id="5" creationId="{91D6B6D9-6370-A64F-9159-132CF50401BC}"/>
          </ac:picMkLst>
        </pc:picChg>
      </pc:sldChg>
      <pc:sldChg chg="addSp add modTransition">
        <pc:chgData name="Proot Ingmar" userId="588a97c0-5a52-4bd9-b8d6-a4cf24ff4dbb" providerId="ADAL" clId="{DDC2F159-6661-FE44-AA95-B0F07DC81348}" dt="2019-12-05T11:07:16.698" v="792"/>
        <pc:sldMkLst>
          <pc:docMk/>
          <pc:sldMk cId="3854528415" sldId="470"/>
        </pc:sldMkLst>
        <pc:picChg chg="add">
          <ac:chgData name="Proot Ingmar" userId="588a97c0-5a52-4bd9-b8d6-a4cf24ff4dbb" providerId="ADAL" clId="{DDC2F159-6661-FE44-AA95-B0F07DC81348}" dt="2019-12-04T16:09:37.807" v="575"/>
          <ac:picMkLst>
            <pc:docMk/>
            <pc:sldMk cId="3854528415" sldId="470"/>
            <ac:picMk id="2" creationId="{38F0ACE4-7AD1-5441-84B5-0F20408B4EAC}"/>
          </ac:picMkLst>
        </pc:picChg>
      </pc:sldChg>
      <pc:sldChg chg="addSp modSp add modTransition">
        <pc:chgData name="Proot Ingmar" userId="588a97c0-5a52-4bd9-b8d6-a4cf24ff4dbb" providerId="ADAL" clId="{DDC2F159-6661-FE44-AA95-B0F07DC81348}" dt="2019-12-05T11:22:12.764" v="793"/>
        <pc:sldMkLst>
          <pc:docMk/>
          <pc:sldMk cId="2213223658" sldId="471"/>
        </pc:sldMkLst>
        <pc:spChg chg="add mod">
          <ac:chgData name="Proot Ingmar" userId="588a97c0-5a52-4bd9-b8d6-a4cf24ff4dbb" providerId="ADAL" clId="{DDC2F159-6661-FE44-AA95-B0F07DC81348}" dt="2019-12-05T10:55:55.084" v="729" actId="1036"/>
          <ac:spMkLst>
            <pc:docMk/>
            <pc:sldMk cId="2213223658" sldId="471"/>
            <ac:spMk id="2" creationId="{2D81DC4E-348C-D34A-8E70-0081F0B33229}"/>
          </ac:spMkLst>
        </pc:spChg>
      </pc:sldChg>
      <pc:sldChg chg="addSp delSp modSp add mod modTransition setBg">
        <pc:chgData name="Proot Ingmar" userId="588a97c0-5a52-4bd9-b8d6-a4cf24ff4dbb" providerId="ADAL" clId="{DDC2F159-6661-FE44-AA95-B0F07DC81348}" dt="2019-12-05T11:07:16.698" v="792"/>
        <pc:sldMkLst>
          <pc:docMk/>
          <pc:sldMk cId="2101454536" sldId="472"/>
        </pc:sldMkLst>
        <pc:spChg chg="add mod">
          <ac:chgData name="Proot Ingmar" userId="588a97c0-5a52-4bd9-b8d6-a4cf24ff4dbb" providerId="ADAL" clId="{DDC2F159-6661-FE44-AA95-B0F07DC81348}" dt="2019-12-05T11:02:32.558" v="743" actId="1076"/>
          <ac:spMkLst>
            <pc:docMk/>
            <pc:sldMk cId="2101454536" sldId="472"/>
            <ac:spMk id="2" creationId="{E996E609-B99A-AF40-957A-0F0913B0FDAC}"/>
          </ac:spMkLst>
        </pc:spChg>
        <pc:spChg chg="add del">
          <ac:chgData name="Proot Ingmar" userId="588a97c0-5a52-4bd9-b8d6-a4cf24ff4dbb" providerId="ADAL" clId="{DDC2F159-6661-FE44-AA95-B0F07DC81348}" dt="2019-12-05T11:01:19.686" v="735" actId="26606"/>
          <ac:spMkLst>
            <pc:docMk/>
            <pc:sldMk cId="2101454536" sldId="472"/>
            <ac:spMk id="71" creationId="{32BC26D8-82FB-445E-AA49-62A77D7C1EE0}"/>
          </ac:spMkLst>
        </pc:spChg>
        <pc:spChg chg="add del">
          <ac:chgData name="Proot Ingmar" userId="588a97c0-5a52-4bd9-b8d6-a4cf24ff4dbb" providerId="ADAL" clId="{DDC2F159-6661-FE44-AA95-B0F07DC81348}" dt="2019-12-05T11:01:19.686" v="735" actId="26606"/>
          <ac:spMkLst>
            <pc:docMk/>
            <pc:sldMk cId="2101454536" sldId="472"/>
            <ac:spMk id="73" creationId="{CB44330D-EA18-4254-AA95-EB49948539B8}"/>
          </ac:spMkLst>
        </pc:spChg>
        <pc:picChg chg="add del mod">
          <ac:chgData name="Proot Ingmar" userId="588a97c0-5a52-4bd9-b8d6-a4cf24ff4dbb" providerId="ADAL" clId="{DDC2F159-6661-FE44-AA95-B0F07DC81348}" dt="2019-12-05T11:01:20.210" v="736"/>
          <ac:picMkLst>
            <pc:docMk/>
            <pc:sldMk cId="2101454536" sldId="472"/>
            <ac:picMk id="1026" creationId="{9E79EC90-ACEC-C349-97B3-A7C6BCDD78C6}"/>
          </ac:picMkLst>
        </pc:picChg>
        <pc:picChg chg="add mod">
          <ac:chgData name="Proot Ingmar" userId="588a97c0-5a52-4bd9-b8d6-a4cf24ff4dbb" providerId="ADAL" clId="{DDC2F159-6661-FE44-AA95-B0F07DC81348}" dt="2019-12-05T11:05:34.856" v="791" actId="1037"/>
          <ac:picMkLst>
            <pc:docMk/>
            <pc:sldMk cId="2101454536" sldId="472"/>
            <ac:picMk id="1028" creationId="{CE68B8F4-3809-324A-A7CD-E2695BD0CB88}"/>
          </ac:picMkLst>
        </pc:picChg>
      </pc:sldChg>
      <pc:sldChg chg="addSp modSp add mod modTransition setBg">
        <pc:chgData name="Proot Ingmar" userId="588a97c0-5a52-4bd9-b8d6-a4cf24ff4dbb" providerId="ADAL" clId="{DDC2F159-6661-FE44-AA95-B0F07DC81348}" dt="2019-12-05T11:07:16.698" v="792"/>
        <pc:sldMkLst>
          <pc:docMk/>
          <pc:sldMk cId="510100492" sldId="473"/>
        </pc:sldMkLst>
        <pc:spChg chg="add mod">
          <ac:chgData name="Proot Ingmar" userId="588a97c0-5a52-4bd9-b8d6-a4cf24ff4dbb" providerId="ADAL" clId="{DDC2F159-6661-FE44-AA95-B0F07DC81348}" dt="2019-12-05T11:05:10.394" v="779" actId="1076"/>
          <ac:spMkLst>
            <pc:docMk/>
            <pc:sldMk cId="510100492" sldId="473"/>
            <ac:spMk id="3" creationId="{C8F32CF0-2329-7143-A179-5388F156EB64}"/>
          </ac:spMkLst>
        </pc:spChg>
        <pc:picChg chg="add mod">
          <ac:chgData name="Proot Ingmar" userId="588a97c0-5a52-4bd9-b8d6-a4cf24ff4dbb" providerId="ADAL" clId="{DDC2F159-6661-FE44-AA95-B0F07DC81348}" dt="2019-12-05T11:04:42.650" v="746" actId="26606"/>
          <ac:picMkLst>
            <pc:docMk/>
            <pc:sldMk cId="510100492" sldId="473"/>
            <ac:picMk id="2050" creationId="{25BDB639-9F1D-844D-AE57-F6CD1FEFCFD7}"/>
          </ac:picMkLst>
        </pc:picChg>
      </pc:sldChg>
      <pc:sldChg chg="addSp modSp add modTransition">
        <pc:chgData name="Proot Ingmar" userId="588a97c0-5a52-4bd9-b8d6-a4cf24ff4dbb" providerId="ADAL" clId="{DDC2F159-6661-FE44-AA95-B0F07DC81348}" dt="2019-12-05T12:45:17.617" v="990" actId="14838"/>
        <pc:sldMkLst>
          <pc:docMk/>
          <pc:sldMk cId="4146711802" sldId="474"/>
        </pc:sldMkLst>
        <pc:spChg chg="add mod">
          <ac:chgData name="Proot Ingmar" userId="588a97c0-5a52-4bd9-b8d6-a4cf24ff4dbb" providerId="ADAL" clId="{DDC2F159-6661-FE44-AA95-B0F07DC81348}" dt="2019-12-05T12:45:17.617" v="990" actId="14838"/>
          <ac:spMkLst>
            <pc:docMk/>
            <pc:sldMk cId="4146711802" sldId="474"/>
            <ac:spMk id="2" creationId="{07C890EA-1FB7-0846-8465-F77553EC0252}"/>
          </ac:spMkLst>
        </pc:spChg>
      </pc:sldChg>
      <pc:sldChg chg="addSp modSp add modTransition">
        <pc:chgData name="Proot Ingmar" userId="588a97c0-5a52-4bd9-b8d6-a4cf24ff4dbb" providerId="ADAL" clId="{DDC2F159-6661-FE44-AA95-B0F07DC81348}" dt="2019-12-05T13:03:11.401" v="995"/>
        <pc:sldMkLst>
          <pc:docMk/>
          <pc:sldMk cId="2984700600" sldId="475"/>
        </pc:sldMkLst>
        <pc:picChg chg="add mod">
          <ac:chgData name="Proot Ingmar" userId="588a97c0-5a52-4bd9-b8d6-a4cf24ff4dbb" providerId="ADAL" clId="{DDC2F159-6661-FE44-AA95-B0F07DC81348}" dt="2019-12-05T13:03:03.814" v="994" actId="962"/>
          <ac:picMkLst>
            <pc:docMk/>
            <pc:sldMk cId="2984700600" sldId="475"/>
            <ac:picMk id="3" creationId="{07853591-C3BB-BD49-805C-9D9B7BB56669}"/>
          </ac:picMkLst>
        </pc:picChg>
      </pc:sldChg>
      <pc:sldChg chg="addSp delSp modSp add">
        <pc:chgData name="Proot Ingmar" userId="588a97c0-5a52-4bd9-b8d6-a4cf24ff4dbb" providerId="ADAL" clId="{DDC2F159-6661-FE44-AA95-B0F07DC81348}" dt="2019-12-05T13:06:29.923" v="1001" actId="962"/>
        <pc:sldMkLst>
          <pc:docMk/>
          <pc:sldMk cId="4044893467" sldId="476"/>
        </pc:sldMkLst>
        <pc:spChg chg="add del">
          <ac:chgData name="Proot Ingmar" userId="588a97c0-5a52-4bd9-b8d6-a4cf24ff4dbb" providerId="ADAL" clId="{DDC2F159-6661-FE44-AA95-B0F07DC81348}" dt="2019-12-05T13:06:21.596" v="998" actId="478"/>
          <ac:spMkLst>
            <pc:docMk/>
            <pc:sldMk cId="4044893467" sldId="476"/>
            <ac:spMk id="2" creationId="{02D85F51-4180-1042-A06F-1C89982E2B18}"/>
          </ac:spMkLst>
        </pc:spChg>
        <pc:picChg chg="add mod">
          <ac:chgData name="Proot Ingmar" userId="588a97c0-5a52-4bd9-b8d6-a4cf24ff4dbb" providerId="ADAL" clId="{DDC2F159-6661-FE44-AA95-B0F07DC81348}" dt="2019-12-05T13:06:29.923" v="1001" actId="962"/>
          <ac:picMkLst>
            <pc:docMk/>
            <pc:sldMk cId="4044893467" sldId="476"/>
            <ac:picMk id="4" creationId="{0F4F8E27-033D-214B-B837-AA9B3413C5F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1E3246-16FD-C048-AD89-BFAF359A14C4}" type="datetimeFigureOut">
              <a:rPr lang="nl-BE" smtClean="0"/>
              <a:t>5/12/19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184D6B-1E4B-894F-A9FB-6BCD247136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12808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643063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Baby Boomers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88572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602146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dirty="0"/>
              <a:t>Groepering op basis van sociale categorie</a:t>
            </a:r>
          </a:p>
          <a:p>
            <a:r>
              <a:rPr lang="nl-BE" dirty="0"/>
              <a:t>Groepering van mensen die voldoen aan </a:t>
            </a:r>
            <a:r>
              <a:rPr lang="nl-BE" b="1" dirty="0"/>
              <a:t>ten minste 1 sociaal kenmerk</a:t>
            </a:r>
            <a:r>
              <a:rPr lang="nl-BE" dirty="0"/>
              <a:t>.</a:t>
            </a:r>
          </a:p>
          <a:p>
            <a:r>
              <a:rPr lang="nl-BE" dirty="0"/>
              <a:t>Kan zijn: leeftijd, beroep, politieke voorkeur, vrijetijdsbesteding.</a:t>
            </a:r>
          </a:p>
          <a:p>
            <a:endParaRPr lang="nl-BE" dirty="0"/>
          </a:p>
          <a:p>
            <a:r>
              <a:rPr lang="nl-BE" b="1" dirty="0"/>
              <a:t>Voorbeeld</a:t>
            </a:r>
          </a:p>
          <a:p>
            <a:r>
              <a:rPr lang="nl-BE" dirty="0"/>
              <a:t>Verkopers van ijs</a:t>
            </a:r>
          </a:p>
          <a:p>
            <a:endParaRPr lang="nl-BE" dirty="0"/>
          </a:p>
          <a:p>
            <a:r>
              <a:rPr lang="nl-BE" dirty="0"/>
              <a:t>Groeperingen uit de sociale categorie hebben vaak </a:t>
            </a:r>
            <a:r>
              <a:rPr lang="nl-BE" b="1" dirty="0"/>
              <a:t>verschillende</a:t>
            </a:r>
            <a:r>
              <a:rPr lang="nl-BE" dirty="0"/>
              <a:t> </a:t>
            </a:r>
            <a:r>
              <a:rPr lang="nl-BE" b="1" dirty="0"/>
              <a:t>waarden, normen, attitudes</a:t>
            </a:r>
            <a:r>
              <a:rPr lang="nl-BE" dirty="0"/>
              <a:t> en </a:t>
            </a:r>
            <a:r>
              <a:rPr lang="nl-BE" b="1" dirty="0"/>
              <a:t>gedragingen</a:t>
            </a:r>
            <a:r>
              <a:rPr lang="nl-BE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287849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b="1" dirty="0"/>
              <a:t>Groepering op basis van collectiviteit</a:t>
            </a:r>
            <a:endParaRPr lang="nl-BE" dirty="0"/>
          </a:p>
          <a:p>
            <a:r>
              <a:rPr lang="nl-BE" dirty="0"/>
              <a:t>Groeperingen uit deze categorie hebben vaak </a:t>
            </a:r>
            <a:r>
              <a:rPr lang="nl-BE" b="1" dirty="0"/>
              <a:t>gelijkaardige</a:t>
            </a:r>
            <a:r>
              <a:rPr lang="nl-BE" dirty="0"/>
              <a:t> </a:t>
            </a:r>
            <a:r>
              <a:rPr lang="nl-BE" b="1" dirty="0"/>
              <a:t>waarden, normen, attitudes en gedragingen</a:t>
            </a:r>
            <a:r>
              <a:rPr lang="nl-BE" dirty="0"/>
              <a:t>.</a:t>
            </a:r>
          </a:p>
          <a:p>
            <a:endParaRPr lang="nl-BE" dirty="0"/>
          </a:p>
          <a:p>
            <a:r>
              <a:rPr lang="nl-BE" dirty="0"/>
              <a:t>Groeperingen die vaak </a:t>
            </a:r>
            <a:r>
              <a:rPr lang="nl-BE" b="1" dirty="0"/>
              <a:t>eenzelfde doel </a:t>
            </a:r>
            <a:r>
              <a:rPr lang="nl-BE" dirty="0"/>
              <a:t>nastreven.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474151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789003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Een situatie waarbij een groep mensen </a:t>
            </a:r>
            <a:r>
              <a:rPr lang="nl-BE" b="1" dirty="0"/>
              <a:t>tijdelijk</a:t>
            </a:r>
            <a:r>
              <a:rPr lang="nl-BE" dirty="0"/>
              <a:t> bij elkaar is.</a:t>
            </a:r>
          </a:p>
          <a:p>
            <a:r>
              <a:rPr lang="nl-BE" dirty="0"/>
              <a:t>Dit is geen groepering van de sociale categorie, noch van collectiviteit.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409183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25842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0" dirty="0"/>
              <a:t>We </a:t>
            </a:r>
            <a:r>
              <a:rPr lang="nl-BE" b="1" dirty="0"/>
              <a:t>kiezen niet altijd zelf </a:t>
            </a:r>
            <a:r>
              <a:rPr lang="nl-BE" b="0" dirty="0"/>
              <a:t>de groepen waartoe we behoren.</a:t>
            </a:r>
          </a:p>
          <a:p>
            <a:endParaRPr lang="nl-BE" b="0" dirty="0"/>
          </a:p>
          <a:p>
            <a:r>
              <a:rPr lang="nl-BE" b="0" dirty="0"/>
              <a:t>We blijven wel soms lid van een groep als daar </a:t>
            </a:r>
            <a:r>
              <a:rPr lang="nl-BE" b="1" dirty="0"/>
              <a:t>voordeel</a:t>
            </a:r>
            <a:r>
              <a:rPr lang="nl-BE" b="0" dirty="0"/>
              <a:t> mee te behalen is (</a:t>
            </a:r>
            <a:r>
              <a:rPr lang="nl-BE" b="1" dirty="0"/>
              <a:t>profijtbeginsel</a:t>
            </a:r>
            <a:r>
              <a:rPr lang="nl-BE" b="0" dirty="0"/>
              <a:t>).</a:t>
            </a:r>
          </a:p>
          <a:p>
            <a:endParaRPr lang="nl-BE" b="0" dirty="0"/>
          </a:p>
          <a:p>
            <a:endParaRPr lang="nl-BE" dirty="0"/>
          </a:p>
          <a:p>
            <a:endParaRPr lang="nl-NL" b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3E015-F880-8044-8B26-F8EB0F38CF17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61156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Deel zijn van een bepaalde groep kan ook </a:t>
            </a:r>
            <a:r>
              <a:rPr lang="nl-BE" b="1" dirty="0"/>
              <a:t>voordelig</a:t>
            </a:r>
            <a:r>
              <a:rPr lang="nl-BE" dirty="0"/>
              <a:t> zijn.</a:t>
            </a:r>
          </a:p>
          <a:p>
            <a:r>
              <a:rPr lang="nl-BE" dirty="0"/>
              <a:t>Zo kan behoren tot een groep mensen de (persoonlijke) </a:t>
            </a:r>
            <a:r>
              <a:rPr lang="nl-BE" b="1" dirty="0"/>
              <a:t>veiligheid </a:t>
            </a:r>
            <a:r>
              <a:rPr lang="nl-BE" dirty="0"/>
              <a:t>versterken.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687702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De groep verleent ons soms ook een </a:t>
            </a:r>
            <a:r>
              <a:rPr lang="nl-BE" b="1" dirty="0"/>
              <a:t>sociale identiteit </a:t>
            </a:r>
            <a:r>
              <a:rPr lang="nl-BE" dirty="0"/>
              <a:t>en </a:t>
            </a:r>
            <a:r>
              <a:rPr lang="nl-BE" b="1" dirty="0"/>
              <a:t>status</a:t>
            </a:r>
            <a:r>
              <a:rPr lang="nl-BE" dirty="0"/>
              <a:t>.</a:t>
            </a:r>
          </a:p>
          <a:p>
            <a:r>
              <a:rPr lang="nl-BE" dirty="0"/>
              <a:t>Bepaalde </a:t>
            </a:r>
            <a:r>
              <a:rPr lang="nl-BE" b="1" dirty="0"/>
              <a:t>kenmerken</a:t>
            </a:r>
            <a:r>
              <a:rPr lang="nl-BE" dirty="0"/>
              <a:t> (attitudes en waarden) die belangrijk zijn voor ons </a:t>
            </a:r>
            <a:r>
              <a:rPr lang="nl-BE" b="1" dirty="0"/>
              <a:t>zelfbeeld</a:t>
            </a:r>
            <a:r>
              <a:rPr lang="nl-BE" dirty="0"/>
              <a:t> komen dan overeen met die van de groep.</a:t>
            </a:r>
          </a:p>
          <a:p>
            <a:endParaRPr lang="nl-BE" dirty="0"/>
          </a:p>
          <a:p>
            <a:r>
              <a:rPr lang="nl-BE" b="1" dirty="0"/>
              <a:t>Voorbeeld</a:t>
            </a:r>
          </a:p>
          <a:p>
            <a:r>
              <a:rPr lang="nl-BE" dirty="0"/>
              <a:t>Ouders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376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de module Communicatie 1 behandelen we interpersoonlijke communicatie. </a:t>
            </a: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is Latijn voor ‘tussen’. Het gaat dus om verbale en non-verbale interactie ‘tussen’ mensen. </a:t>
            </a: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‘Persoonlijke’ slaat op het directe karakter van deze manier van communiceren. </a:t>
            </a: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Dit in tegenstelling tot wat later in de opleiding aan bod komt in de module Communicatie 2 (semester 2). </a:t>
            </a: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Daar zullen we het hebben over mediacommunicatie. In deze module gaat het om communicatie die rechtstreeks tussen personen gebeurt en dit vaak één-op-één of in kleine groepen.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kern of het vertrekpunt van deze module is interpersoonlijke communicatie. </a:t>
            </a: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bekijken eerst wat de eventuele voordelen van het bestuderen van interpersoonlijke communicatie zijn. </a:t>
            </a: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Daarna komen de specifieke karakteristieken van interpersoonlijke communicatie aan bod. </a:t>
            </a: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 interpersoonlijke communicatie op een systematische manier te kunnen bestuderen, en om er ook zinvolle uitspraken over te doen, baseren we ons op een ‘model van interpersoonlijke communicatie’ (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Hargie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2016).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Interpersoonlijke communicatie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valt voor ons uiteen in </a:t>
            </a:r>
            <a:r>
              <a:rPr lang="nl-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 </a:t>
            </a:r>
            <a:r>
              <a:rPr lang="nl-NL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subthema’s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Non-verbale communicatie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Aanmoedigen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Vragen stellen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Empathische communicatie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Luisteren 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Uitleggen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l-NL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Self-disclosure</a:t>
            </a:r>
            <a:r>
              <a:rPr lang="nl-N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zelfonthulling</a:t>
            </a:r>
            <a:endParaRPr lang="nl-BE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Sociale interacties starten en afsluiten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Assertiviteit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Beïnvloeden en overtuigen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Onderhandelen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Samenwerken 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 de hand van begrippen uit de </a:t>
            </a:r>
            <a:r>
              <a:rPr lang="nl-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psychologie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nl-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sociologie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gaan op we zoek naar verklaringen voor het gedrag dat we vertonen tijdens een interpersoonlijke interactie. We baseren ons hierbij op het handboek Psychologie en Sociologie (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Wijsman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Molendijk, 2017). Met die inzichten moeten we op het einde van dit semester in staat zijn om doelgericht en bewust te communiceren in een interpersoonlijke context. 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Begrippen uit de </a:t>
            </a:r>
            <a:r>
              <a:rPr lang="nl-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psychologie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 ons kunnen helpen om tot inzichten te komen zijn: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Gedrag en invloeden op gedrag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Persoonlijkheid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Leerprocessen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Motivatie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Attitude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Perceptie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Communicatie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Interpersoonlijke attractie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Groepsprocessen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Leiderschap en leidinggeven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Sociale beïnvloeding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Begrippen uit de </a:t>
            </a:r>
            <a:r>
              <a:rPr lang="nl-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sociologie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 ons kunnen helpen om tot inzichten te komen zijn: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Sociologische visies op de maatschappij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Cultuur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Sociale ongelijkheid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Sociale verandering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626811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dirty="0"/>
              <a:t>Primaire en secundaire referentiegroepen</a:t>
            </a:r>
          </a:p>
          <a:p>
            <a:r>
              <a:rPr lang="nl-BE" dirty="0"/>
              <a:t>Primaire referentiegroepen zijn het gezin, vriendengroepen.</a:t>
            </a:r>
          </a:p>
          <a:p>
            <a:r>
              <a:rPr lang="nl-BE" dirty="0"/>
              <a:t>Secundaire referentiegroepen verschaffen ons aanvullende waarden, normen en opvattingen.</a:t>
            </a:r>
          </a:p>
          <a:p>
            <a:r>
              <a:rPr lang="nl-BE" dirty="0"/>
              <a:t>Zoals bijvoorbeeld een werksituatie waarbij je leert omgaan met collega’s.</a:t>
            </a:r>
          </a:p>
          <a:p>
            <a:endParaRPr lang="nl-BE" dirty="0"/>
          </a:p>
          <a:p>
            <a:r>
              <a:rPr lang="nl-BE" b="1" dirty="0"/>
              <a:t>Aspiratiegroep</a:t>
            </a:r>
          </a:p>
          <a:p>
            <a:r>
              <a:rPr lang="nl-BE" dirty="0"/>
              <a:t>Een groep waartoe we nog niet behoren maar graag willen toe behoren.</a:t>
            </a:r>
          </a:p>
          <a:p>
            <a:endParaRPr lang="nl-BE" dirty="0"/>
          </a:p>
          <a:p>
            <a:r>
              <a:rPr lang="nl-BE" b="1" dirty="0"/>
              <a:t>Anticiperende socialisatie</a:t>
            </a:r>
          </a:p>
          <a:p>
            <a:r>
              <a:rPr lang="nl-BE" dirty="0"/>
              <a:t>Wanneer we het gedrag oefenen dat hoort bij het pogen om tot een aspiratiegroep te horen.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741923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dirty="0"/>
              <a:t>Groepen komen tot stand (begin) en kunnen ook uitéénvallen (eind).</a:t>
            </a:r>
          </a:p>
          <a:p>
            <a:r>
              <a:rPr lang="nl-NL" b="0" dirty="0"/>
              <a:t>De stadia die daartussen liggen zijn besproken door </a:t>
            </a:r>
            <a:r>
              <a:rPr lang="nl-NL" b="1" dirty="0" err="1"/>
              <a:t>Tuckman</a:t>
            </a:r>
            <a:r>
              <a:rPr lang="nl-NL" b="0" dirty="0"/>
              <a:t> (1977).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3E015-F880-8044-8B26-F8EB0F38CF1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5707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i="1" dirty="0"/>
              <a:t>Zie p214 in het handboek.</a:t>
            </a:r>
          </a:p>
          <a:p>
            <a:endParaRPr lang="nl-BE" i="1" dirty="0"/>
          </a:p>
          <a:p>
            <a:r>
              <a:rPr lang="nl-BE" dirty="0"/>
              <a:t>Taakgerichte groepen doorlopen vaak een aantal stadia om tot </a:t>
            </a:r>
            <a:r>
              <a:rPr lang="nl-BE" b="1" dirty="0"/>
              <a:t>groepsvorming</a:t>
            </a:r>
            <a:r>
              <a:rPr lang="nl-BE" dirty="0"/>
              <a:t> te komen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987234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dirty="0"/>
              <a:t>In de </a:t>
            </a:r>
            <a:r>
              <a:rPr lang="nl-NL" b="1" dirty="0"/>
              <a:t>vormingsfase</a:t>
            </a:r>
            <a:r>
              <a:rPr lang="nl-NL" b="0" dirty="0"/>
              <a:t> (</a:t>
            </a:r>
            <a:r>
              <a:rPr lang="nl-NL" b="0" i="1" dirty="0"/>
              <a:t>zie stadia van teamontwikkeling</a:t>
            </a:r>
            <a:r>
              <a:rPr lang="nl-NL" b="0" dirty="0"/>
              <a:t>) proberen de leden van de groep op verschillende manieren invloed te krijgen.</a:t>
            </a:r>
          </a:p>
          <a:p>
            <a:endParaRPr lang="nl-NL" b="0" dirty="0"/>
          </a:p>
          <a:p>
            <a:r>
              <a:rPr lang="nl-NL" b="1" dirty="0" err="1"/>
              <a:t>Bales</a:t>
            </a:r>
            <a:r>
              <a:rPr lang="nl-NL" b="0" dirty="0"/>
              <a:t> (1955) heeft een techniek ontwikkeld (</a:t>
            </a:r>
            <a:r>
              <a:rPr lang="nl-NL" b="1" dirty="0"/>
              <a:t>interactieprocesanalyse</a:t>
            </a:r>
            <a:r>
              <a:rPr lang="nl-NL" b="0" dirty="0"/>
              <a:t>) om de interacties tussen groepsleden tijdens vergaderingen te observeren en te analyseren.</a:t>
            </a:r>
          </a:p>
          <a:p>
            <a:r>
              <a:rPr lang="nl-NL" b="0" dirty="0"/>
              <a:t>Groepsleden kunnen op verschillende manieren een </a:t>
            </a:r>
            <a:r>
              <a:rPr lang="nl-NL" b="1" dirty="0"/>
              <a:t>bijdrage</a:t>
            </a:r>
            <a:r>
              <a:rPr lang="nl-NL" b="0" dirty="0"/>
              <a:t> leveren aan het overleg.</a:t>
            </a:r>
          </a:p>
          <a:p>
            <a:endParaRPr lang="nl-NL" b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3E015-F880-8044-8B26-F8EB0F38CF1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2597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 err="1"/>
              <a:t>Bales</a:t>
            </a:r>
            <a:r>
              <a:rPr lang="nl-NL" b="0" dirty="0"/>
              <a:t> (1955) heeft een techniek ontwikkeld (interactieprocesanalyse) om de interacties tussen groepsleden tijdens vergaderingen te observeren en te analyseren.</a:t>
            </a:r>
          </a:p>
          <a:p>
            <a:r>
              <a:rPr lang="nl-NL" b="0" dirty="0"/>
              <a:t>Groepsleden kunnen op verschillende manieren een bijdrage leveren aan het overleg.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882291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728629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595960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dirty="0"/>
              <a:t>Er liggen vier kaarten op tafel, waarover iemand het volgende beweert: "Als er op de ene kant van de kaart een klinker staat, dan staat op de andere kant van de kaart een ven getal."</a:t>
            </a:r>
            <a:br>
              <a:rPr lang="nl-BE" b="1" dirty="0"/>
            </a:br>
            <a:r>
              <a:rPr lang="nl-BE" b="1" dirty="0"/>
              <a:t>Welk(e) kaart(en) moet je noodzakelijk omdraaien om te weten of die stelling klopt?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30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296733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https://forms.office.com/Pages/ResponsePage.aspx?id=sUvtTf9rs0Ku12o2pQO_esCXilhSWtlLuNakzyT_TbtURjNNQ0kyWE1LOFZPUVU4RjFBRzhDVkNORC4u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34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681018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3E015-F880-8044-8B26-F8EB0F38CF1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635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dirty="0"/>
              <a:t>Wat zien we in dit hoofdstuk?</a:t>
            </a:r>
          </a:p>
          <a:p>
            <a:r>
              <a:rPr lang="nl-BE" dirty="0"/>
              <a:t>*Wat is </a:t>
            </a:r>
            <a:r>
              <a:rPr lang="nl-BE" b="1" dirty="0"/>
              <a:t>kenmerkend</a:t>
            </a:r>
            <a:r>
              <a:rPr lang="nl-BE" dirty="0"/>
              <a:t> voor een groep?</a:t>
            </a:r>
          </a:p>
          <a:p>
            <a:r>
              <a:rPr lang="nl-BE" dirty="0"/>
              <a:t>*Welke </a:t>
            </a:r>
            <a:r>
              <a:rPr lang="nl-BE" b="1" dirty="0"/>
              <a:t>soorten groepen </a:t>
            </a:r>
            <a:r>
              <a:rPr lang="nl-BE" dirty="0"/>
              <a:t>kun je onderscheiden en wat zijn hun </a:t>
            </a:r>
            <a:r>
              <a:rPr lang="nl-BE" b="1" dirty="0"/>
              <a:t>functies</a:t>
            </a:r>
            <a:r>
              <a:rPr lang="nl-BE" dirty="0"/>
              <a:t>?</a:t>
            </a:r>
          </a:p>
          <a:p>
            <a:r>
              <a:rPr lang="nl-BE" dirty="0"/>
              <a:t>*Hoe verloopt de </a:t>
            </a:r>
            <a:r>
              <a:rPr lang="nl-BE" b="1" dirty="0"/>
              <a:t>ontwikkeling</a:t>
            </a:r>
            <a:r>
              <a:rPr lang="nl-BE" dirty="0"/>
              <a:t> van een groep?</a:t>
            </a:r>
          </a:p>
          <a:p>
            <a:r>
              <a:rPr lang="nl-BE" dirty="0"/>
              <a:t>*Welke </a:t>
            </a:r>
            <a:r>
              <a:rPr lang="nl-BE" b="1" dirty="0"/>
              <a:t>posities en rollen </a:t>
            </a:r>
            <a:r>
              <a:rPr lang="nl-BE" dirty="0"/>
              <a:t>zijn te koppelen aan de </a:t>
            </a:r>
            <a:r>
              <a:rPr lang="nl-BE" b="1" dirty="0"/>
              <a:t>structuur</a:t>
            </a:r>
            <a:r>
              <a:rPr lang="nl-BE" dirty="0"/>
              <a:t> van een groep?</a:t>
            </a:r>
          </a:p>
          <a:p>
            <a:r>
              <a:rPr lang="nl-BE" dirty="0"/>
              <a:t>*Welke </a:t>
            </a:r>
            <a:r>
              <a:rPr lang="nl-BE" b="1" dirty="0"/>
              <a:t>normen</a:t>
            </a:r>
            <a:r>
              <a:rPr lang="nl-BE" dirty="0"/>
              <a:t> zijn er binnen groepen te onderscheiden?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50332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dirty="0"/>
              <a:t>We maken allemaal </a:t>
            </a:r>
            <a:r>
              <a:rPr lang="nl-NL" b="1" dirty="0"/>
              <a:t>deel uit </a:t>
            </a:r>
            <a:r>
              <a:rPr lang="nl-NL" b="0" dirty="0"/>
              <a:t>van een aantal groepen: familie, gezin, vrienden, opleiding, werksituatie, … .</a:t>
            </a:r>
          </a:p>
          <a:p>
            <a:endParaRPr lang="nl-NL" b="0" dirty="0"/>
          </a:p>
          <a:p>
            <a:r>
              <a:rPr lang="nl-NL" b="0" dirty="0"/>
              <a:t>Groepen kunnen verschillende </a:t>
            </a:r>
            <a:r>
              <a:rPr lang="nl-NL" b="1" dirty="0"/>
              <a:t>doelen</a:t>
            </a:r>
            <a:r>
              <a:rPr lang="nl-NL" b="0" dirty="0"/>
              <a:t> nastreven: gezelligheidsmotieven, carrière uitbouwen, … .</a:t>
            </a:r>
          </a:p>
          <a:p>
            <a:endParaRPr lang="nl-NL" b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3E015-F880-8044-8B26-F8EB0F38CF17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2123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dirty="0"/>
              <a:t>Gezamenlijk doel</a:t>
            </a:r>
          </a:p>
          <a:p>
            <a:r>
              <a:rPr lang="nl-BE" dirty="0"/>
              <a:t>Meestal is dat doel heel erg duidelijk.</a:t>
            </a:r>
          </a:p>
          <a:p>
            <a:r>
              <a:rPr lang="nl-BE" dirty="0"/>
              <a:t>Voorbeeld: voetbalclub.</a:t>
            </a:r>
          </a:p>
          <a:p>
            <a:r>
              <a:rPr lang="nl-BE" dirty="0"/>
              <a:t>In andere gevallen kan dat moeilijker of onduidelijker zijn.</a:t>
            </a:r>
          </a:p>
          <a:p>
            <a:endParaRPr lang="nl-BE" dirty="0"/>
          </a:p>
          <a:p>
            <a:r>
              <a:rPr lang="nl-BE" b="1" dirty="0"/>
              <a:t>Gezamenlijke structuur</a:t>
            </a:r>
          </a:p>
          <a:p>
            <a:r>
              <a:rPr lang="nl-BE" dirty="0"/>
              <a:t>In een groep onstaat soms spontaan of planmatig een zekere structuur.</a:t>
            </a:r>
          </a:p>
          <a:p>
            <a:r>
              <a:rPr lang="nl-BE" dirty="0"/>
              <a:t>Iedereen neemt in die structuur een bepaalde rol op zich.</a:t>
            </a:r>
          </a:p>
          <a:p>
            <a:endParaRPr lang="nl-BE" dirty="0"/>
          </a:p>
          <a:p>
            <a:r>
              <a:rPr lang="nl-BE" b="1" dirty="0"/>
              <a:t>Gezamenlijke cultuur</a:t>
            </a:r>
          </a:p>
          <a:p>
            <a:r>
              <a:rPr lang="nl-BE" dirty="0"/>
              <a:t>Gaat over de gedeelde </a:t>
            </a:r>
            <a:r>
              <a:rPr lang="nl-BE" b="1" dirty="0"/>
              <a:t>waarden</a:t>
            </a:r>
            <a:r>
              <a:rPr lang="nl-BE" dirty="0"/>
              <a:t>.</a:t>
            </a:r>
          </a:p>
          <a:p>
            <a:r>
              <a:rPr lang="nl-BE" dirty="0"/>
              <a:t>Zoals bijvoorbeeld ‘hard werken’ belangrijk kan zijn voor de ene groep is ‘gezelligheid’ belangrijk voor de andere groep.</a:t>
            </a:r>
          </a:p>
          <a:p>
            <a:r>
              <a:rPr lang="nl-BE" dirty="0"/>
              <a:t>Gaat ook over </a:t>
            </a:r>
            <a:r>
              <a:rPr lang="nl-BE" b="1" dirty="0"/>
              <a:t>normen</a:t>
            </a:r>
            <a:r>
              <a:rPr lang="nl-BE" dirty="0"/>
              <a:t>.</a:t>
            </a:r>
          </a:p>
          <a:p>
            <a:r>
              <a:rPr lang="nl-BE" dirty="0"/>
              <a:t>Normen zijn gedragsregels.</a:t>
            </a:r>
          </a:p>
          <a:p>
            <a:endParaRPr lang="nl-BE" dirty="0"/>
          </a:p>
          <a:p>
            <a:r>
              <a:rPr lang="nl-BE" b="1" dirty="0"/>
              <a:t>Iedereen kan met iedereen communiceren</a:t>
            </a:r>
          </a:p>
          <a:p>
            <a:r>
              <a:rPr lang="nl-BE" dirty="0"/>
              <a:t>Er is snelle wisselwerking mogelijk.</a:t>
            </a:r>
          </a:p>
          <a:p>
            <a:r>
              <a:rPr lang="nl-BE" dirty="0"/>
              <a:t>Gedrag kan snel op elkaar afgestemd worden.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75960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dirty="0"/>
              <a:t>Je kan groepen op diverse manieren indelen</a:t>
            </a:r>
          </a:p>
          <a:p>
            <a:r>
              <a:rPr lang="nl-BE" dirty="0"/>
              <a:t>*leeftijd</a:t>
            </a:r>
          </a:p>
          <a:p>
            <a:r>
              <a:rPr lang="nl-BE" dirty="0"/>
              <a:t>*grootte</a:t>
            </a:r>
          </a:p>
          <a:p>
            <a:r>
              <a:rPr lang="nl-BE" dirty="0"/>
              <a:t>*structuur</a:t>
            </a:r>
          </a:p>
          <a:p>
            <a:r>
              <a:rPr lang="nl-BE" dirty="0"/>
              <a:t>*samenstelling van de leden (voorbeeld al dan niet gemengd)</a:t>
            </a:r>
          </a:p>
          <a:p>
            <a:r>
              <a:rPr lang="nl-BE" dirty="0"/>
              <a:t>*vrijwillig of niet</a:t>
            </a:r>
          </a:p>
          <a:p>
            <a:endParaRPr lang="nl-BE" dirty="0"/>
          </a:p>
          <a:p>
            <a:r>
              <a:rPr lang="nl-BE" dirty="0"/>
              <a:t>Er bestaan </a:t>
            </a:r>
            <a:r>
              <a:rPr lang="nl-BE" b="1" dirty="0"/>
              <a:t>informele</a:t>
            </a:r>
            <a:r>
              <a:rPr lang="nl-BE" dirty="0"/>
              <a:t> en </a:t>
            </a:r>
            <a:r>
              <a:rPr lang="nl-BE" b="1" dirty="0"/>
              <a:t>formele</a:t>
            </a:r>
            <a:r>
              <a:rPr lang="nl-BE" dirty="0"/>
              <a:t> groepen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15880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Er bestaan </a:t>
            </a:r>
            <a:r>
              <a:rPr lang="nl-BE" b="1" dirty="0"/>
              <a:t>primaire</a:t>
            </a:r>
            <a:r>
              <a:rPr lang="nl-BE" dirty="0"/>
              <a:t> en </a:t>
            </a:r>
            <a:r>
              <a:rPr lang="nl-BE" b="1" dirty="0"/>
              <a:t>secundaire</a:t>
            </a:r>
            <a:r>
              <a:rPr lang="nl-BE" dirty="0"/>
              <a:t> groepen</a:t>
            </a:r>
          </a:p>
          <a:p>
            <a:endParaRPr lang="nl-BE" dirty="0"/>
          </a:p>
          <a:p>
            <a:r>
              <a:rPr lang="nl-BE" dirty="0"/>
              <a:t>Binnen een </a:t>
            </a:r>
            <a:r>
              <a:rPr lang="nl-BE" b="1" dirty="0"/>
              <a:t>primaire groep </a:t>
            </a:r>
            <a:r>
              <a:rPr lang="nl-BE" dirty="0"/>
              <a:t>leren we onze </a:t>
            </a:r>
            <a:r>
              <a:rPr lang="nl-BE" b="1" dirty="0"/>
              <a:t>basiswaarden</a:t>
            </a:r>
            <a:r>
              <a:rPr lang="nl-BE" dirty="0"/>
              <a:t> en onze </a:t>
            </a:r>
            <a:r>
              <a:rPr lang="nl-BE" b="1" dirty="0"/>
              <a:t>belangrijkste attitudes</a:t>
            </a:r>
            <a:r>
              <a:rPr lang="nl-BE" dirty="0"/>
              <a:t>.</a:t>
            </a:r>
          </a:p>
          <a:p>
            <a:r>
              <a:rPr lang="nl-BE" dirty="0"/>
              <a:t>Er is </a:t>
            </a:r>
            <a:r>
              <a:rPr lang="nl-BE" b="1" dirty="0"/>
              <a:t>emotionele</a:t>
            </a:r>
            <a:r>
              <a:rPr lang="nl-BE" dirty="0"/>
              <a:t> </a:t>
            </a:r>
            <a:r>
              <a:rPr lang="nl-BE" b="1" dirty="0"/>
              <a:t>betrokkenheid</a:t>
            </a:r>
            <a:r>
              <a:rPr lang="nl-BE" dirty="0"/>
              <a:t>.</a:t>
            </a:r>
          </a:p>
          <a:p>
            <a:r>
              <a:rPr lang="nl-BE" b="1" dirty="0"/>
              <a:t>Voorbeeld</a:t>
            </a:r>
            <a:r>
              <a:rPr lang="nl-BE" dirty="0"/>
              <a:t>: een gezin</a:t>
            </a:r>
          </a:p>
          <a:p>
            <a:endParaRPr lang="nl-BE" dirty="0"/>
          </a:p>
          <a:p>
            <a:r>
              <a:rPr lang="nl-BE" dirty="0"/>
              <a:t>Binnen een </a:t>
            </a:r>
            <a:r>
              <a:rPr lang="nl-BE" b="1" dirty="0"/>
              <a:t>secundaire groep </a:t>
            </a:r>
            <a:r>
              <a:rPr lang="nl-BE" dirty="0"/>
              <a:t>is de persoonlijke binding veel minder aanwezig.</a:t>
            </a:r>
          </a:p>
          <a:p>
            <a:r>
              <a:rPr lang="nl-BE" dirty="0"/>
              <a:t>Er is een </a:t>
            </a:r>
            <a:r>
              <a:rPr lang="nl-BE" b="1" dirty="0"/>
              <a:t>emotionele afstand</a:t>
            </a:r>
            <a:r>
              <a:rPr lang="nl-BE" dirty="0"/>
              <a:t>.</a:t>
            </a:r>
          </a:p>
          <a:p>
            <a:r>
              <a:rPr lang="nl-BE" b="1" dirty="0"/>
              <a:t>Voorbeeld</a:t>
            </a:r>
            <a:r>
              <a:rPr lang="nl-BE" dirty="0"/>
              <a:t>: werksituatie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53404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Er bestaan </a:t>
            </a:r>
            <a:r>
              <a:rPr lang="nl-BE" b="1" dirty="0"/>
              <a:t>taakgerichte</a:t>
            </a:r>
            <a:r>
              <a:rPr lang="nl-BE" dirty="0"/>
              <a:t> en </a:t>
            </a:r>
            <a:r>
              <a:rPr lang="nl-BE" b="1" dirty="0"/>
              <a:t>relatiegerichte</a:t>
            </a:r>
            <a:r>
              <a:rPr lang="nl-BE" dirty="0"/>
              <a:t> groepen</a:t>
            </a:r>
          </a:p>
          <a:p>
            <a:endParaRPr lang="nl-BE" dirty="0"/>
          </a:p>
          <a:p>
            <a:r>
              <a:rPr lang="nl-BE" dirty="0"/>
              <a:t>Binnen een </a:t>
            </a:r>
            <a:r>
              <a:rPr lang="nl-BE" b="1" dirty="0"/>
              <a:t>taakgerichte groep </a:t>
            </a:r>
            <a:r>
              <a:rPr lang="nl-BE" dirty="0"/>
              <a:t>is er een duidelijk, gemeenschappelijk </a:t>
            </a:r>
            <a:r>
              <a:rPr lang="nl-BE" b="1" dirty="0"/>
              <a:t>doel</a:t>
            </a:r>
            <a:r>
              <a:rPr lang="nl-BE" dirty="0"/>
              <a:t>.</a:t>
            </a:r>
          </a:p>
          <a:p>
            <a:r>
              <a:rPr lang="nl-BE" b="1" dirty="0"/>
              <a:t>Voorbeeld</a:t>
            </a:r>
            <a:r>
              <a:rPr lang="nl-BE" dirty="0"/>
              <a:t>: een team op de werkvloer</a:t>
            </a:r>
          </a:p>
          <a:p>
            <a:endParaRPr lang="nl-BE" dirty="0"/>
          </a:p>
          <a:p>
            <a:r>
              <a:rPr lang="nl-BE" dirty="0"/>
              <a:t>Binnen een </a:t>
            </a:r>
            <a:r>
              <a:rPr lang="nl-BE" b="1" dirty="0"/>
              <a:t>relatiegerichte groep </a:t>
            </a:r>
            <a:r>
              <a:rPr lang="nl-BE" dirty="0"/>
              <a:t>is er geen speciale taak te vervullen.</a:t>
            </a:r>
          </a:p>
          <a:p>
            <a:r>
              <a:rPr lang="nl-BE" dirty="0"/>
              <a:t>Centraal staan de </a:t>
            </a:r>
            <a:r>
              <a:rPr lang="nl-BE" b="1" dirty="0"/>
              <a:t>sociale en emotionele behoeften</a:t>
            </a:r>
            <a:r>
              <a:rPr lang="nl-BE" dirty="0"/>
              <a:t>.</a:t>
            </a:r>
          </a:p>
          <a:p>
            <a:r>
              <a:rPr lang="nl-BE" b="1" dirty="0"/>
              <a:t>Gezelligheid</a:t>
            </a:r>
            <a:r>
              <a:rPr lang="nl-BE" dirty="0"/>
              <a:t> binnen de groep kan een motief zijn.</a:t>
            </a:r>
          </a:p>
          <a:p>
            <a:r>
              <a:rPr lang="nl-BE" b="1" dirty="0"/>
              <a:t>Voorbeeld</a:t>
            </a:r>
            <a:r>
              <a:rPr lang="nl-BE" dirty="0"/>
              <a:t>: gezin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42506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Een groepering is groter dan een groep, het is een grotere verzameling van mensen.</a:t>
            </a:r>
          </a:p>
          <a:p>
            <a:endParaRPr lang="nl-BE" dirty="0"/>
          </a:p>
          <a:p>
            <a:r>
              <a:rPr lang="nl-BE" b="1" dirty="0"/>
              <a:t>Voorbeeld</a:t>
            </a:r>
          </a:p>
          <a:p>
            <a:r>
              <a:rPr lang="nl-BE" dirty="0"/>
              <a:t>De groepering Millennials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08399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9BD8-96A4-0441-A55C-45788696E0F2}" type="datetimeFigureOut">
              <a:rPr lang="nl-BE" smtClean="0"/>
              <a:t>5/12/19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A53A-A804-1D4A-BC18-0D4DE1A1C6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90751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9BD8-96A4-0441-A55C-45788696E0F2}" type="datetimeFigureOut">
              <a:rPr lang="nl-BE" smtClean="0"/>
              <a:t>5/12/19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A53A-A804-1D4A-BC18-0D4DE1A1C6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17891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9BD8-96A4-0441-A55C-45788696E0F2}" type="datetimeFigureOut">
              <a:rPr lang="nl-BE" smtClean="0"/>
              <a:t>5/12/19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A53A-A804-1D4A-BC18-0D4DE1A1C6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12318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in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FB78E41-DD9C-8846-AE76-174A107BA6B5}" type="datetimeFigureOut">
              <a:rPr lang="nl-NL" smtClean="0"/>
              <a:t>05-12-19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AD09AE9-2BFB-8949-A98E-EC7DE0325C1E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Shape 162"/>
          <p:cNvSpPr/>
          <p:nvPr userDrawn="1"/>
        </p:nvSpPr>
        <p:spPr>
          <a:xfrm>
            <a:off x="0" y="6233698"/>
            <a:ext cx="9144000" cy="632813"/>
          </a:xfrm>
          <a:prstGeom prst="rect">
            <a:avLst/>
          </a:prstGeom>
          <a:solidFill>
            <a:srgbClr val="FFFC00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100000"/>
              </a:lnSpc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812"/>
          </a:p>
        </p:txBody>
      </p:sp>
      <p:pic>
        <p:nvPicPr>
          <p:cNvPr id="7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0439"/>
            <a:ext cx="9144000" cy="49227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012" y="1798505"/>
            <a:ext cx="3057976" cy="2597550"/>
          </a:xfrm>
          <a:prstGeom prst="rect">
            <a:avLst/>
          </a:prstGeom>
        </p:spPr>
      </p:pic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143000" y="4383917"/>
            <a:ext cx="6858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Roboto Thin" charset="0"/>
                <a:ea typeface="Roboto Thin" charset="0"/>
                <a:cs typeface="Roboto Thin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833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9BD8-96A4-0441-A55C-45788696E0F2}" type="datetimeFigureOut">
              <a:rPr lang="nl-BE" smtClean="0"/>
              <a:t>5/12/19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A53A-A804-1D4A-BC18-0D4DE1A1C6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22476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9BD8-96A4-0441-A55C-45788696E0F2}" type="datetimeFigureOut">
              <a:rPr lang="nl-BE" smtClean="0"/>
              <a:t>5/12/19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A53A-A804-1D4A-BC18-0D4DE1A1C6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44594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9BD8-96A4-0441-A55C-45788696E0F2}" type="datetimeFigureOut">
              <a:rPr lang="nl-BE" smtClean="0"/>
              <a:t>5/12/19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A53A-A804-1D4A-BC18-0D4DE1A1C6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16920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9BD8-96A4-0441-A55C-45788696E0F2}" type="datetimeFigureOut">
              <a:rPr lang="nl-BE" smtClean="0"/>
              <a:t>5/12/19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A53A-A804-1D4A-BC18-0D4DE1A1C6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58205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9BD8-96A4-0441-A55C-45788696E0F2}" type="datetimeFigureOut">
              <a:rPr lang="nl-BE" smtClean="0"/>
              <a:t>5/12/19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A53A-A804-1D4A-BC18-0D4DE1A1C6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76112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9BD8-96A4-0441-A55C-45788696E0F2}" type="datetimeFigureOut">
              <a:rPr lang="nl-BE" smtClean="0"/>
              <a:t>5/12/19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A53A-A804-1D4A-BC18-0D4DE1A1C6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79654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9BD8-96A4-0441-A55C-45788696E0F2}" type="datetimeFigureOut">
              <a:rPr lang="nl-BE" smtClean="0"/>
              <a:t>5/12/19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A53A-A804-1D4A-BC18-0D4DE1A1C6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29697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9BD8-96A4-0441-A55C-45788696E0F2}" type="datetimeFigureOut">
              <a:rPr lang="nl-BE" smtClean="0"/>
              <a:t>5/12/19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A53A-A804-1D4A-BC18-0D4DE1A1C6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79911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D9BD8-96A4-0441-A55C-45788696E0F2}" type="datetimeFigureOut">
              <a:rPr lang="nl-BE" smtClean="0"/>
              <a:t>5/12/19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4A53A-A804-1D4A-BC18-0D4DE1A1C6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88570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ResponsePage.aspx?id=sUvtTf9rs0Ku12o2pQO_esCXilhSWtlLuNakzyT_TbtURjNNQ0kyWE1LOFZPUVU4RjFBRzhDVkNORC4u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8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B59A7DB-DDE7-2C40-8B9F-97ECC60D0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816" y="1022699"/>
            <a:ext cx="4224369" cy="401618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392F3FE-C072-B845-A488-212AF0FADD65}"/>
              </a:ext>
            </a:extLst>
          </p:cNvPr>
          <p:cNvSpPr txBox="1"/>
          <p:nvPr/>
        </p:nvSpPr>
        <p:spPr>
          <a:xfrm>
            <a:off x="3040172" y="5088197"/>
            <a:ext cx="30636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b="1" dirty="0">
                <a:latin typeface="Roboto" panose="02000000000000000000" pitchFamily="2" charset="0"/>
                <a:ea typeface="Roboto" panose="02000000000000000000" pitchFamily="2" charset="0"/>
              </a:rPr>
              <a:t>COMMUNICATIE I</a:t>
            </a:r>
            <a:endParaRPr lang="nl-BE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nl-BE" sz="1200" dirty="0">
                <a:latin typeface="Roboto Thin" pitchFamily="2" charset="0"/>
                <a:ea typeface="Roboto Thin" pitchFamily="2" charset="0"/>
              </a:rPr>
              <a:t>5 december 2019</a:t>
            </a:r>
          </a:p>
        </p:txBody>
      </p:sp>
    </p:spTree>
    <p:extLst>
      <p:ext uri="{BB962C8B-B14F-4D97-AF65-F5344CB8AC3E}">
        <p14:creationId xmlns:p14="http://schemas.microsoft.com/office/powerpoint/2010/main" val="44075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C85ED1-DAD3-4544-BA9E-1904BC8844B9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9.1.3. Groepering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26" name="Picture 2" descr="Image result for ok boomer&quot;">
            <a:extLst>
              <a:ext uri="{FF2B5EF4-FFF2-40B4-BE49-F238E27FC236}">
                <a16:creationId xmlns:a16="http://schemas.microsoft.com/office/drawing/2014/main" id="{F7610B9F-3F6E-0943-A1DB-12290481E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0" y="1238250"/>
            <a:ext cx="27940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39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C85ED1-DAD3-4544-BA9E-1904BC8844B9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9.1.4. Soorten groepering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4F2C0FD4-4260-F14A-8519-4F0AF513E758}"/>
              </a:ext>
            </a:extLst>
          </p:cNvPr>
          <p:cNvSpPr/>
          <p:nvPr/>
        </p:nvSpPr>
        <p:spPr>
          <a:xfrm>
            <a:off x="1454944" y="2319810"/>
            <a:ext cx="62245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nl-NL" sz="3600" b="1" dirty="0">
                <a:latin typeface="Roboto" panose="02000000000000000000" pitchFamily="2" charset="0"/>
                <a:ea typeface="Roboto" panose="02000000000000000000" pitchFamily="2" charset="0"/>
              </a:rPr>
              <a:t>Sociale categorie</a:t>
            </a:r>
          </a:p>
          <a:p>
            <a:pPr marL="742950" indent="-742950">
              <a:buAutoNum type="arabicPeriod"/>
            </a:pPr>
            <a:r>
              <a:rPr lang="nl-NL" sz="3600" b="1" dirty="0">
                <a:latin typeface="Roboto" panose="02000000000000000000" pitchFamily="2" charset="0"/>
                <a:ea typeface="Roboto" panose="02000000000000000000" pitchFamily="2" charset="0"/>
              </a:rPr>
              <a:t>Collectiviteit</a:t>
            </a:r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B8870FD4-150C-E646-A9D5-F4C134017B72}"/>
              </a:ext>
            </a:extLst>
          </p:cNvPr>
          <p:cNvCxnSpPr>
            <a:cxnSpLocks/>
          </p:cNvCxnSpPr>
          <p:nvPr/>
        </p:nvCxnSpPr>
        <p:spPr>
          <a:xfrm>
            <a:off x="1228726" y="1142999"/>
            <a:ext cx="0" cy="365760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28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C85ED1-DAD3-4544-BA9E-1904BC8844B9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9.1.4. Soorten groepering – sociale categorie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074" name="Picture 2" descr="Italy, Ice Cream Van, Ice Cream, Summer">
            <a:extLst>
              <a:ext uri="{FF2B5EF4-FFF2-40B4-BE49-F238E27FC236}">
                <a16:creationId xmlns:a16="http://schemas.microsoft.com/office/drawing/2014/main" id="{0BF9ED5C-E393-B34C-AF90-77315F87C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128" y="2073738"/>
            <a:ext cx="4265744" cy="271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44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mnesty International: Write for Rights - Outdoor ">
            <a:extLst>
              <a:ext uri="{FF2B5EF4-FFF2-40B4-BE49-F238E27FC236}">
                <a16:creationId xmlns:a16="http://schemas.microsoft.com/office/drawing/2014/main" id="{8D75207E-180F-0E4A-8C07-29BEA4FD3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413"/>
            <a:ext cx="9144000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5CC85ED1-DAD3-4544-BA9E-1904BC8844B9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9.1.4. Soorten groepering – collectiviteit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11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C85ED1-DAD3-4544-BA9E-1904BC8844B9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9.1.5. </a:t>
            </a:r>
            <a:r>
              <a:rPr lang="nl-NL" b="1" i="1" dirty="0" err="1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Togetherness</a:t>
            </a:r>
            <a:r>
              <a:rPr lang="nl-NL" b="1" i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l-NL" b="1" i="1" dirty="0" err="1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situation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0CBE62C1-3751-9C4E-807A-F65CA75E73AC}"/>
              </a:ext>
            </a:extLst>
          </p:cNvPr>
          <p:cNvSpPr/>
          <p:nvPr/>
        </p:nvSpPr>
        <p:spPr>
          <a:xfrm>
            <a:off x="1454944" y="1987300"/>
            <a:ext cx="62245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latin typeface="Roboto" panose="02000000000000000000" pitchFamily="2" charset="0"/>
                <a:ea typeface="Roboto" panose="02000000000000000000" pitchFamily="2" charset="0"/>
              </a:rPr>
              <a:t>De verzameling van mensen die toevallig bij elkaar in de buurt zijn</a:t>
            </a:r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A0FBFD51-7E69-F247-ACD0-A9D25AF6105D}"/>
              </a:ext>
            </a:extLst>
          </p:cNvPr>
          <p:cNvCxnSpPr>
            <a:cxnSpLocks/>
          </p:cNvCxnSpPr>
          <p:nvPr/>
        </p:nvCxnSpPr>
        <p:spPr>
          <a:xfrm>
            <a:off x="1228726" y="1142999"/>
            <a:ext cx="0" cy="365760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41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elevator meeting&quot;">
            <a:extLst>
              <a:ext uri="{FF2B5EF4-FFF2-40B4-BE49-F238E27FC236}">
                <a16:creationId xmlns:a16="http://schemas.microsoft.com/office/drawing/2014/main" id="{071A2AE3-65E9-6D4A-BDE7-AB9CBF855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579" y="1493420"/>
            <a:ext cx="3413254" cy="387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5CC85ED1-DAD3-4544-BA9E-1904BC8844B9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9.1.5. </a:t>
            </a:r>
            <a:r>
              <a:rPr lang="nl-NL" b="1" i="1" dirty="0" err="1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Togetherness</a:t>
            </a:r>
            <a:r>
              <a:rPr lang="nl-NL" b="1" i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l-NL" b="1" i="1" dirty="0" err="1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situation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7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C08D021-6675-3344-B7B5-F857A4116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5CC85ED1-DAD3-4544-BA9E-1904BC8844B9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9.1.5. </a:t>
            </a:r>
            <a:r>
              <a:rPr lang="nl-NL" b="1" i="1" dirty="0" err="1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Togetherness</a:t>
            </a:r>
            <a:r>
              <a:rPr lang="nl-NL" b="1" i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l-NL" b="1" i="1" dirty="0" err="1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situation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06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2313898"/>
            <a:ext cx="7886700" cy="2852737"/>
          </a:xfrm>
        </p:spPr>
        <p:txBody>
          <a:bodyPr>
            <a:normAutofit fontScale="90000"/>
          </a:bodyPr>
          <a:lstStyle/>
          <a:p>
            <a:r>
              <a:rPr lang="nl-NL" b="1" dirty="0">
                <a:latin typeface="Roboto" panose="02000000000000000000" pitchFamily="2" charset="0"/>
                <a:ea typeface="Roboto" panose="02000000000000000000" pitchFamily="2" charset="0"/>
              </a:rPr>
              <a:t>9.2.</a:t>
            </a:r>
            <a:br>
              <a:rPr lang="nl-NL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nl-NL" b="1" dirty="0">
                <a:latin typeface="Roboto" panose="02000000000000000000" pitchFamily="2" charset="0"/>
                <a:ea typeface="Roboto" panose="02000000000000000000" pitchFamily="2" charset="0"/>
              </a:rPr>
              <a:t>De functies van groepen</a:t>
            </a:r>
            <a:br>
              <a:rPr lang="nl-NL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48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hooligans&quot;">
            <a:extLst>
              <a:ext uri="{FF2B5EF4-FFF2-40B4-BE49-F238E27FC236}">
                <a16:creationId xmlns:a16="http://schemas.microsoft.com/office/drawing/2014/main" id="{339DC567-011B-FD46-B952-A09FAFA6A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5CC85ED1-DAD3-4544-BA9E-1904BC8844B9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9.2. Profijtbeginsel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22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C85ED1-DAD3-4544-BA9E-1904BC8844B9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9.2. Sociale identiteit en status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Afbeelding 3" descr="Afbeelding met buiten, persoon, lopen, gras&#10;&#10;Automatisch gegenereerde beschrijving">
            <a:extLst>
              <a:ext uri="{FF2B5EF4-FFF2-40B4-BE49-F238E27FC236}">
                <a16:creationId xmlns:a16="http://schemas.microsoft.com/office/drawing/2014/main" id="{B15A4A95-2D63-454D-803A-0163526584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9408" r="25378"/>
          <a:stretch/>
        </p:blipFill>
        <p:spPr>
          <a:xfrm>
            <a:off x="2902925" y="1417320"/>
            <a:ext cx="3328625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523C0CD-B3B7-6E42-9A71-444F962C7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350" y="355600"/>
            <a:ext cx="6337300" cy="61468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CFE4AEC-CBB4-7E4A-B8CF-5B4914522EC7}"/>
              </a:ext>
            </a:extLst>
          </p:cNvPr>
          <p:cNvSpPr txBox="1"/>
          <p:nvPr/>
        </p:nvSpPr>
        <p:spPr>
          <a:xfrm>
            <a:off x="6477980" y="5254218"/>
            <a:ext cx="235352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100" dirty="0">
                <a:latin typeface="Roboto" panose="02000000000000000000" pitchFamily="2" charset="0"/>
                <a:ea typeface="Roboto" panose="02000000000000000000" pitchFamily="2" charset="0"/>
              </a:rPr>
              <a:t>IC interpersoonlijke communicatie</a:t>
            </a:r>
          </a:p>
          <a:p>
            <a:r>
              <a:rPr lang="nl-BE" sz="1100" dirty="0">
                <a:latin typeface="Roboto" panose="02000000000000000000" pitchFamily="2" charset="0"/>
                <a:ea typeface="Roboto" panose="02000000000000000000" pitchFamily="2" charset="0"/>
              </a:rPr>
              <a:t>P  psychologie</a:t>
            </a:r>
          </a:p>
          <a:p>
            <a:r>
              <a:rPr lang="nl-BE" sz="1100" dirty="0">
                <a:latin typeface="Roboto" panose="02000000000000000000" pitchFamily="2" charset="0"/>
                <a:ea typeface="Roboto" panose="02000000000000000000" pitchFamily="2" charset="0"/>
              </a:rPr>
              <a:t>S  sociologie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1BD2022-8BFF-7140-9EBB-8B58F7AA3F76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OPBOUW MODULE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42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C85ED1-DAD3-4544-BA9E-1904BC8844B9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9.2. Referentiegroep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8275953A-6048-1341-86B0-4AE068C31F46}"/>
              </a:ext>
            </a:extLst>
          </p:cNvPr>
          <p:cNvSpPr/>
          <p:nvPr/>
        </p:nvSpPr>
        <p:spPr>
          <a:xfrm>
            <a:off x="1454944" y="1739327"/>
            <a:ext cx="62245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latin typeface="Roboto" panose="02000000000000000000" pitchFamily="2" charset="0"/>
                <a:ea typeface="Roboto" panose="02000000000000000000" pitchFamily="2" charset="0"/>
              </a:rPr>
              <a:t>Een groepering waarmee mensen zich vergelijken wat betreft hun waarden, attitudes en gedragingen</a:t>
            </a:r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21984740-93D4-DE4C-A74D-78BDDCAA25AA}"/>
              </a:ext>
            </a:extLst>
          </p:cNvPr>
          <p:cNvCxnSpPr>
            <a:cxnSpLocks/>
          </p:cNvCxnSpPr>
          <p:nvPr/>
        </p:nvCxnSpPr>
        <p:spPr>
          <a:xfrm>
            <a:off x="1228726" y="1142999"/>
            <a:ext cx="0" cy="365760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4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2313898"/>
            <a:ext cx="7886700" cy="2852737"/>
          </a:xfrm>
        </p:spPr>
        <p:txBody>
          <a:bodyPr>
            <a:normAutofit fontScale="90000"/>
          </a:bodyPr>
          <a:lstStyle/>
          <a:p>
            <a:r>
              <a:rPr lang="nl-NL" b="1" dirty="0">
                <a:latin typeface="Roboto" panose="02000000000000000000" pitchFamily="2" charset="0"/>
                <a:ea typeface="Roboto" panose="02000000000000000000" pitchFamily="2" charset="0"/>
              </a:rPr>
              <a:t>9.3.</a:t>
            </a:r>
            <a:br>
              <a:rPr lang="nl-NL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nl-NL" b="1" dirty="0">
                <a:latin typeface="Roboto" panose="02000000000000000000" pitchFamily="2" charset="0"/>
                <a:ea typeface="Roboto" panose="02000000000000000000" pitchFamily="2" charset="0"/>
              </a:rPr>
              <a:t>De stadia van ontwikkeling van een groep</a:t>
            </a:r>
            <a:br>
              <a:rPr lang="nl-NL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98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C85ED1-DAD3-4544-BA9E-1904BC8844B9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9.3. Fasen teamontwikkeling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8275953A-6048-1341-86B0-4AE068C31F46}"/>
              </a:ext>
            </a:extLst>
          </p:cNvPr>
          <p:cNvSpPr/>
          <p:nvPr/>
        </p:nvSpPr>
        <p:spPr>
          <a:xfrm>
            <a:off x="1454944" y="1491354"/>
            <a:ext cx="62245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nl-NL" sz="3600" b="1" dirty="0">
                <a:latin typeface="Roboto" panose="02000000000000000000" pitchFamily="2" charset="0"/>
                <a:ea typeface="Roboto" panose="02000000000000000000" pitchFamily="2" charset="0"/>
              </a:rPr>
              <a:t>Vormingsfase</a:t>
            </a:r>
          </a:p>
          <a:p>
            <a:pPr marL="742950" indent="-742950">
              <a:buAutoNum type="arabicPeriod"/>
            </a:pPr>
            <a:r>
              <a:rPr lang="nl-NL" sz="3600" b="1" dirty="0">
                <a:latin typeface="Roboto" panose="02000000000000000000" pitchFamily="2" charset="0"/>
                <a:ea typeface="Roboto" panose="02000000000000000000" pitchFamily="2" charset="0"/>
              </a:rPr>
              <a:t>Stormfase</a:t>
            </a:r>
          </a:p>
          <a:p>
            <a:pPr marL="742950" indent="-742950">
              <a:buAutoNum type="arabicPeriod"/>
            </a:pPr>
            <a:r>
              <a:rPr lang="nl-NL" sz="3600" b="1" dirty="0">
                <a:latin typeface="Roboto" panose="02000000000000000000" pitchFamily="2" charset="0"/>
                <a:ea typeface="Roboto" panose="02000000000000000000" pitchFamily="2" charset="0"/>
              </a:rPr>
              <a:t>Normfase</a:t>
            </a:r>
          </a:p>
          <a:p>
            <a:pPr marL="742950" indent="-742950">
              <a:buAutoNum type="arabicPeriod"/>
            </a:pPr>
            <a:r>
              <a:rPr lang="nl-NL" sz="3600" b="1" dirty="0">
                <a:latin typeface="Roboto" panose="02000000000000000000" pitchFamily="2" charset="0"/>
                <a:ea typeface="Roboto" panose="02000000000000000000" pitchFamily="2" charset="0"/>
              </a:rPr>
              <a:t>Uitvoeringsfase</a:t>
            </a:r>
          </a:p>
          <a:p>
            <a:pPr marL="742950" indent="-742950">
              <a:buAutoNum type="arabicPeriod"/>
            </a:pPr>
            <a:r>
              <a:rPr lang="nl-NL" sz="3600" b="1" dirty="0">
                <a:latin typeface="Roboto" panose="02000000000000000000" pitchFamily="2" charset="0"/>
                <a:ea typeface="Roboto" panose="02000000000000000000" pitchFamily="2" charset="0"/>
              </a:rPr>
              <a:t>Oplosfase</a:t>
            </a:r>
          </a:p>
          <a:p>
            <a:endParaRPr lang="nl-NL" sz="36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nl-NL" sz="36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nl-NL" sz="36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21984740-93D4-DE4C-A74D-78BDDCAA25AA}"/>
              </a:ext>
            </a:extLst>
          </p:cNvPr>
          <p:cNvCxnSpPr>
            <a:cxnSpLocks/>
          </p:cNvCxnSpPr>
          <p:nvPr/>
        </p:nvCxnSpPr>
        <p:spPr>
          <a:xfrm>
            <a:off x="1228726" y="1142999"/>
            <a:ext cx="0" cy="365760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91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afbeelding&#10;&#10;Automatisch gegenereerde beschrijving">
            <a:extLst>
              <a:ext uri="{FF2B5EF4-FFF2-40B4-BE49-F238E27FC236}">
                <a16:creationId xmlns:a16="http://schemas.microsoft.com/office/drawing/2014/main" id="{07A33560-49C3-2445-9FFE-5627EDAC79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1" t="6102" r="3446" b="40565"/>
          <a:stretch/>
        </p:blipFill>
        <p:spPr>
          <a:xfrm>
            <a:off x="1286358" y="1410347"/>
            <a:ext cx="6478293" cy="36576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2A7A7C5E-8CFA-C841-A99D-4446E29A3E3E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9.3. Fasen teamontwikkeling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73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833451"/>
            <a:ext cx="7886700" cy="2852737"/>
          </a:xfrm>
        </p:spPr>
        <p:txBody>
          <a:bodyPr>
            <a:normAutofit/>
          </a:bodyPr>
          <a:lstStyle/>
          <a:p>
            <a:r>
              <a:rPr lang="nl-NL" b="1" dirty="0">
                <a:latin typeface="Roboto" panose="02000000000000000000" pitchFamily="2" charset="0"/>
                <a:ea typeface="Roboto" panose="02000000000000000000" pitchFamily="2" charset="0"/>
              </a:rPr>
              <a:t>9.4.</a:t>
            </a:r>
            <a:br>
              <a:rPr lang="nl-NL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nl-NL" b="1" dirty="0">
                <a:latin typeface="Roboto" panose="02000000000000000000" pitchFamily="2" charset="0"/>
                <a:ea typeface="Roboto" panose="02000000000000000000" pitchFamily="2" charset="0"/>
              </a:rPr>
              <a:t>Communicatie binnen een groep</a:t>
            </a:r>
          </a:p>
        </p:txBody>
      </p:sp>
    </p:spTree>
    <p:extLst>
      <p:ext uri="{BB962C8B-B14F-4D97-AF65-F5344CB8AC3E}">
        <p14:creationId xmlns:p14="http://schemas.microsoft.com/office/powerpoint/2010/main" val="126593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C85ED1-DAD3-4544-BA9E-1904BC8844B9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9.4. Interactieprocesanalyse (IPA) - observatiecategorieën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Afbeelding 3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9C51AB6C-1385-5E4F-BEEB-81EC045AD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148" y="1423091"/>
            <a:ext cx="5677705" cy="401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9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C85ED1-DAD3-4544-BA9E-1904BC8844B9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9.4. Interactieprocesanalyse (IPA) – interactieprofiel 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91D6B6D9-6370-A64F-9159-132CF50401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237"/>
          <a:stretch/>
        </p:blipFill>
        <p:spPr>
          <a:xfrm>
            <a:off x="1643300" y="557939"/>
            <a:ext cx="5857399" cy="451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7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C85ED1-DAD3-4544-BA9E-1904BC8844B9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9.4. Interactieprocesanalyse (IPA) – interactieprofiel 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738B197-D20F-4A4B-A981-1BDD143C07D6}"/>
              </a:ext>
            </a:extLst>
          </p:cNvPr>
          <p:cNvSpPr txBox="1"/>
          <p:nvPr/>
        </p:nvSpPr>
        <p:spPr>
          <a:xfrm>
            <a:off x="623888" y="839627"/>
            <a:ext cx="697716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/>
              <a:t>Oefening</a:t>
            </a:r>
            <a:r>
              <a:rPr lang="nl-BE" dirty="0"/>
              <a:t> interactieprofiel</a:t>
            </a:r>
          </a:p>
          <a:p>
            <a:endParaRPr lang="nl-BE" dirty="0"/>
          </a:p>
          <a:p>
            <a:r>
              <a:rPr lang="nl-BE" dirty="0"/>
              <a:t>Ga in teams zitten van 5 personen.</a:t>
            </a:r>
          </a:p>
          <a:p>
            <a:r>
              <a:rPr lang="nl-BE" dirty="0"/>
              <a:t>Zoek gedurende 10 min een oplossing voor gegeven probleemstellingen.</a:t>
            </a:r>
          </a:p>
          <a:p>
            <a:r>
              <a:rPr lang="nl-BE" dirty="0"/>
              <a:t>Film het teamwork met een smartphone of ander toestel.</a:t>
            </a:r>
          </a:p>
          <a:p>
            <a:endParaRPr lang="nl-BE" dirty="0"/>
          </a:p>
          <a:p>
            <a:r>
              <a:rPr lang="nl-BE" dirty="0"/>
              <a:t>Ga daarna elk individueel, elk lid van het team (inclusief jezelf) </a:t>
            </a:r>
          </a:p>
          <a:p>
            <a:r>
              <a:rPr lang="nl-BE" dirty="0"/>
              <a:t>analyseren met het interactieprofiel.</a:t>
            </a:r>
          </a:p>
          <a:p>
            <a:r>
              <a:rPr lang="nl-BE" dirty="0"/>
              <a:t>Je kan hiervan een voorbeeld vinden op p218 in het handboek.</a:t>
            </a:r>
          </a:p>
          <a:p>
            <a:r>
              <a:rPr lang="nl-BE" dirty="0"/>
              <a:t>Geef voor elk criterium een score op een schaal van 0-5.</a:t>
            </a:r>
          </a:p>
          <a:p>
            <a:endParaRPr lang="nl-BE" dirty="0"/>
          </a:p>
          <a:p>
            <a:r>
              <a:rPr lang="nl-BE" dirty="0"/>
              <a:t>Bereken daarna voor elk individu de gemiddelde score per criterium.</a:t>
            </a:r>
          </a:p>
          <a:p>
            <a:endParaRPr lang="nl-BE" dirty="0"/>
          </a:p>
          <a:p>
            <a:r>
              <a:rPr lang="nl-BE" dirty="0"/>
              <a:t>Dien dit op het einde van de les in.</a:t>
            </a:r>
          </a:p>
          <a:p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2765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8F0ACE4-7AD1-5441-84B5-0F20408B4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7145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28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water, boot, buiten, klein&#10;&#10;Automatisch gegenereerde beschrijving">
            <a:extLst>
              <a:ext uri="{FF2B5EF4-FFF2-40B4-BE49-F238E27FC236}">
                <a16:creationId xmlns:a16="http://schemas.microsoft.com/office/drawing/2014/main" id="{0F4F8E27-033D-214B-B837-AA9B3413C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459" y="0"/>
            <a:ext cx="6455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93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sychologie en sociologie">
            <a:extLst>
              <a:ext uri="{FF2B5EF4-FFF2-40B4-BE49-F238E27FC236}">
                <a16:creationId xmlns:a16="http://schemas.microsoft.com/office/drawing/2014/main" id="{78547934-94E2-3746-B5D9-F94F11AF2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2558" y="2129527"/>
            <a:ext cx="2261081" cy="259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DD31B74F-C4FF-B645-B561-F43E523213DB}"/>
              </a:ext>
            </a:extLst>
          </p:cNvPr>
          <p:cNvSpPr txBox="1">
            <a:spLocks/>
          </p:cNvSpPr>
          <p:nvPr/>
        </p:nvSpPr>
        <p:spPr>
          <a:xfrm>
            <a:off x="3567125" y="2720254"/>
            <a:ext cx="7886700" cy="28527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9.</a:t>
            </a:r>
          </a:p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Groepsprocessen</a:t>
            </a:r>
          </a:p>
          <a:p>
            <a:r>
              <a:rPr lang="nl-NL" b="1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(DEEL I</a:t>
            </a:r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)</a:t>
            </a:r>
            <a:endParaRPr lang="nl-NL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6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aadsel 6573">
            <a:extLst>
              <a:ext uri="{FF2B5EF4-FFF2-40B4-BE49-F238E27FC236}">
                <a16:creationId xmlns:a16="http://schemas.microsoft.com/office/drawing/2014/main" id="{CE68B8F4-3809-324A-A7CD-E2695BD0CB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 t="5334" r="3112" b="14223"/>
          <a:stretch/>
        </p:blipFill>
        <p:spPr bwMode="auto">
          <a:xfrm>
            <a:off x="846668" y="1727200"/>
            <a:ext cx="7162801" cy="306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996E609-B99A-AF40-957A-0F0913B0FDAC}"/>
              </a:ext>
            </a:extLst>
          </p:cNvPr>
          <p:cNvSpPr txBox="1"/>
          <p:nvPr/>
        </p:nvSpPr>
        <p:spPr>
          <a:xfrm>
            <a:off x="762000" y="5665694"/>
            <a:ext cx="83424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b="1" dirty="0"/>
              <a:t>Er liggen vier kaarten op tafel, waarover iemand het volgende beweert: </a:t>
            </a:r>
          </a:p>
          <a:p>
            <a:r>
              <a:rPr lang="nl-BE" sz="1400" b="1" dirty="0"/>
              <a:t>"Als er op de ene kant van de kaart een klinker staat, dan staat op de andere kant van de kaart een ven getal."</a:t>
            </a:r>
            <a:br>
              <a:rPr lang="nl-BE" sz="1400" b="1" dirty="0"/>
            </a:br>
            <a:r>
              <a:rPr lang="nl-BE" sz="1400" b="1" dirty="0"/>
              <a:t>Welk(e) kaart(en) moet je noodzakelijk omdraaien om te weten of die stelling klopt?</a:t>
            </a:r>
            <a:endParaRPr lang="nl-BE" sz="1400" dirty="0"/>
          </a:p>
        </p:txBody>
      </p:sp>
    </p:spTree>
    <p:extLst>
      <p:ext uri="{BB962C8B-B14F-4D97-AF65-F5344CB8AC3E}">
        <p14:creationId xmlns:p14="http://schemas.microsoft.com/office/powerpoint/2010/main" val="2101454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nagram 4604">
            <a:extLst>
              <a:ext uri="{FF2B5EF4-FFF2-40B4-BE49-F238E27FC236}">
                <a16:creationId xmlns:a16="http://schemas.microsoft.com/office/drawing/2014/main" id="{25BDB639-9F1D-844D-AE57-F6CD1FEFCF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6" r="17277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8F32CF0-2329-7143-A179-5388F156EB64}"/>
              </a:ext>
            </a:extLst>
          </p:cNvPr>
          <p:cNvSpPr txBox="1"/>
          <p:nvPr/>
        </p:nvSpPr>
        <p:spPr>
          <a:xfrm>
            <a:off x="3231505" y="6108606"/>
            <a:ext cx="2680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b="1" dirty="0"/>
              <a:t>Welk beroep heeft deze persoon?</a:t>
            </a:r>
            <a:endParaRPr lang="nl-BE" sz="1400" dirty="0"/>
          </a:p>
        </p:txBody>
      </p:sp>
    </p:spTree>
    <p:extLst>
      <p:ext uri="{BB962C8B-B14F-4D97-AF65-F5344CB8AC3E}">
        <p14:creationId xmlns:p14="http://schemas.microsoft.com/office/powerpoint/2010/main" val="510100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7C890EA-1FB7-0846-8465-F77553EC0252}"/>
              </a:ext>
            </a:extLst>
          </p:cNvPr>
          <p:cNvSpPr txBox="1"/>
          <p:nvPr/>
        </p:nvSpPr>
        <p:spPr>
          <a:xfrm>
            <a:off x="448916" y="1905506"/>
            <a:ext cx="824616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 b="1" dirty="0">
                <a:effectLst>
                  <a:outerShdw blurRad="50800" dist="38100" dir="2700000" algn="tl" rotWithShape="0">
                    <a:srgbClr val="FFFC00">
                      <a:alpha val="40000"/>
                    </a:srgbClr>
                  </a:outerShdw>
                </a:effectLst>
              </a:rPr>
              <a:t>Een vriend vraagt om te liegen </a:t>
            </a:r>
          </a:p>
          <a:p>
            <a:r>
              <a:rPr lang="nl-BE" sz="3200" b="1" dirty="0">
                <a:effectLst>
                  <a:outerShdw blurRad="50800" dist="38100" dir="2700000" algn="tl" rotWithShape="0">
                    <a:srgbClr val="FFFC00">
                      <a:alpha val="40000"/>
                    </a:srgbClr>
                  </a:outerShdw>
                </a:effectLst>
              </a:rPr>
              <a:t>over het feit</a:t>
            </a:r>
          </a:p>
          <a:p>
            <a:r>
              <a:rPr lang="nl-BE" sz="3200" b="1" dirty="0">
                <a:effectLst>
                  <a:outerShdw blurRad="50800" dist="38100" dir="2700000" algn="tl" rotWithShape="0">
                    <a:srgbClr val="FFFC00">
                      <a:alpha val="40000"/>
                    </a:srgbClr>
                  </a:outerShdw>
                </a:effectLst>
              </a:rPr>
              <a:t>dat je bij hem/haar was </a:t>
            </a:r>
          </a:p>
          <a:p>
            <a:r>
              <a:rPr lang="nl-BE" sz="3200" b="1" dirty="0">
                <a:effectLst>
                  <a:outerShdw blurRad="50800" dist="38100" dir="2700000" algn="tl" rotWithShape="0">
                    <a:srgbClr val="FFFC00">
                      <a:alpha val="40000"/>
                    </a:srgbClr>
                  </a:outerShdw>
                </a:effectLst>
              </a:rPr>
              <a:t>op de nacht van een ongeval met vluchtmisdrijf</a:t>
            </a:r>
          </a:p>
          <a:p>
            <a:endParaRPr lang="nl-BE" sz="3200" b="1" dirty="0"/>
          </a:p>
          <a:p>
            <a:r>
              <a:rPr lang="nl-BE" sz="3200" b="1" dirty="0">
                <a:effectLst>
                  <a:outerShdw blurRad="50800" dist="38100" dir="2700000" algn="tl" rotWithShape="0">
                    <a:srgbClr val="FFFF00">
                      <a:alpha val="40000"/>
                    </a:srgbClr>
                  </a:outerShdw>
                </a:effectLst>
              </a:rPr>
              <a:t>Wat doe je? En waarom? Bespreek in groep.</a:t>
            </a:r>
          </a:p>
        </p:txBody>
      </p:sp>
    </p:spTree>
    <p:extLst>
      <p:ext uri="{BB962C8B-B14F-4D97-AF65-F5344CB8AC3E}">
        <p14:creationId xmlns:p14="http://schemas.microsoft.com/office/powerpoint/2010/main" val="4146711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auto, voertuig, gras&#10;&#10;Automatisch gegenereerde beschrijving">
            <a:extLst>
              <a:ext uri="{FF2B5EF4-FFF2-40B4-BE49-F238E27FC236}">
                <a16:creationId xmlns:a16="http://schemas.microsoft.com/office/drawing/2014/main" id="{07853591-C3BB-BD49-805C-9D9B7BB56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24" y="0"/>
            <a:ext cx="8697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00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2D81DC4E-348C-D34A-8E70-0081F0B33229}"/>
              </a:ext>
            </a:extLst>
          </p:cNvPr>
          <p:cNvSpPr txBox="1"/>
          <p:nvPr/>
        </p:nvSpPr>
        <p:spPr>
          <a:xfrm>
            <a:off x="804635" y="3116818"/>
            <a:ext cx="7420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hlinkClick r:id="rId3"/>
              </a:rPr>
              <a:t>Met deze koppeling kan je een FORM vinden om de evaluatiedata in te geven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13223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BC995C51-0BC9-DD4E-A9EE-58C30C30C884}"/>
              </a:ext>
            </a:extLst>
          </p:cNvPr>
          <p:cNvSpPr/>
          <p:nvPr/>
        </p:nvSpPr>
        <p:spPr>
          <a:xfrm>
            <a:off x="752168" y="2449902"/>
            <a:ext cx="3733568" cy="311108"/>
          </a:xfrm>
          <a:prstGeom prst="rect">
            <a:avLst/>
          </a:prstGeom>
          <a:solidFill>
            <a:srgbClr val="FFFC00"/>
          </a:solidFill>
          <a:ln>
            <a:solidFill>
              <a:srgbClr val="FFF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203110"/>
            <a:ext cx="7886700" cy="2852737"/>
          </a:xfrm>
        </p:spPr>
        <p:txBody>
          <a:bodyPr>
            <a:normAutofit/>
          </a:bodyPr>
          <a:lstStyle/>
          <a:p>
            <a:r>
              <a:rPr lang="nl-NL" b="1" dirty="0">
                <a:latin typeface="Roboto" panose="02000000000000000000" pitchFamily="2" charset="0"/>
                <a:ea typeface="Roboto" panose="02000000000000000000" pitchFamily="2" charset="0"/>
              </a:rPr>
              <a:t>Begrippenlijst</a:t>
            </a:r>
          </a:p>
        </p:txBody>
      </p:sp>
    </p:spTree>
    <p:extLst>
      <p:ext uri="{BB962C8B-B14F-4D97-AF65-F5344CB8AC3E}">
        <p14:creationId xmlns:p14="http://schemas.microsoft.com/office/powerpoint/2010/main" val="95676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22711D5-B066-774E-8246-411F68FA15C9}"/>
              </a:ext>
            </a:extLst>
          </p:cNvPr>
          <p:cNvSpPr txBox="1"/>
          <p:nvPr/>
        </p:nvSpPr>
        <p:spPr>
          <a:xfrm>
            <a:off x="976184" y="720119"/>
            <a:ext cx="434445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latin typeface="Roboto" panose="02000000000000000000" pitchFamily="2" charset="0"/>
                <a:ea typeface="Roboto" panose="02000000000000000000" pitchFamily="2" charset="0"/>
              </a:rPr>
              <a:t>*groep</a:t>
            </a:r>
          </a:p>
          <a:p>
            <a:r>
              <a:rPr lang="nl-BE" dirty="0">
                <a:latin typeface="Roboto" panose="02000000000000000000" pitchFamily="2" charset="0"/>
                <a:ea typeface="Roboto" panose="02000000000000000000" pitchFamily="2" charset="0"/>
              </a:rPr>
              <a:t>*waarden</a:t>
            </a:r>
          </a:p>
          <a:p>
            <a:r>
              <a:rPr lang="nl-BE" dirty="0">
                <a:latin typeface="Roboto" panose="02000000000000000000" pitchFamily="2" charset="0"/>
                <a:ea typeface="Roboto" panose="02000000000000000000" pitchFamily="2" charset="0"/>
              </a:rPr>
              <a:t>*normen</a:t>
            </a:r>
          </a:p>
          <a:p>
            <a:r>
              <a:rPr lang="nl-BE" dirty="0">
                <a:latin typeface="Roboto" panose="02000000000000000000" pitchFamily="2" charset="0"/>
                <a:ea typeface="Roboto" panose="02000000000000000000" pitchFamily="2" charset="0"/>
              </a:rPr>
              <a:t>*profijtbeginsel</a:t>
            </a:r>
          </a:p>
          <a:p>
            <a:r>
              <a:rPr lang="nl-BE" dirty="0">
                <a:latin typeface="Roboto" panose="02000000000000000000" pitchFamily="2" charset="0"/>
                <a:ea typeface="Roboto" panose="02000000000000000000" pitchFamily="2" charset="0"/>
              </a:rPr>
              <a:t>*informele en fromele groepen</a:t>
            </a:r>
          </a:p>
          <a:p>
            <a:r>
              <a:rPr lang="nl-BE" dirty="0">
                <a:latin typeface="Roboto" panose="02000000000000000000" pitchFamily="2" charset="0"/>
                <a:ea typeface="Roboto" panose="02000000000000000000" pitchFamily="2" charset="0"/>
              </a:rPr>
              <a:t>*primaire en secundaire groepen</a:t>
            </a:r>
          </a:p>
          <a:p>
            <a:r>
              <a:rPr lang="nl-BE" dirty="0">
                <a:latin typeface="Roboto" panose="02000000000000000000" pitchFamily="2" charset="0"/>
                <a:ea typeface="Roboto" panose="02000000000000000000" pitchFamily="2" charset="0"/>
              </a:rPr>
              <a:t>*taakgerichte en relatiegerichte groepen</a:t>
            </a:r>
          </a:p>
          <a:p>
            <a:r>
              <a:rPr lang="nl-BE" dirty="0">
                <a:latin typeface="Roboto" panose="02000000000000000000" pitchFamily="2" charset="0"/>
                <a:ea typeface="Roboto" panose="02000000000000000000" pitchFamily="2" charset="0"/>
              </a:rPr>
              <a:t>*sociale categorie (groeperingen)</a:t>
            </a:r>
          </a:p>
          <a:p>
            <a:r>
              <a:rPr lang="nl-BE" dirty="0">
                <a:latin typeface="Roboto" panose="02000000000000000000" pitchFamily="2" charset="0"/>
                <a:ea typeface="Roboto" panose="02000000000000000000" pitchFamily="2" charset="0"/>
              </a:rPr>
              <a:t>*collectiviteit (groeperingen)</a:t>
            </a:r>
          </a:p>
          <a:p>
            <a:r>
              <a:rPr lang="nl-BE" dirty="0">
                <a:latin typeface="Roboto" panose="02000000000000000000" pitchFamily="2" charset="0"/>
                <a:ea typeface="Roboto" panose="02000000000000000000" pitchFamily="2" charset="0"/>
              </a:rPr>
              <a:t>*togetherness situation</a:t>
            </a:r>
          </a:p>
          <a:p>
            <a:r>
              <a:rPr lang="nl-BE" dirty="0">
                <a:latin typeface="Roboto" panose="02000000000000000000" pitchFamily="2" charset="0"/>
                <a:ea typeface="Roboto" panose="02000000000000000000" pitchFamily="2" charset="0"/>
              </a:rPr>
              <a:t>*sociale identiteit</a:t>
            </a:r>
          </a:p>
          <a:p>
            <a:r>
              <a:rPr lang="nl-BE" dirty="0">
                <a:latin typeface="Roboto" panose="02000000000000000000" pitchFamily="2" charset="0"/>
                <a:ea typeface="Roboto" panose="02000000000000000000" pitchFamily="2" charset="0"/>
              </a:rPr>
              <a:t>*referentiegroep</a:t>
            </a:r>
          </a:p>
          <a:p>
            <a:r>
              <a:rPr lang="nl-BE" dirty="0">
                <a:latin typeface="Roboto" panose="02000000000000000000" pitchFamily="2" charset="0"/>
                <a:ea typeface="Roboto" panose="02000000000000000000" pitchFamily="2" charset="0"/>
              </a:rPr>
              <a:t>*aspiratiegroep</a:t>
            </a:r>
          </a:p>
          <a:p>
            <a:r>
              <a:rPr lang="nl-BE" dirty="0">
                <a:latin typeface="Roboto" panose="02000000000000000000" pitchFamily="2" charset="0"/>
                <a:ea typeface="Roboto" panose="02000000000000000000" pitchFamily="2" charset="0"/>
              </a:rPr>
              <a:t>*anticiperende socialisatie</a:t>
            </a:r>
          </a:p>
        </p:txBody>
      </p:sp>
    </p:spTree>
    <p:extLst>
      <p:ext uri="{BB962C8B-B14F-4D97-AF65-F5344CB8AC3E}">
        <p14:creationId xmlns:p14="http://schemas.microsoft.com/office/powerpoint/2010/main" val="224483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22711D5-B066-774E-8246-411F68FA15C9}"/>
              </a:ext>
            </a:extLst>
          </p:cNvPr>
          <p:cNvSpPr txBox="1"/>
          <p:nvPr/>
        </p:nvSpPr>
        <p:spPr>
          <a:xfrm>
            <a:off x="976184" y="890602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>
                <a:latin typeface="Roboto" panose="02000000000000000000" pitchFamily="2" charset="0"/>
                <a:ea typeface="Roboto" panose="02000000000000000000" pitchFamily="2" charset="0"/>
              </a:rPr>
              <a:t>*</a:t>
            </a:r>
            <a:endParaRPr lang="nl-BE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37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645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BC995C51-0BC9-DD4E-A9EE-58C30C30C884}"/>
              </a:ext>
            </a:extLst>
          </p:cNvPr>
          <p:cNvSpPr/>
          <p:nvPr/>
        </p:nvSpPr>
        <p:spPr>
          <a:xfrm>
            <a:off x="752168" y="2449902"/>
            <a:ext cx="3733568" cy="311108"/>
          </a:xfrm>
          <a:prstGeom prst="rect">
            <a:avLst/>
          </a:prstGeom>
          <a:solidFill>
            <a:srgbClr val="FFFC00"/>
          </a:solidFill>
          <a:ln>
            <a:solidFill>
              <a:srgbClr val="FFF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2313898"/>
            <a:ext cx="7886700" cy="2852737"/>
          </a:xfrm>
        </p:spPr>
        <p:txBody>
          <a:bodyPr>
            <a:normAutofit fontScale="90000"/>
          </a:bodyPr>
          <a:lstStyle/>
          <a:p>
            <a:r>
              <a:rPr lang="nl-NL" sz="5300" b="1" dirty="0">
                <a:latin typeface="Roboto" panose="02000000000000000000" pitchFamily="2" charset="0"/>
                <a:ea typeface="Roboto" panose="02000000000000000000" pitchFamily="2" charset="0"/>
              </a:rPr>
              <a:t>9.1</a:t>
            </a:r>
            <a:br>
              <a:rPr lang="nl-NL" sz="5300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nl-NL" sz="5300" b="1" dirty="0">
                <a:latin typeface="Roboto" panose="02000000000000000000" pitchFamily="2" charset="0"/>
                <a:ea typeface="Roboto" panose="02000000000000000000" pitchFamily="2" charset="0"/>
              </a:rPr>
              <a:t>Groep, groepering en </a:t>
            </a:r>
            <a:r>
              <a:rPr lang="nl-NL" sz="5300" b="1" i="1" dirty="0" err="1">
                <a:latin typeface="Roboto" panose="02000000000000000000" pitchFamily="2" charset="0"/>
                <a:ea typeface="Roboto" panose="02000000000000000000" pitchFamily="2" charset="0"/>
              </a:rPr>
              <a:t>togetherness</a:t>
            </a:r>
            <a:r>
              <a:rPr lang="nl-NL" sz="5300" b="1" i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l-NL" sz="5300" b="1" i="1" dirty="0" err="1">
                <a:latin typeface="Roboto" panose="02000000000000000000" pitchFamily="2" charset="0"/>
                <a:ea typeface="Roboto" panose="02000000000000000000" pitchFamily="2" charset="0"/>
              </a:rPr>
              <a:t>situation</a:t>
            </a:r>
            <a:br>
              <a:rPr lang="nl-NL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60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C85ED1-DAD3-4544-BA9E-1904BC8844B9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9.1.1. Wat is een groep?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5AC1414C-64EF-CC41-9403-BA244BB961D9}"/>
              </a:ext>
            </a:extLst>
          </p:cNvPr>
          <p:cNvSpPr/>
          <p:nvPr/>
        </p:nvSpPr>
        <p:spPr>
          <a:xfrm>
            <a:off x="1454944" y="1052118"/>
            <a:ext cx="62245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latin typeface="Roboto" panose="02000000000000000000" pitchFamily="2" charset="0"/>
                <a:ea typeface="Roboto" panose="02000000000000000000" pitchFamily="2" charset="0"/>
              </a:rPr>
              <a:t>Een verzameling van 2 tot ongeveer 40 personen die een gezamenlijk doel, structuur en cultuur hebben, en die de mogelijkheid hebben om individueel met elkaar te communiceren</a:t>
            </a:r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0C8F55E8-646D-7247-85F4-BAB542CAC698}"/>
              </a:ext>
            </a:extLst>
          </p:cNvPr>
          <p:cNvCxnSpPr>
            <a:cxnSpLocks/>
          </p:cNvCxnSpPr>
          <p:nvPr/>
        </p:nvCxnSpPr>
        <p:spPr>
          <a:xfrm>
            <a:off x="1228726" y="1142999"/>
            <a:ext cx="0" cy="365760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201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C85ED1-DAD3-4544-BA9E-1904BC8844B9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9.1.2. Soorten groepen – informele </a:t>
            </a:r>
            <a:r>
              <a:rPr lang="nl-NL" b="1" dirty="0" err="1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vs</a:t>
            </a:r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formele groepen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Afbeelding 3" descr="Afbeelding met binnen, tafel, items, houten&#10;&#10;Automatisch gegenereerde beschrijving">
            <a:extLst>
              <a:ext uri="{FF2B5EF4-FFF2-40B4-BE49-F238E27FC236}">
                <a16:creationId xmlns:a16="http://schemas.microsoft.com/office/drawing/2014/main" id="{4BD30BA8-EE44-1443-A0DE-A0B92EC3E3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7686" r="4476"/>
          <a:stretch/>
        </p:blipFill>
        <p:spPr>
          <a:xfrm>
            <a:off x="4551216" y="1417320"/>
            <a:ext cx="4359420" cy="4023360"/>
          </a:xfrm>
          <a:prstGeom prst="rect">
            <a:avLst/>
          </a:prstGeom>
        </p:spPr>
      </p:pic>
      <p:pic>
        <p:nvPicPr>
          <p:cNvPr id="7" name="Afbeelding 6" descr="Afbeelding met gras, persoon, buiten, sport&#10;&#10;Automatisch gegenereerde beschrijving">
            <a:extLst>
              <a:ext uri="{FF2B5EF4-FFF2-40B4-BE49-F238E27FC236}">
                <a16:creationId xmlns:a16="http://schemas.microsoft.com/office/drawing/2014/main" id="{E33A94C6-4611-D04C-9AF8-639EFB9807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6840" t="1890" r="20235"/>
          <a:stretch/>
        </p:blipFill>
        <p:spPr>
          <a:xfrm>
            <a:off x="187033" y="1417320"/>
            <a:ext cx="4260276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16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C85ED1-DAD3-4544-BA9E-1904BC8844B9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9.1.2. Soorten groepen – primaire en secundaire groepen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Afbeelding 3" descr="Afbeelding met binnen, tafel, items, houten&#10;&#10;Automatisch gegenereerde beschrijving">
            <a:extLst>
              <a:ext uri="{FF2B5EF4-FFF2-40B4-BE49-F238E27FC236}">
                <a16:creationId xmlns:a16="http://schemas.microsoft.com/office/drawing/2014/main" id="{4BD30BA8-EE44-1443-A0DE-A0B92EC3E3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7686" r="4476"/>
          <a:stretch/>
        </p:blipFill>
        <p:spPr>
          <a:xfrm>
            <a:off x="4177148" y="1417320"/>
            <a:ext cx="4359420" cy="4023360"/>
          </a:xfrm>
          <a:prstGeom prst="rect">
            <a:avLst/>
          </a:prstGeom>
        </p:spPr>
      </p:pic>
      <p:pic>
        <p:nvPicPr>
          <p:cNvPr id="5" name="Afbeelding 4" descr="Afbeelding met buiten, persoon, lopen, gras&#10;&#10;Automatisch gegenereerde beschrijving">
            <a:extLst>
              <a:ext uri="{FF2B5EF4-FFF2-40B4-BE49-F238E27FC236}">
                <a16:creationId xmlns:a16="http://schemas.microsoft.com/office/drawing/2014/main" id="{E818CB32-42D6-2C4F-94A5-5CCB82EA85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9408" r="25378"/>
          <a:stretch/>
        </p:blipFill>
        <p:spPr>
          <a:xfrm>
            <a:off x="707015" y="1417320"/>
            <a:ext cx="3328625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0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C85ED1-DAD3-4544-BA9E-1904BC8844B9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9.1.2. Soorten groepen – taakgerichte en relatiegerichte groepen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Afbeelding 3" descr="Afbeelding met binnen, tafel, items, houten&#10;&#10;Automatisch gegenereerde beschrijving">
            <a:extLst>
              <a:ext uri="{FF2B5EF4-FFF2-40B4-BE49-F238E27FC236}">
                <a16:creationId xmlns:a16="http://schemas.microsoft.com/office/drawing/2014/main" id="{4BD30BA8-EE44-1443-A0DE-A0B92EC3E3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7686" r="4476"/>
          <a:stretch/>
        </p:blipFill>
        <p:spPr>
          <a:xfrm>
            <a:off x="707015" y="1417320"/>
            <a:ext cx="4359420" cy="4023360"/>
          </a:xfrm>
          <a:prstGeom prst="rect">
            <a:avLst/>
          </a:prstGeom>
        </p:spPr>
      </p:pic>
      <p:pic>
        <p:nvPicPr>
          <p:cNvPr id="5" name="Afbeelding 4" descr="Afbeelding met buiten, persoon, lopen, gras&#10;&#10;Automatisch gegenereerde beschrijving">
            <a:extLst>
              <a:ext uri="{FF2B5EF4-FFF2-40B4-BE49-F238E27FC236}">
                <a16:creationId xmlns:a16="http://schemas.microsoft.com/office/drawing/2014/main" id="{E818CB32-42D6-2C4F-94A5-5CCB82EA85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9408" r="25378"/>
          <a:stretch/>
        </p:blipFill>
        <p:spPr>
          <a:xfrm>
            <a:off x="5237451" y="1417320"/>
            <a:ext cx="3328625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2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C85ED1-DAD3-4544-BA9E-1904BC8844B9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9.1.3. Groepering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8668080-DC51-4F46-A66C-A95B3330EEB3}"/>
              </a:ext>
            </a:extLst>
          </p:cNvPr>
          <p:cNvSpPr/>
          <p:nvPr/>
        </p:nvSpPr>
        <p:spPr>
          <a:xfrm>
            <a:off x="1454944" y="2028863"/>
            <a:ext cx="62245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latin typeface="Roboto" panose="02000000000000000000" pitchFamily="2" charset="0"/>
                <a:ea typeface="Roboto" panose="02000000000000000000" pitchFamily="2" charset="0"/>
              </a:rPr>
              <a:t>Is een verzameling van mensen die voldoen aan één of meer kenmerken</a:t>
            </a: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8ADDF2BB-B335-5D4D-8BEF-0BC427C836C4}"/>
              </a:ext>
            </a:extLst>
          </p:cNvPr>
          <p:cNvCxnSpPr>
            <a:cxnSpLocks/>
          </p:cNvCxnSpPr>
          <p:nvPr/>
        </p:nvCxnSpPr>
        <p:spPr>
          <a:xfrm>
            <a:off x="1228726" y="1142999"/>
            <a:ext cx="0" cy="365760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71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1738</Words>
  <Application>Microsoft Macintosh PowerPoint</Application>
  <PresentationFormat>Diavoorstelling (4:3)</PresentationFormat>
  <Paragraphs>267</Paragraphs>
  <Slides>38</Slides>
  <Notes>29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Gill Sans</vt:lpstr>
      <vt:lpstr>Roboto</vt:lpstr>
      <vt:lpstr>Roboto Thin</vt:lpstr>
      <vt:lpstr>Kantoorthema</vt:lpstr>
      <vt:lpstr>PowerPoint-presentatie</vt:lpstr>
      <vt:lpstr>PowerPoint-presentatie</vt:lpstr>
      <vt:lpstr>PowerPoint-presentatie</vt:lpstr>
      <vt:lpstr>9.1 Groep, groepering en togetherness situation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9.2. De functies van groepen </vt:lpstr>
      <vt:lpstr>PowerPoint-presentatie</vt:lpstr>
      <vt:lpstr>PowerPoint-presentatie</vt:lpstr>
      <vt:lpstr>PowerPoint-presentatie</vt:lpstr>
      <vt:lpstr>9.3. De stadia van ontwikkeling van een groep </vt:lpstr>
      <vt:lpstr>PowerPoint-presentatie</vt:lpstr>
      <vt:lpstr>PowerPoint-presentatie</vt:lpstr>
      <vt:lpstr>9.4. Communicatie binnen een groep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Begrippenlijst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Proot Ingmar</dc:creator>
  <cp:lastModifiedBy>Proot Ingmar</cp:lastModifiedBy>
  <cp:revision>1</cp:revision>
  <dcterms:created xsi:type="dcterms:W3CDTF">2019-12-05T11:04:42Z</dcterms:created>
  <dcterms:modified xsi:type="dcterms:W3CDTF">2019-12-05T13:06:31Z</dcterms:modified>
</cp:coreProperties>
</file>