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2"/>
  </p:notesMasterIdLst>
  <p:sldIdLst>
    <p:sldId id="256" r:id="rId2"/>
    <p:sldId id="336" r:id="rId3"/>
    <p:sldId id="345" r:id="rId4"/>
    <p:sldId id="270" r:id="rId5"/>
    <p:sldId id="402" r:id="rId6"/>
    <p:sldId id="403" r:id="rId7"/>
    <p:sldId id="395" r:id="rId8"/>
    <p:sldId id="405" r:id="rId9"/>
    <p:sldId id="406" r:id="rId10"/>
    <p:sldId id="407" r:id="rId11"/>
    <p:sldId id="408" r:id="rId12"/>
    <p:sldId id="409" r:id="rId13"/>
    <p:sldId id="410" r:id="rId14"/>
    <p:sldId id="447" r:id="rId15"/>
    <p:sldId id="450" r:id="rId16"/>
    <p:sldId id="396" r:id="rId17"/>
    <p:sldId id="404" r:id="rId18"/>
    <p:sldId id="411" r:id="rId19"/>
    <p:sldId id="412" r:id="rId20"/>
    <p:sldId id="397" r:id="rId21"/>
    <p:sldId id="413" r:id="rId22"/>
    <p:sldId id="414" r:id="rId23"/>
    <p:sldId id="415" r:id="rId24"/>
    <p:sldId id="416" r:id="rId25"/>
    <p:sldId id="417" r:id="rId26"/>
    <p:sldId id="418" r:id="rId27"/>
    <p:sldId id="452" r:id="rId28"/>
    <p:sldId id="419" r:id="rId29"/>
    <p:sldId id="420" r:id="rId30"/>
    <p:sldId id="451" r:id="rId31"/>
    <p:sldId id="421" r:id="rId32"/>
    <p:sldId id="422" r:id="rId33"/>
    <p:sldId id="423" r:id="rId34"/>
    <p:sldId id="453" r:id="rId35"/>
    <p:sldId id="454" r:id="rId36"/>
    <p:sldId id="424" r:id="rId37"/>
    <p:sldId id="398" r:id="rId38"/>
    <p:sldId id="425" r:id="rId39"/>
    <p:sldId id="426" r:id="rId40"/>
    <p:sldId id="427" r:id="rId41"/>
    <p:sldId id="399" r:id="rId42"/>
    <p:sldId id="455" r:id="rId43"/>
    <p:sldId id="428" r:id="rId44"/>
    <p:sldId id="429" r:id="rId45"/>
    <p:sldId id="430" r:id="rId46"/>
    <p:sldId id="389" r:id="rId47"/>
    <p:sldId id="431" r:id="rId48"/>
    <p:sldId id="432" r:id="rId49"/>
    <p:sldId id="433" r:id="rId50"/>
    <p:sldId id="400" r:id="rId51"/>
    <p:sldId id="434" r:id="rId52"/>
    <p:sldId id="456" r:id="rId53"/>
    <p:sldId id="435" r:id="rId54"/>
    <p:sldId id="436" r:id="rId55"/>
    <p:sldId id="437" r:id="rId56"/>
    <p:sldId id="438" r:id="rId57"/>
    <p:sldId id="439" r:id="rId58"/>
    <p:sldId id="449" r:id="rId59"/>
    <p:sldId id="401" r:id="rId60"/>
    <p:sldId id="440" r:id="rId61"/>
    <p:sldId id="441" r:id="rId62"/>
    <p:sldId id="443" r:id="rId63"/>
    <p:sldId id="444" r:id="rId64"/>
    <p:sldId id="445" r:id="rId65"/>
    <p:sldId id="446" r:id="rId66"/>
    <p:sldId id="448" r:id="rId67"/>
    <p:sldId id="322" r:id="rId68"/>
    <p:sldId id="323" r:id="rId69"/>
    <p:sldId id="386" r:id="rId70"/>
    <p:sldId id="301" r:id="rId71"/>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345"/>
            <p14:sldId id="270"/>
            <p14:sldId id="402"/>
            <p14:sldId id="403"/>
            <p14:sldId id="395"/>
            <p14:sldId id="405"/>
            <p14:sldId id="406"/>
            <p14:sldId id="407"/>
            <p14:sldId id="408"/>
            <p14:sldId id="409"/>
            <p14:sldId id="410"/>
            <p14:sldId id="447"/>
            <p14:sldId id="450"/>
            <p14:sldId id="396"/>
            <p14:sldId id="404"/>
            <p14:sldId id="411"/>
            <p14:sldId id="412"/>
            <p14:sldId id="397"/>
            <p14:sldId id="413"/>
            <p14:sldId id="414"/>
            <p14:sldId id="415"/>
            <p14:sldId id="416"/>
            <p14:sldId id="417"/>
            <p14:sldId id="418"/>
            <p14:sldId id="452"/>
            <p14:sldId id="419"/>
            <p14:sldId id="420"/>
            <p14:sldId id="451"/>
            <p14:sldId id="421"/>
            <p14:sldId id="422"/>
            <p14:sldId id="423"/>
            <p14:sldId id="453"/>
            <p14:sldId id="454"/>
            <p14:sldId id="424"/>
            <p14:sldId id="398"/>
            <p14:sldId id="425"/>
            <p14:sldId id="426"/>
            <p14:sldId id="427"/>
            <p14:sldId id="399"/>
            <p14:sldId id="455"/>
            <p14:sldId id="428"/>
            <p14:sldId id="429"/>
            <p14:sldId id="430"/>
            <p14:sldId id="389"/>
            <p14:sldId id="431"/>
            <p14:sldId id="432"/>
            <p14:sldId id="433"/>
            <p14:sldId id="400"/>
            <p14:sldId id="434"/>
            <p14:sldId id="456"/>
            <p14:sldId id="435"/>
            <p14:sldId id="436"/>
            <p14:sldId id="437"/>
            <p14:sldId id="438"/>
            <p14:sldId id="439"/>
            <p14:sldId id="449"/>
            <p14:sldId id="401"/>
            <p14:sldId id="440"/>
            <p14:sldId id="441"/>
            <p14:sldId id="443"/>
            <p14:sldId id="444"/>
            <p14:sldId id="445"/>
            <p14:sldId id="446"/>
            <p14:sldId id="448"/>
            <p14:sldId id="322"/>
            <p14:sldId id="323"/>
            <p14:sldId id="386"/>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4A3BF-593B-C74B-A218-568B4B9BD230}" v="583" dt="2019-10-24T07:54:14.82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45"/>
    <p:restoredTop sz="56327"/>
  </p:normalViewPr>
  <p:slideViewPr>
    <p:cSldViewPr snapToGrid="0" snapToObjects="1">
      <p:cViewPr varScale="1">
        <p:scale>
          <a:sx n="69" d="100"/>
          <a:sy n="69" d="100"/>
        </p:scale>
        <p:origin x="2696" y="184"/>
      </p:cViewPr>
      <p:guideLst/>
    </p:cSldViewPr>
  </p:slideViewPr>
  <p:notesTextViewPr>
    <p:cViewPr>
      <p:scale>
        <a:sx n="185" d="100"/>
        <a:sy n="18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6954A3BF-593B-C74B-A218-568B4B9BD230}"/>
    <pc:docChg chg="undo custSel addSld delSld modSld sldOrd modSection">
      <pc:chgData name="Proot Ingmar" userId="588a97c0-5a52-4bd9-b8d6-a4cf24ff4dbb" providerId="ADAL" clId="{6954A3BF-593B-C74B-A218-568B4B9BD230}" dt="2019-10-24T07:54:14.826" v="5485"/>
      <pc:docMkLst>
        <pc:docMk/>
      </pc:docMkLst>
      <pc:sldChg chg="modTransition">
        <pc:chgData name="Proot Ingmar" userId="588a97c0-5a52-4bd9-b8d6-a4cf24ff4dbb" providerId="ADAL" clId="{6954A3BF-593B-C74B-A218-568B4B9BD230}" dt="2019-10-24T07:54:14.826" v="5485"/>
        <pc:sldMkLst>
          <pc:docMk/>
          <pc:sldMk cId="440753459" sldId="256"/>
        </pc:sldMkLst>
      </pc:sldChg>
      <pc:sldChg chg="modTransition modNotesTx">
        <pc:chgData name="Proot Ingmar" userId="588a97c0-5a52-4bd9-b8d6-a4cf24ff4dbb" providerId="ADAL" clId="{6954A3BF-593B-C74B-A218-568B4B9BD230}" dt="2019-10-24T07:54:14.826" v="5485"/>
        <pc:sldMkLst>
          <pc:docMk/>
          <pc:sldMk cId="3120603756" sldId="270"/>
        </pc:sldMkLst>
      </pc:sldChg>
      <pc:sldChg chg="modTransition">
        <pc:chgData name="Proot Ingmar" userId="588a97c0-5a52-4bd9-b8d6-a4cf24ff4dbb" providerId="ADAL" clId="{6954A3BF-593B-C74B-A218-568B4B9BD230}" dt="2019-10-24T07:54:14.826" v="5485"/>
        <pc:sldMkLst>
          <pc:docMk/>
          <pc:sldMk cId="4136452561" sldId="301"/>
        </pc:sldMkLst>
      </pc:sldChg>
      <pc:sldChg chg="modTransition">
        <pc:chgData name="Proot Ingmar" userId="588a97c0-5a52-4bd9-b8d6-a4cf24ff4dbb" providerId="ADAL" clId="{6954A3BF-593B-C74B-A218-568B4B9BD230}" dt="2019-10-24T07:54:14.826" v="5485"/>
        <pc:sldMkLst>
          <pc:docMk/>
          <pc:sldMk cId="956762741" sldId="322"/>
        </pc:sldMkLst>
      </pc:sldChg>
      <pc:sldChg chg="modTransition">
        <pc:chgData name="Proot Ingmar" userId="588a97c0-5a52-4bd9-b8d6-a4cf24ff4dbb" providerId="ADAL" clId="{6954A3BF-593B-C74B-A218-568B4B9BD230}" dt="2019-10-24T07:54:14.826" v="5485"/>
        <pc:sldMkLst>
          <pc:docMk/>
          <pc:sldMk cId="2244833330" sldId="323"/>
        </pc:sldMkLst>
      </pc:sldChg>
      <pc:sldChg chg="modTransition">
        <pc:chgData name="Proot Ingmar" userId="588a97c0-5a52-4bd9-b8d6-a4cf24ff4dbb" providerId="ADAL" clId="{6954A3BF-593B-C74B-A218-568B4B9BD230}" dt="2019-10-24T07:54:14.826" v="5485"/>
        <pc:sldMkLst>
          <pc:docMk/>
          <pc:sldMk cId="1459425133" sldId="336"/>
        </pc:sldMkLst>
      </pc:sldChg>
      <pc:sldChg chg="modTransition modNotesTx">
        <pc:chgData name="Proot Ingmar" userId="588a97c0-5a52-4bd9-b8d6-a4cf24ff4dbb" providerId="ADAL" clId="{6954A3BF-593B-C74B-A218-568B4B9BD230}" dt="2019-10-24T07:54:14.826" v="5485"/>
        <pc:sldMkLst>
          <pc:docMk/>
          <pc:sldMk cId="336069652" sldId="345"/>
        </pc:sldMkLst>
      </pc:sldChg>
      <pc:sldChg chg="modSp modTransition">
        <pc:chgData name="Proot Ingmar" userId="588a97c0-5a52-4bd9-b8d6-a4cf24ff4dbb" providerId="ADAL" clId="{6954A3BF-593B-C74B-A218-568B4B9BD230}" dt="2019-10-24T07:54:14.826" v="5485"/>
        <pc:sldMkLst>
          <pc:docMk/>
          <pc:sldMk cId="809371591" sldId="386"/>
        </pc:sldMkLst>
        <pc:spChg chg="mod">
          <ac:chgData name="Proot Ingmar" userId="588a97c0-5a52-4bd9-b8d6-a4cf24ff4dbb" providerId="ADAL" clId="{6954A3BF-593B-C74B-A218-568B4B9BD230}" dt="2019-10-23T21:19:15.483" v="4015" actId="20577"/>
          <ac:spMkLst>
            <pc:docMk/>
            <pc:sldMk cId="809371591" sldId="386"/>
            <ac:spMk id="2" creationId="{122711D5-B066-774E-8246-411F68FA15C9}"/>
          </ac:spMkLst>
        </pc:spChg>
      </pc:sldChg>
      <pc:sldChg chg="modTransition modNotesTx">
        <pc:chgData name="Proot Ingmar" userId="588a97c0-5a52-4bd9-b8d6-a4cf24ff4dbb" providerId="ADAL" clId="{6954A3BF-593B-C74B-A218-568B4B9BD230}" dt="2019-10-24T07:54:14.826" v="5485"/>
        <pc:sldMkLst>
          <pc:docMk/>
          <pc:sldMk cId="2475497747" sldId="389"/>
        </pc:sldMkLst>
      </pc:sldChg>
      <pc:sldChg chg="modTransition modNotesTx">
        <pc:chgData name="Proot Ingmar" userId="588a97c0-5a52-4bd9-b8d6-a4cf24ff4dbb" providerId="ADAL" clId="{6954A3BF-593B-C74B-A218-568B4B9BD230}" dt="2019-10-24T07:54:14.826" v="5485"/>
        <pc:sldMkLst>
          <pc:docMk/>
          <pc:sldMk cId="2282481611" sldId="395"/>
        </pc:sldMkLst>
      </pc:sldChg>
      <pc:sldChg chg="modTransition modNotesTx">
        <pc:chgData name="Proot Ingmar" userId="588a97c0-5a52-4bd9-b8d6-a4cf24ff4dbb" providerId="ADAL" clId="{6954A3BF-593B-C74B-A218-568B4B9BD230}" dt="2019-10-24T07:54:14.826" v="5485"/>
        <pc:sldMkLst>
          <pc:docMk/>
          <pc:sldMk cId="628984201" sldId="396"/>
        </pc:sldMkLst>
      </pc:sldChg>
      <pc:sldChg chg="modTransition modNotesTx">
        <pc:chgData name="Proot Ingmar" userId="588a97c0-5a52-4bd9-b8d6-a4cf24ff4dbb" providerId="ADAL" clId="{6954A3BF-593B-C74B-A218-568B4B9BD230}" dt="2019-10-24T07:54:14.826" v="5485"/>
        <pc:sldMkLst>
          <pc:docMk/>
          <pc:sldMk cId="1265931950" sldId="397"/>
        </pc:sldMkLst>
      </pc:sldChg>
      <pc:sldChg chg="modTransition modNotesTx">
        <pc:chgData name="Proot Ingmar" userId="588a97c0-5a52-4bd9-b8d6-a4cf24ff4dbb" providerId="ADAL" clId="{6954A3BF-593B-C74B-A218-568B4B9BD230}" dt="2019-10-24T07:54:14.826" v="5485"/>
        <pc:sldMkLst>
          <pc:docMk/>
          <pc:sldMk cId="3744524877" sldId="398"/>
        </pc:sldMkLst>
      </pc:sldChg>
      <pc:sldChg chg="modTransition modNotesTx">
        <pc:chgData name="Proot Ingmar" userId="588a97c0-5a52-4bd9-b8d6-a4cf24ff4dbb" providerId="ADAL" clId="{6954A3BF-593B-C74B-A218-568B4B9BD230}" dt="2019-10-24T07:54:14.826" v="5485"/>
        <pc:sldMkLst>
          <pc:docMk/>
          <pc:sldMk cId="1353876466" sldId="399"/>
        </pc:sldMkLst>
      </pc:sldChg>
      <pc:sldChg chg="modTransition modNotesTx">
        <pc:chgData name="Proot Ingmar" userId="588a97c0-5a52-4bd9-b8d6-a4cf24ff4dbb" providerId="ADAL" clId="{6954A3BF-593B-C74B-A218-568B4B9BD230}" dt="2019-10-24T07:54:14.826" v="5485"/>
        <pc:sldMkLst>
          <pc:docMk/>
          <pc:sldMk cId="4092210984" sldId="400"/>
        </pc:sldMkLst>
      </pc:sldChg>
      <pc:sldChg chg="modTransition modNotesTx">
        <pc:chgData name="Proot Ingmar" userId="588a97c0-5a52-4bd9-b8d6-a4cf24ff4dbb" providerId="ADAL" clId="{6954A3BF-593B-C74B-A218-568B4B9BD230}" dt="2019-10-24T07:54:14.826" v="5485"/>
        <pc:sldMkLst>
          <pc:docMk/>
          <pc:sldMk cId="1096667745" sldId="401"/>
        </pc:sldMkLst>
      </pc:sldChg>
      <pc:sldChg chg="modTransition">
        <pc:chgData name="Proot Ingmar" userId="588a97c0-5a52-4bd9-b8d6-a4cf24ff4dbb" providerId="ADAL" clId="{6954A3BF-593B-C74B-A218-568B4B9BD230}" dt="2019-10-24T07:54:14.826" v="5485"/>
        <pc:sldMkLst>
          <pc:docMk/>
          <pc:sldMk cId="1522015418" sldId="402"/>
        </pc:sldMkLst>
      </pc:sldChg>
      <pc:sldChg chg="modTransition modNotesTx">
        <pc:chgData name="Proot Ingmar" userId="588a97c0-5a52-4bd9-b8d6-a4cf24ff4dbb" providerId="ADAL" clId="{6954A3BF-593B-C74B-A218-568B4B9BD230}" dt="2019-10-24T07:54:14.826" v="5485"/>
        <pc:sldMkLst>
          <pc:docMk/>
          <pc:sldMk cId="1812162599" sldId="403"/>
        </pc:sldMkLst>
      </pc:sldChg>
      <pc:sldChg chg="modTransition modNotesTx">
        <pc:chgData name="Proot Ingmar" userId="588a97c0-5a52-4bd9-b8d6-a4cf24ff4dbb" providerId="ADAL" clId="{6954A3BF-593B-C74B-A218-568B4B9BD230}" dt="2019-10-24T07:54:14.826" v="5485"/>
        <pc:sldMkLst>
          <pc:docMk/>
          <pc:sldMk cId="1213394176" sldId="404"/>
        </pc:sldMkLst>
      </pc:sldChg>
      <pc:sldChg chg="modTransition">
        <pc:chgData name="Proot Ingmar" userId="588a97c0-5a52-4bd9-b8d6-a4cf24ff4dbb" providerId="ADAL" clId="{6954A3BF-593B-C74B-A218-568B4B9BD230}" dt="2019-10-24T07:54:14.826" v="5485"/>
        <pc:sldMkLst>
          <pc:docMk/>
          <pc:sldMk cId="2155248487" sldId="405"/>
        </pc:sldMkLst>
      </pc:sldChg>
      <pc:sldChg chg="modTransition">
        <pc:chgData name="Proot Ingmar" userId="588a97c0-5a52-4bd9-b8d6-a4cf24ff4dbb" providerId="ADAL" clId="{6954A3BF-593B-C74B-A218-568B4B9BD230}" dt="2019-10-24T07:54:14.826" v="5485"/>
        <pc:sldMkLst>
          <pc:docMk/>
          <pc:sldMk cId="1091845393" sldId="406"/>
        </pc:sldMkLst>
      </pc:sldChg>
      <pc:sldChg chg="addSp modSp modTransition modNotesTx">
        <pc:chgData name="Proot Ingmar" userId="588a97c0-5a52-4bd9-b8d6-a4cf24ff4dbb" providerId="ADAL" clId="{6954A3BF-593B-C74B-A218-568B4B9BD230}" dt="2019-10-24T07:54:14.826" v="5485"/>
        <pc:sldMkLst>
          <pc:docMk/>
          <pc:sldMk cId="3144059916" sldId="407"/>
        </pc:sldMkLst>
        <pc:picChg chg="add mod">
          <ac:chgData name="Proot Ingmar" userId="588a97c0-5a52-4bd9-b8d6-a4cf24ff4dbb" providerId="ADAL" clId="{6954A3BF-593B-C74B-A218-568B4B9BD230}" dt="2019-10-23T07:23:57.100" v="1092" actId="1076"/>
          <ac:picMkLst>
            <pc:docMk/>
            <pc:sldMk cId="3144059916" sldId="407"/>
            <ac:picMk id="1026" creationId="{27F8A34D-7D6A-374D-B880-DC77525E9A8B}"/>
          </ac:picMkLst>
        </pc:picChg>
        <pc:picChg chg="mod">
          <ac:chgData name="Proot Ingmar" userId="588a97c0-5a52-4bd9-b8d6-a4cf24ff4dbb" providerId="ADAL" clId="{6954A3BF-593B-C74B-A218-568B4B9BD230}" dt="2019-10-23T07:23:37.388" v="1087" actId="14100"/>
          <ac:picMkLst>
            <pc:docMk/>
            <pc:sldMk cId="3144059916" sldId="407"/>
            <ac:picMk id="2050" creationId="{EA9029ED-B518-CC47-AE14-1BDB745E69BD}"/>
          </ac:picMkLst>
        </pc:picChg>
      </pc:sldChg>
      <pc:sldChg chg="modTransition modNotesTx">
        <pc:chgData name="Proot Ingmar" userId="588a97c0-5a52-4bd9-b8d6-a4cf24ff4dbb" providerId="ADAL" clId="{6954A3BF-593B-C74B-A218-568B4B9BD230}" dt="2019-10-24T07:54:14.826" v="5485"/>
        <pc:sldMkLst>
          <pc:docMk/>
          <pc:sldMk cId="2261921842" sldId="408"/>
        </pc:sldMkLst>
      </pc:sldChg>
      <pc:sldChg chg="modTransition modNotesTx">
        <pc:chgData name="Proot Ingmar" userId="588a97c0-5a52-4bd9-b8d6-a4cf24ff4dbb" providerId="ADAL" clId="{6954A3BF-593B-C74B-A218-568B4B9BD230}" dt="2019-10-24T07:54:14.826" v="5485"/>
        <pc:sldMkLst>
          <pc:docMk/>
          <pc:sldMk cId="1304574958" sldId="409"/>
        </pc:sldMkLst>
      </pc:sldChg>
      <pc:sldChg chg="modTransition">
        <pc:chgData name="Proot Ingmar" userId="588a97c0-5a52-4bd9-b8d6-a4cf24ff4dbb" providerId="ADAL" clId="{6954A3BF-593B-C74B-A218-568B4B9BD230}" dt="2019-10-24T07:54:14.826" v="5485"/>
        <pc:sldMkLst>
          <pc:docMk/>
          <pc:sldMk cId="3071645906" sldId="410"/>
        </pc:sldMkLst>
      </pc:sldChg>
      <pc:sldChg chg="modTransition modNotesTx">
        <pc:chgData name="Proot Ingmar" userId="588a97c0-5a52-4bd9-b8d6-a4cf24ff4dbb" providerId="ADAL" clId="{6954A3BF-593B-C74B-A218-568B4B9BD230}" dt="2019-10-24T07:54:14.826" v="5485"/>
        <pc:sldMkLst>
          <pc:docMk/>
          <pc:sldMk cId="912276702" sldId="411"/>
        </pc:sldMkLst>
      </pc:sldChg>
      <pc:sldChg chg="modTransition modNotesTx">
        <pc:chgData name="Proot Ingmar" userId="588a97c0-5a52-4bd9-b8d6-a4cf24ff4dbb" providerId="ADAL" clId="{6954A3BF-593B-C74B-A218-568B4B9BD230}" dt="2019-10-24T07:54:14.826" v="5485"/>
        <pc:sldMkLst>
          <pc:docMk/>
          <pc:sldMk cId="2014319805" sldId="412"/>
        </pc:sldMkLst>
      </pc:sldChg>
      <pc:sldChg chg="modTransition modNotesTx">
        <pc:chgData name="Proot Ingmar" userId="588a97c0-5a52-4bd9-b8d6-a4cf24ff4dbb" providerId="ADAL" clId="{6954A3BF-593B-C74B-A218-568B4B9BD230}" dt="2019-10-24T07:54:14.826" v="5485"/>
        <pc:sldMkLst>
          <pc:docMk/>
          <pc:sldMk cId="620281361" sldId="413"/>
        </pc:sldMkLst>
      </pc:sldChg>
      <pc:sldChg chg="modTransition modNotesTx">
        <pc:chgData name="Proot Ingmar" userId="588a97c0-5a52-4bd9-b8d6-a4cf24ff4dbb" providerId="ADAL" clId="{6954A3BF-593B-C74B-A218-568B4B9BD230}" dt="2019-10-24T07:54:14.826" v="5485"/>
        <pc:sldMkLst>
          <pc:docMk/>
          <pc:sldMk cId="4177025433" sldId="414"/>
        </pc:sldMkLst>
      </pc:sldChg>
      <pc:sldChg chg="modTransition modNotesTx">
        <pc:chgData name="Proot Ingmar" userId="588a97c0-5a52-4bd9-b8d6-a4cf24ff4dbb" providerId="ADAL" clId="{6954A3BF-593B-C74B-A218-568B4B9BD230}" dt="2019-10-24T07:54:14.826" v="5485"/>
        <pc:sldMkLst>
          <pc:docMk/>
          <pc:sldMk cId="4116040555" sldId="415"/>
        </pc:sldMkLst>
      </pc:sldChg>
      <pc:sldChg chg="modTransition modNotesTx">
        <pc:chgData name="Proot Ingmar" userId="588a97c0-5a52-4bd9-b8d6-a4cf24ff4dbb" providerId="ADAL" clId="{6954A3BF-593B-C74B-A218-568B4B9BD230}" dt="2019-10-24T07:54:14.826" v="5485"/>
        <pc:sldMkLst>
          <pc:docMk/>
          <pc:sldMk cId="3418882441" sldId="416"/>
        </pc:sldMkLst>
      </pc:sldChg>
      <pc:sldChg chg="modSp modTransition">
        <pc:chgData name="Proot Ingmar" userId="588a97c0-5a52-4bd9-b8d6-a4cf24ff4dbb" providerId="ADAL" clId="{6954A3BF-593B-C74B-A218-568B4B9BD230}" dt="2019-10-24T07:54:14.826" v="5485"/>
        <pc:sldMkLst>
          <pc:docMk/>
          <pc:sldMk cId="3895860526" sldId="417"/>
        </pc:sldMkLst>
        <pc:spChg chg="mod">
          <ac:chgData name="Proot Ingmar" userId="588a97c0-5a52-4bd9-b8d6-a4cf24ff4dbb" providerId="ADAL" clId="{6954A3BF-593B-C74B-A218-568B4B9BD230}" dt="2019-10-23T07:42:50.326" v="1671" actId="20577"/>
          <ac:spMkLst>
            <pc:docMk/>
            <pc:sldMk cId="3895860526" sldId="417"/>
            <ac:spMk id="3" creationId="{5CC85ED1-DAD3-4544-BA9E-1904BC8844B9}"/>
          </ac:spMkLst>
        </pc:spChg>
      </pc:sldChg>
      <pc:sldChg chg="modTransition modNotesTx">
        <pc:chgData name="Proot Ingmar" userId="588a97c0-5a52-4bd9-b8d6-a4cf24ff4dbb" providerId="ADAL" clId="{6954A3BF-593B-C74B-A218-568B4B9BD230}" dt="2019-10-24T07:54:14.826" v="5485"/>
        <pc:sldMkLst>
          <pc:docMk/>
          <pc:sldMk cId="1994703443" sldId="418"/>
        </pc:sldMkLst>
      </pc:sldChg>
      <pc:sldChg chg="modTransition modNotesTx">
        <pc:chgData name="Proot Ingmar" userId="588a97c0-5a52-4bd9-b8d6-a4cf24ff4dbb" providerId="ADAL" clId="{6954A3BF-593B-C74B-A218-568B4B9BD230}" dt="2019-10-24T07:54:14.826" v="5485"/>
        <pc:sldMkLst>
          <pc:docMk/>
          <pc:sldMk cId="1346019083" sldId="419"/>
        </pc:sldMkLst>
      </pc:sldChg>
      <pc:sldChg chg="modTransition modNotesTx">
        <pc:chgData name="Proot Ingmar" userId="588a97c0-5a52-4bd9-b8d6-a4cf24ff4dbb" providerId="ADAL" clId="{6954A3BF-593B-C74B-A218-568B4B9BD230}" dt="2019-10-24T07:54:14.826" v="5485"/>
        <pc:sldMkLst>
          <pc:docMk/>
          <pc:sldMk cId="1746158075" sldId="420"/>
        </pc:sldMkLst>
      </pc:sldChg>
      <pc:sldChg chg="modTransition modNotesTx">
        <pc:chgData name="Proot Ingmar" userId="588a97c0-5a52-4bd9-b8d6-a4cf24ff4dbb" providerId="ADAL" clId="{6954A3BF-593B-C74B-A218-568B4B9BD230}" dt="2019-10-24T07:54:14.826" v="5485"/>
        <pc:sldMkLst>
          <pc:docMk/>
          <pc:sldMk cId="1993490569" sldId="421"/>
        </pc:sldMkLst>
      </pc:sldChg>
      <pc:sldChg chg="modTransition modNotesTx">
        <pc:chgData name="Proot Ingmar" userId="588a97c0-5a52-4bd9-b8d6-a4cf24ff4dbb" providerId="ADAL" clId="{6954A3BF-593B-C74B-A218-568B4B9BD230}" dt="2019-10-24T07:54:14.826" v="5485"/>
        <pc:sldMkLst>
          <pc:docMk/>
          <pc:sldMk cId="4026419835" sldId="422"/>
        </pc:sldMkLst>
      </pc:sldChg>
      <pc:sldChg chg="modSp modTransition modNotesTx">
        <pc:chgData name="Proot Ingmar" userId="588a97c0-5a52-4bd9-b8d6-a4cf24ff4dbb" providerId="ADAL" clId="{6954A3BF-593B-C74B-A218-568B4B9BD230}" dt="2019-10-24T07:54:14.826" v="5485"/>
        <pc:sldMkLst>
          <pc:docMk/>
          <pc:sldMk cId="3816510706" sldId="423"/>
        </pc:sldMkLst>
        <pc:spChg chg="mod">
          <ac:chgData name="Proot Ingmar" userId="588a97c0-5a52-4bd9-b8d6-a4cf24ff4dbb" providerId="ADAL" clId="{6954A3BF-593B-C74B-A218-568B4B9BD230}" dt="2019-10-22T08:26:57.482" v="439" actId="114"/>
          <ac:spMkLst>
            <pc:docMk/>
            <pc:sldMk cId="3816510706" sldId="423"/>
            <ac:spMk id="3" creationId="{06D1EB9A-6127-7C48-845E-42EBFCBD138E}"/>
          </ac:spMkLst>
        </pc:spChg>
      </pc:sldChg>
      <pc:sldChg chg="modSp modTransition modNotesTx">
        <pc:chgData name="Proot Ingmar" userId="588a97c0-5a52-4bd9-b8d6-a4cf24ff4dbb" providerId="ADAL" clId="{6954A3BF-593B-C74B-A218-568B4B9BD230}" dt="2019-10-24T07:54:14.826" v="5485"/>
        <pc:sldMkLst>
          <pc:docMk/>
          <pc:sldMk cId="1522078592" sldId="424"/>
        </pc:sldMkLst>
        <pc:spChg chg="mod">
          <ac:chgData name="Proot Ingmar" userId="588a97c0-5a52-4bd9-b8d6-a4cf24ff4dbb" providerId="ADAL" clId="{6954A3BF-593B-C74B-A218-568B4B9BD230}" dt="2019-10-22T08:29:17.793" v="507" actId="1035"/>
          <ac:spMkLst>
            <pc:docMk/>
            <pc:sldMk cId="1522078592" sldId="424"/>
            <ac:spMk id="4" creationId="{917D1328-5D1D-C942-85AE-A3AA94A6F50F}"/>
          </ac:spMkLst>
        </pc:spChg>
      </pc:sldChg>
      <pc:sldChg chg="modTransition">
        <pc:chgData name="Proot Ingmar" userId="588a97c0-5a52-4bd9-b8d6-a4cf24ff4dbb" providerId="ADAL" clId="{6954A3BF-593B-C74B-A218-568B4B9BD230}" dt="2019-10-24T07:54:14.826" v="5485"/>
        <pc:sldMkLst>
          <pc:docMk/>
          <pc:sldMk cId="389203943" sldId="425"/>
        </pc:sldMkLst>
      </pc:sldChg>
      <pc:sldChg chg="modTransition modNotesTx">
        <pc:chgData name="Proot Ingmar" userId="588a97c0-5a52-4bd9-b8d6-a4cf24ff4dbb" providerId="ADAL" clId="{6954A3BF-593B-C74B-A218-568B4B9BD230}" dt="2019-10-24T07:54:14.826" v="5485"/>
        <pc:sldMkLst>
          <pc:docMk/>
          <pc:sldMk cId="124305339" sldId="426"/>
        </pc:sldMkLst>
      </pc:sldChg>
      <pc:sldChg chg="modTransition modNotesTx">
        <pc:chgData name="Proot Ingmar" userId="588a97c0-5a52-4bd9-b8d6-a4cf24ff4dbb" providerId="ADAL" clId="{6954A3BF-593B-C74B-A218-568B4B9BD230}" dt="2019-10-24T07:54:14.826" v="5485"/>
        <pc:sldMkLst>
          <pc:docMk/>
          <pc:sldMk cId="3999001435" sldId="427"/>
        </pc:sldMkLst>
      </pc:sldChg>
      <pc:sldChg chg="modTransition modNotesTx">
        <pc:chgData name="Proot Ingmar" userId="588a97c0-5a52-4bd9-b8d6-a4cf24ff4dbb" providerId="ADAL" clId="{6954A3BF-593B-C74B-A218-568B4B9BD230}" dt="2019-10-24T07:54:14.826" v="5485"/>
        <pc:sldMkLst>
          <pc:docMk/>
          <pc:sldMk cId="2770755218" sldId="428"/>
        </pc:sldMkLst>
      </pc:sldChg>
      <pc:sldChg chg="modTransition modNotesTx">
        <pc:chgData name="Proot Ingmar" userId="588a97c0-5a52-4bd9-b8d6-a4cf24ff4dbb" providerId="ADAL" clId="{6954A3BF-593B-C74B-A218-568B4B9BD230}" dt="2019-10-24T07:54:14.826" v="5485"/>
        <pc:sldMkLst>
          <pc:docMk/>
          <pc:sldMk cId="1981986457" sldId="429"/>
        </pc:sldMkLst>
      </pc:sldChg>
      <pc:sldChg chg="modTransition modNotesTx">
        <pc:chgData name="Proot Ingmar" userId="588a97c0-5a52-4bd9-b8d6-a4cf24ff4dbb" providerId="ADAL" clId="{6954A3BF-593B-C74B-A218-568B4B9BD230}" dt="2019-10-24T07:54:14.826" v="5485"/>
        <pc:sldMkLst>
          <pc:docMk/>
          <pc:sldMk cId="3690731517" sldId="430"/>
        </pc:sldMkLst>
      </pc:sldChg>
      <pc:sldChg chg="modTransition modNotesTx">
        <pc:chgData name="Proot Ingmar" userId="588a97c0-5a52-4bd9-b8d6-a4cf24ff4dbb" providerId="ADAL" clId="{6954A3BF-593B-C74B-A218-568B4B9BD230}" dt="2019-10-24T07:54:14.826" v="5485"/>
        <pc:sldMkLst>
          <pc:docMk/>
          <pc:sldMk cId="3751359440" sldId="431"/>
        </pc:sldMkLst>
      </pc:sldChg>
      <pc:sldChg chg="modTransition modNotesTx">
        <pc:chgData name="Proot Ingmar" userId="588a97c0-5a52-4bd9-b8d6-a4cf24ff4dbb" providerId="ADAL" clId="{6954A3BF-593B-C74B-A218-568B4B9BD230}" dt="2019-10-24T07:54:14.826" v="5485"/>
        <pc:sldMkLst>
          <pc:docMk/>
          <pc:sldMk cId="2903704512" sldId="432"/>
        </pc:sldMkLst>
      </pc:sldChg>
      <pc:sldChg chg="modTransition modNotesTx">
        <pc:chgData name="Proot Ingmar" userId="588a97c0-5a52-4bd9-b8d6-a4cf24ff4dbb" providerId="ADAL" clId="{6954A3BF-593B-C74B-A218-568B4B9BD230}" dt="2019-10-24T07:54:14.826" v="5485"/>
        <pc:sldMkLst>
          <pc:docMk/>
          <pc:sldMk cId="2146195682" sldId="433"/>
        </pc:sldMkLst>
      </pc:sldChg>
      <pc:sldChg chg="addSp delSp modSp modTransition modNotesTx">
        <pc:chgData name="Proot Ingmar" userId="588a97c0-5a52-4bd9-b8d6-a4cf24ff4dbb" providerId="ADAL" clId="{6954A3BF-593B-C74B-A218-568B4B9BD230}" dt="2019-10-24T07:54:14.826" v="5485"/>
        <pc:sldMkLst>
          <pc:docMk/>
          <pc:sldMk cId="4008897826" sldId="434"/>
        </pc:sldMkLst>
        <pc:picChg chg="del mod">
          <ac:chgData name="Proot Ingmar" userId="588a97c0-5a52-4bd9-b8d6-a4cf24ff4dbb" providerId="ADAL" clId="{6954A3BF-593B-C74B-A218-568B4B9BD230}" dt="2019-10-23T21:14:43.901" v="3954" actId="478"/>
          <ac:picMkLst>
            <pc:docMk/>
            <pc:sldMk cId="4008897826" sldId="434"/>
            <ac:picMk id="7" creationId="{68CEDCAE-5ECC-864A-9037-3F5411B969C4}"/>
          </ac:picMkLst>
        </pc:picChg>
        <pc:picChg chg="add del mod">
          <ac:chgData name="Proot Ingmar" userId="588a97c0-5a52-4bd9-b8d6-a4cf24ff4dbb" providerId="ADAL" clId="{6954A3BF-593B-C74B-A218-568B4B9BD230}" dt="2019-10-23T21:22:34.426" v="4147" actId="478"/>
          <ac:picMkLst>
            <pc:docMk/>
            <pc:sldMk cId="4008897826" sldId="434"/>
            <ac:picMk id="5122" creationId="{6F6A6258-2697-AF45-8518-62C044AFFFE1}"/>
          </ac:picMkLst>
        </pc:picChg>
        <pc:picChg chg="add mod">
          <ac:chgData name="Proot Ingmar" userId="588a97c0-5a52-4bd9-b8d6-a4cf24ff4dbb" providerId="ADAL" clId="{6954A3BF-593B-C74B-A218-568B4B9BD230}" dt="2019-10-23T21:25:40.700" v="4157" actId="14100"/>
          <ac:picMkLst>
            <pc:docMk/>
            <pc:sldMk cId="4008897826" sldId="434"/>
            <ac:picMk id="5124" creationId="{22D6626E-45F5-AC46-A2B1-0C3D4FBDCA9C}"/>
          </ac:picMkLst>
        </pc:picChg>
        <pc:cxnChg chg="del">
          <ac:chgData name="Proot Ingmar" userId="588a97c0-5a52-4bd9-b8d6-a4cf24ff4dbb" providerId="ADAL" clId="{6954A3BF-593B-C74B-A218-568B4B9BD230}" dt="2019-10-23T21:14:46.237" v="3955" actId="478"/>
          <ac:cxnSpMkLst>
            <pc:docMk/>
            <pc:sldMk cId="4008897826" sldId="434"/>
            <ac:cxnSpMk id="6" creationId="{1AF5235A-E7DE-F546-921C-E240FD29E076}"/>
          </ac:cxnSpMkLst>
        </pc:cxnChg>
      </pc:sldChg>
      <pc:sldChg chg="modTransition modNotesTx">
        <pc:chgData name="Proot Ingmar" userId="588a97c0-5a52-4bd9-b8d6-a4cf24ff4dbb" providerId="ADAL" clId="{6954A3BF-593B-C74B-A218-568B4B9BD230}" dt="2019-10-24T07:54:14.826" v="5485"/>
        <pc:sldMkLst>
          <pc:docMk/>
          <pc:sldMk cId="783269718" sldId="435"/>
        </pc:sldMkLst>
      </pc:sldChg>
      <pc:sldChg chg="modTransition modNotesTx">
        <pc:chgData name="Proot Ingmar" userId="588a97c0-5a52-4bd9-b8d6-a4cf24ff4dbb" providerId="ADAL" clId="{6954A3BF-593B-C74B-A218-568B4B9BD230}" dt="2019-10-24T07:54:14.826" v="5485"/>
        <pc:sldMkLst>
          <pc:docMk/>
          <pc:sldMk cId="3119814994" sldId="436"/>
        </pc:sldMkLst>
      </pc:sldChg>
      <pc:sldChg chg="modTransition modNotesTx">
        <pc:chgData name="Proot Ingmar" userId="588a97c0-5a52-4bd9-b8d6-a4cf24ff4dbb" providerId="ADAL" clId="{6954A3BF-593B-C74B-A218-568B4B9BD230}" dt="2019-10-24T07:54:14.826" v="5485"/>
        <pc:sldMkLst>
          <pc:docMk/>
          <pc:sldMk cId="641206298" sldId="437"/>
        </pc:sldMkLst>
      </pc:sldChg>
      <pc:sldChg chg="modTransition">
        <pc:chgData name="Proot Ingmar" userId="588a97c0-5a52-4bd9-b8d6-a4cf24ff4dbb" providerId="ADAL" clId="{6954A3BF-593B-C74B-A218-568B4B9BD230}" dt="2019-10-24T07:54:14.826" v="5485"/>
        <pc:sldMkLst>
          <pc:docMk/>
          <pc:sldMk cId="2844773313" sldId="438"/>
        </pc:sldMkLst>
      </pc:sldChg>
      <pc:sldChg chg="modTransition modNotesTx">
        <pc:chgData name="Proot Ingmar" userId="588a97c0-5a52-4bd9-b8d6-a4cf24ff4dbb" providerId="ADAL" clId="{6954A3BF-593B-C74B-A218-568B4B9BD230}" dt="2019-10-24T07:54:14.826" v="5485"/>
        <pc:sldMkLst>
          <pc:docMk/>
          <pc:sldMk cId="3192975560" sldId="439"/>
        </pc:sldMkLst>
      </pc:sldChg>
      <pc:sldChg chg="modTransition">
        <pc:chgData name="Proot Ingmar" userId="588a97c0-5a52-4bd9-b8d6-a4cf24ff4dbb" providerId="ADAL" clId="{6954A3BF-593B-C74B-A218-568B4B9BD230}" dt="2019-10-24T07:54:14.826" v="5485"/>
        <pc:sldMkLst>
          <pc:docMk/>
          <pc:sldMk cId="1379523086" sldId="440"/>
        </pc:sldMkLst>
      </pc:sldChg>
      <pc:sldChg chg="modTransition modNotesTx">
        <pc:chgData name="Proot Ingmar" userId="588a97c0-5a52-4bd9-b8d6-a4cf24ff4dbb" providerId="ADAL" clId="{6954A3BF-593B-C74B-A218-568B4B9BD230}" dt="2019-10-24T07:54:14.826" v="5485"/>
        <pc:sldMkLst>
          <pc:docMk/>
          <pc:sldMk cId="1485528628" sldId="441"/>
        </pc:sldMkLst>
      </pc:sldChg>
      <pc:sldChg chg="del">
        <pc:chgData name="Proot Ingmar" userId="588a97c0-5a52-4bd9-b8d6-a4cf24ff4dbb" providerId="ADAL" clId="{6954A3BF-593B-C74B-A218-568B4B9BD230}" dt="2019-10-24T07:31:26.791" v="4158" actId="2696"/>
        <pc:sldMkLst>
          <pc:docMk/>
          <pc:sldMk cId="3530265283" sldId="442"/>
        </pc:sldMkLst>
      </pc:sldChg>
      <pc:sldChg chg="modTransition modNotesTx">
        <pc:chgData name="Proot Ingmar" userId="588a97c0-5a52-4bd9-b8d6-a4cf24ff4dbb" providerId="ADAL" clId="{6954A3BF-593B-C74B-A218-568B4B9BD230}" dt="2019-10-24T07:54:14.826" v="5485"/>
        <pc:sldMkLst>
          <pc:docMk/>
          <pc:sldMk cId="3910603556" sldId="443"/>
        </pc:sldMkLst>
      </pc:sldChg>
      <pc:sldChg chg="modTransition modNotesTx">
        <pc:chgData name="Proot Ingmar" userId="588a97c0-5a52-4bd9-b8d6-a4cf24ff4dbb" providerId="ADAL" clId="{6954A3BF-593B-C74B-A218-568B4B9BD230}" dt="2019-10-24T07:54:14.826" v="5485"/>
        <pc:sldMkLst>
          <pc:docMk/>
          <pc:sldMk cId="3402888216" sldId="444"/>
        </pc:sldMkLst>
      </pc:sldChg>
      <pc:sldChg chg="modTransition modNotesTx">
        <pc:chgData name="Proot Ingmar" userId="588a97c0-5a52-4bd9-b8d6-a4cf24ff4dbb" providerId="ADAL" clId="{6954A3BF-593B-C74B-A218-568B4B9BD230}" dt="2019-10-24T07:54:14.826" v="5485"/>
        <pc:sldMkLst>
          <pc:docMk/>
          <pc:sldMk cId="4201594899" sldId="445"/>
        </pc:sldMkLst>
      </pc:sldChg>
      <pc:sldChg chg="modSp modTransition modNotesTx">
        <pc:chgData name="Proot Ingmar" userId="588a97c0-5a52-4bd9-b8d6-a4cf24ff4dbb" providerId="ADAL" clId="{6954A3BF-593B-C74B-A218-568B4B9BD230}" dt="2019-10-24T07:54:14.826" v="5485"/>
        <pc:sldMkLst>
          <pc:docMk/>
          <pc:sldMk cId="4017103514" sldId="446"/>
        </pc:sldMkLst>
        <pc:spChg chg="mod">
          <ac:chgData name="Proot Ingmar" userId="588a97c0-5a52-4bd9-b8d6-a4cf24ff4dbb" providerId="ADAL" clId="{6954A3BF-593B-C74B-A218-568B4B9BD230}" dt="2019-10-24T07:53:50.790" v="5477"/>
          <ac:spMkLst>
            <pc:docMk/>
            <pc:sldMk cId="4017103514" sldId="446"/>
            <ac:spMk id="3" creationId="{BEA990A1-AF8E-2F49-8670-92500F57AAAD}"/>
          </ac:spMkLst>
        </pc:spChg>
      </pc:sldChg>
      <pc:sldChg chg="addSp delSp modSp modTransition modNotesTx">
        <pc:chgData name="Proot Ingmar" userId="588a97c0-5a52-4bd9-b8d6-a4cf24ff4dbb" providerId="ADAL" clId="{6954A3BF-593B-C74B-A218-568B4B9BD230}" dt="2019-10-24T07:54:14.826" v="5485"/>
        <pc:sldMkLst>
          <pc:docMk/>
          <pc:sldMk cId="3349792072" sldId="447"/>
        </pc:sldMkLst>
        <pc:spChg chg="mod">
          <ac:chgData name="Proot Ingmar" userId="588a97c0-5a52-4bd9-b8d6-a4cf24ff4dbb" providerId="ADAL" clId="{6954A3BF-593B-C74B-A218-568B4B9BD230}" dt="2019-10-23T07:28:53.798" v="1111"/>
          <ac:spMkLst>
            <pc:docMk/>
            <pc:sldMk cId="3349792072" sldId="447"/>
            <ac:spMk id="2" creationId="{C43D4CF7-CB26-494B-BEC7-5ABF35F7EBE3}"/>
          </ac:spMkLst>
        </pc:spChg>
        <pc:spChg chg="add del mod">
          <ac:chgData name="Proot Ingmar" userId="588a97c0-5a52-4bd9-b8d6-a4cf24ff4dbb" providerId="ADAL" clId="{6954A3BF-593B-C74B-A218-568B4B9BD230}" dt="2019-10-23T07:28:57.229" v="1114"/>
          <ac:spMkLst>
            <pc:docMk/>
            <pc:sldMk cId="3349792072" sldId="447"/>
            <ac:spMk id="3" creationId="{1ECF1AF2-A0F6-AF4F-AF9D-81A5CE1F30DA}"/>
          </ac:spMkLst>
        </pc:spChg>
      </pc:sldChg>
      <pc:sldChg chg="modSp add modTransition">
        <pc:chgData name="Proot Ingmar" userId="588a97c0-5a52-4bd9-b8d6-a4cf24ff4dbb" providerId="ADAL" clId="{6954A3BF-593B-C74B-A218-568B4B9BD230}" dt="2019-10-24T07:54:14.826" v="5485"/>
        <pc:sldMkLst>
          <pc:docMk/>
          <pc:sldMk cId="3195583645" sldId="448"/>
        </pc:sldMkLst>
        <pc:spChg chg="mod">
          <ac:chgData name="Proot Ingmar" userId="588a97c0-5a52-4bd9-b8d6-a4cf24ff4dbb" providerId="ADAL" clId="{6954A3BF-593B-C74B-A218-568B4B9BD230}" dt="2019-10-21T19:58:55.815" v="24" actId="20577"/>
          <ac:spMkLst>
            <pc:docMk/>
            <pc:sldMk cId="3195583645" sldId="448"/>
            <ac:spMk id="2" creationId="{00000000-0000-0000-0000-000000000000}"/>
          </ac:spMkLst>
        </pc:spChg>
      </pc:sldChg>
      <pc:sldChg chg="addSp modSp add ord modTransition">
        <pc:chgData name="Proot Ingmar" userId="588a97c0-5a52-4bd9-b8d6-a4cf24ff4dbb" providerId="ADAL" clId="{6954A3BF-593B-C74B-A218-568B4B9BD230}" dt="2019-10-24T07:54:14.826" v="5485"/>
        <pc:sldMkLst>
          <pc:docMk/>
          <pc:sldMk cId="2809094898" sldId="449"/>
        </pc:sldMkLst>
        <pc:picChg chg="add mod">
          <ac:chgData name="Proot Ingmar" userId="588a97c0-5a52-4bd9-b8d6-a4cf24ff4dbb" providerId="ADAL" clId="{6954A3BF-593B-C74B-A218-568B4B9BD230}" dt="2019-10-23T07:11:03.088" v="556"/>
          <ac:picMkLst>
            <pc:docMk/>
            <pc:sldMk cId="2809094898" sldId="449"/>
            <ac:picMk id="3" creationId="{F4BF80AE-A48F-F04B-BEBA-8DC0E51018C8}"/>
          </ac:picMkLst>
        </pc:picChg>
      </pc:sldChg>
      <pc:sldChg chg="addSp modSp add modTransition">
        <pc:chgData name="Proot Ingmar" userId="588a97c0-5a52-4bd9-b8d6-a4cf24ff4dbb" providerId="ADAL" clId="{6954A3BF-593B-C74B-A218-568B4B9BD230}" dt="2019-10-24T07:54:14.826" v="5485"/>
        <pc:sldMkLst>
          <pc:docMk/>
          <pc:sldMk cId="531089508" sldId="450"/>
        </pc:sldMkLst>
        <pc:picChg chg="add mod modCrop">
          <ac:chgData name="Proot Ingmar" userId="588a97c0-5a52-4bd9-b8d6-a4cf24ff4dbb" providerId="ADAL" clId="{6954A3BF-593B-C74B-A218-568B4B9BD230}" dt="2019-10-23T07:35:11.401" v="1124"/>
          <ac:picMkLst>
            <pc:docMk/>
            <pc:sldMk cId="531089508" sldId="450"/>
            <ac:picMk id="3" creationId="{114CB733-D73D-0549-B4C6-9C864AD09088}"/>
          </ac:picMkLst>
        </pc:picChg>
      </pc:sldChg>
      <pc:sldChg chg="addSp delSp modSp add modTransition modNotesTx">
        <pc:chgData name="Proot Ingmar" userId="588a97c0-5a52-4bd9-b8d6-a4cf24ff4dbb" providerId="ADAL" clId="{6954A3BF-593B-C74B-A218-568B4B9BD230}" dt="2019-10-24T07:54:14.826" v="5485"/>
        <pc:sldMkLst>
          <pc:docMk/>
          <pc:sldMk cId="2205456994" sldId="451"/>
        </pc:sldMkLst>
        <pc:picChg chg="add mod">
          <ac:chgData name="Proot Ingmar" userId="588a97c0-5a52-4bd9-b8d6-a4cf24ff4dbb" providerId="ADAL" clId="{6954A3BF-593B-C74B-A218-568B4B9BD230}" dt="2019-10-23T07:57:47.221" v="2007" actId="14100"/>
          <ac:picMkLst>
            <pc:docMk/>
            <pc:sldMk cId="2205456994" sldId="451"/>
            <ac:picMk id="2050" creationId="{7F745224-0C9B-0F4A-A11F-7A937C5F1B82}"/>
          </ac:picMkLst>
        </pc:picChg>
        <pc:picChg chg="del">
          <ac:chgData name="Proot Ingmar" userId="588a97c0-5a52-4bd9-b8d6-a4cf24ff4dbb" providerId="ADAL" clId="{6954A3BF-593B-C74B-A218-568B4B9BD230}" dt="2019-10-23T07:53:14.863" v="2000" actId="478"/>
          <ac:picMkLst>
            <pc:docMk/>
            <pc:sldMk cId="2205456994" sldId="451"/>
            <ac:picMk id="12290" creationId="{6ABD5C6B-DBA2-8547-8608-843B6D6AF412}"/>
          </ac:picMkLst>
        </pc:picChg>
      </pc:sldChg>
      <pc:sldChg chg="addSp delSp modSp add modTransition modNotesTx">
        <pc:chgData name="Proot Ingmar" userId="588a97c0-5a52-4bd9-b8d6-a4cf24ff4dbb" providerId="ADAL" clId="{6954A3BF-593B-C74B-A218-568B4B9BD230}" dt="2019-10-24T07:54:14.826" v="5485"/>
        <pc:sldMkLst>
          <pc:docMk/>
          <pc:sldMk cId="2734181519" sldId="452"/>
        </pc:sldMkLst>
        <pc:spChg chg="mod">
          <ac:chgData name="Proot Ingmar" userId="588a97c0-5a52-4bd9-b8d6-a4cf24ff4dbb" providerId="ADAL" clId="{6954A3BF-593B-C74B-A218-568B4B9BD230}" dt="2019-10-23T08:04:53.127" v="2339" actId="20577"/>
          <ac:spMkLst>
            <pc:docMk/>
            <pc:sldMk cId="2734181519" sldId="452"/>
            <ac:spMk id="3" creationId="{06D1EB9A-6127-7C48-845E-42EBFCBD138E}"/>
          </ac:spMkLst>
        </pc:spChg>
        <pc:picChg chg="add mod">
          <ac:chgData name="Proot Ingmar" userId="588a97c0-5a52-4bd9-b8d6-a4cf24ff4dbb" providerId="ADAL" clId="{6954A3BF-593B-C74B-A218-568B4B9BD230}" dt="2019-10-23T08:07:41.691" v="2583" actId="14100"/>
          <ac:picMkLst>
            <pc:docMk/>
            <pc:sldMk cId="2734181519" sldId="452"/>
            <ac:picMk id="4098" creationId="{2688C2BE-9D6E-BB43-814C-0F07ACC49575}"/>
          </ac:picMkLst>
        </pc:picChg>
        <pc:picChg chg="add mod">
          <ac:chgData name="Proot Ingmar" userId="588a97c0-5a52-4bd9-b8d6-a4cf24ff4dbb" providerId="ADAL" clId="{6954A3BF-593B-C74B-A218-568B4B9BD230}" dt="2019-10-23T08:07:33.848" v="2581" actId="1076"/>
          <ac:picMkLst>
            <pc:docMk/>
            <pc:sldMk cId="2734181519" sldId="452"/>
            <ac:picMk id="4100" creationId="{A8BB17DD-867C-8F4F-B57B-AA9B71F825E4}"/>
          </ac:picMkLst>
        </pc:picChg>
        <pc:picChg chg="del">
          <ac:chgData name="Proot Ingmar" userId="588a97c0-5a52-4bd9-b8d6-a4cf24ff4dbb" providerId="ADAL" clId="{6954A3BF-593B-C74B-A218-568B4B9BD230}" dt="2019-10-23T08:04:45.537" v="2326" actId="478"/>
          <ac:picMkLst>
            <pc:docMk/>
            <pc:sldMk cId="2734181519" sldId="452"/>
            <ac:picMk id="10244" creationId="{D2867446-638B-F140-89F2-CD1B529D7406}"/>
          </ac:picMkLst>
        </pc:picChg>
      </pc:sldChg>
      <pc:sldChg chg="delSp add del">
        <pc:chgData name="Proot Ingmar" userId="588a97c0-5a52-4bd9-b8d6-a4cf24ff4dbb" providerId="ADAL" clId="{6954A3BF-593B-C74B-A218-568B4B9BD230}" dt="2019-10-23T08:02:44.224" v="2295" actId="2696"/>
        <pc:sldMkLst>
          <pc:docMk/>
          <pc:sldMk cId="3056459818" sldId="452"/>
        </pc:sldMkLst>
        <pc:picChg chg="del">
          <ac:chgData name="Proot Ingmar" userId="588a97c0-5a52-4bd9-b8d6-a4cf24ff4dbb" providerId="ADAL" clId="{6954A3BF-593B-C74B-A218-568B4B9BD230}" dt="2019-10-23T08:02:14.611" v="2294" actId="478"/>
          <ac:picMkLst>
            <pc:docMk/>
            <pc:sldMk cId="3056459818" sldId="452"/>
            <ac:picMk id="2050" creationId="{7F745224-0C9B-0F4A-A11F-7A937C5F1B82}"/>
          </ac:picMkLst>
        </pc:picChg>
      </pc:sldChg>
      <pc:sldChg chg="addSp modSp add modTransition">
        <pc:chgData name="Proot Ingmar" userId="588a97c0-5a52-4bd9-b8d6-a4cf24ff4dbb" providerId="ADAL" clId="{6954A3BF-593B-C74B-A218-568B4B9BD230}" dt="2019-10-24T07:54:14.826" v="5485"/>
        <pc:sldMkLst>
          <pc:docMk/>
          <pc:sldMk cId="1667622986" sldId="453"/>
        </pc:sldMkLst>
        <pc:spChg chg="add mod">
          <ac:chgData name="Proot Ingmar" userId="588a97c0-5a52-4bd9-b8d6-a4cf24ff4dbb" providerId="ADAL" clId="{6954A3BF-593B-C74B-A218-568B4B9BD230}" dt="2019-10-23T08:09:04.149" v="2731" actId="20577"/>
          <ac:spMkLst>
            <pc:docMk/>
            <pc:sldMk cId="1667622986" sldId="453"/>
            <ac:spMk id="2" creationId="{8C8C3A1A-A7EE-7A4D-868C-0223053901D6}"/>
          </ac:spMkLst>
        </pc:spChg>
        <pc:picChg chg="add mod">
          <ac:chgData name="Proot Ingmar" userId="588a97c0-5a52-4bd9-b8d6-a4cf24ff4dbb" providerId="ADAL" clId="{6954A3BF-593B-C74B-A218-568B4B9BD230}" dt="2019-10-23T08:11:57.746" v="2737" actId="14100"/>
          <ac:picMkLst>
            <pc:docMk/>
            <pc:sldMk cId="1667622986" sldId="453"/>
            <ac:picMk id="4" creationId="{CEA93BD8-8475-D843-B8AD-BF6722166183}"/>
          </ac:picMkLst>
        </pc:picChg>
      </pc:sldChg>
      <pc:sldChg chg="addSp delSp modSp add modTransition">
        <pc:chgData name="Proot Ingmar" userId="588a97c0-5a52-4bd9-b8d6-a4cf24ff4dbb" providerId="ADAL" clId="{6954A3BF-593B-C74B-A218-568B4B9BD230}" dt="2019-10-24T07:54:14.826" v="5485"/>
        <pc:sldMkLst>
          <pc:docMk/>
          <pc:sldMk cId="3782151652" sldId="454"/>
        </pc:sldMkLst>
        <pc:spChg chg="mod">
          <ac:chgData name="Proot Ingmar" userId="588a97c0-5a52-4bd9-b8d6-a4cf24ff4dbb" providerId="ADAL" clId="{6954A3BF-593B-C74B-A218-568B4B9BD230}" dt="2019-10-23T08:18:19.561" v="2760" actId="14100"/>
          <ac:spMkLst>
            <pc:docMk/>
            <pc:sldMk cId="3782151652" sldId="454"/>
            <ac:spMk id="2" creationId="{8C8C3A1A-A7EE-7A4D-868C-0223053901D6}"/>
          </ac:spMkLst>
        </pc:spChg>
        <pc:picChg chg="del">
          <ac:chgData name="Proot Ingmar" userId="588a97c0-5a52-4bd9-b8d6-a4cf24ff4dbb" providerId="ADAL" clId="{6954A3BF-593B-C74B-A218-568B4B9BD230}" dt="2019-10-23T08:17:10.303" v="2739" actId="478"/>
          <ac:picMkLst>
            <pc:docMk/>
            <pc:sldMk cId="3782151652" sldId="454"/>
            <ac:picMk id="4" creationId="{CEA93BD8-8475-D843-B8AD-BF6722166183}"/>
          </ac:picMkLst>
        </pc:picChg>
        <pc:picChg chg="add mod">
          <ac:chgData name="Proot Ingmar" userId="588a97c0-5a52-4bd9-b8d6-a4cf24ff4dbb" providerId="ADAL" clId="{6954A3BF-593B-C74B-A218-568B4B9BD230}" dt="2019-10-23T08:18:48.287" v="2761"/>
          <ac:picMkLst>
            <pc:docMk/>
            <pc:sldMk cId="3782151652" sldId="454"/>
            <ac:picMk id="5" creationId="{C4434903-B0FD-BB46-A70F-9F16048C09B3}"/>
          </ac:picMkLst>
        </pc:picChg>
      </pc:sldChg>
      <pc:sldChg chg="add del">
        <pc:chgData name="Proot Ingmar" userId="588a97c0-5a52-4bd9-b8d6-a4cf24ff4dbb" providerId="ADAL" clId="{6954A3BF-593B-C74B-A218-568B4B9BD230}" dt="2019-10-23T08:17:39.702" v="2741"/>
        <pc:sldMkLst>
          <pc:docMk/>
          <pc:sldMk cId="1055948100" sldId="455"/>
        </pc:sldMkLst>
      </pc:sldChg>
      <pc:sldChg chg="addSp delSp modSp add modTransition modNotesTx">
        <pc:chgData name="Proot Ingmar" userId="588a97c0-5a52-4bd9-b8d6-a4cf24ff4dbb" providerId="ADAL" clId="{6954A3BF-593B-C74B-A218-568B4B9BD230}" dt="2019-10-24T07:54:14.826" v="5485"/>
        <pc:sldMkLst>
          <pc:docMk/>
          <pc:sldMk cId="3487099510" sldId="455"/>
        </pc:sldMkLst>
        <pc:spChg chg="add del mod">
          <ac:chgData name="Proot Ingmar" userId="588a97c0-5a52-4bd9-b8d6-a4cf24ff4dbb" providerId="ADAL" clId="{6954A3BF-593B-C74B-A218-568B4B9BD230}" dt="2019-10-23T20:33:01.165" v="3181"/>
          <ac:spMkLst>
            <pc:docMk/>
            <pc:sldMk cId="3487099510" sldId="455"/>
            <ac:spMk id="2" creationId="{5F318304-4D91-134D-95F7-5AA4A74A78EF}"/>
          </ac:spMkLst>
        </pc:spChg>
        <pc:spChg chg="add del mod">
          <ac:chgData name="Proot Ingmar" userId="588a97c0-5a52-4bd9-b8d6-a4cf24ff4dbb" providerId="ADAL" clId="{6954A3BF-593B-C74B-A218-568B4B9BD230}" dt="2019-10-23T20:34:02.200" v="3205"/>
          <ac:spMkLst>
            <pc:docMk/>
            <pc:sldMk cId="3487099510" sldId="455"/>
            <ac:spMk id="5" creationId="{861B4FA9-3062-8547-8C92-9F6A572142C6}"/>
          </ac:spMkLst>
        </pc:spChg>
        <pc:picChg chg="add mod modCrop">
          <ac:chgData name="Proot Ingmar" userId="588a97c0-5a52-4bd9-b8d6-a4cf24ff4dbb" providerId="ADAL" clId="{6954A3BF-593B-C74B-A218-568B4B9BD230}" dt="2019-10-23T20:33:44.728" v="3203" actId="1035"/>
          <ac:picMkLst>
            <pc:docMk/>
            <pc:sldMk cId="3487099510" sldId="455"/>
            <ac:picMk id="4" creationId="{860A5670-FAAE-8B41-BBB7-6A73F6FED99A}"/>
          </ac:picMkLst>
        </pc:picChg>
      </pc:sldChg>
      <pc:sldChg chg="addSp delSp modSp add ord modTransition">
        <pc:chgData name="Proot Ingmar" userId="588a97c0-5a52-4bd9-b8d6-a4cf24ff4dbb" providerId="ADAL" clId="{6954A3BF-593B-C74B-A218-568B4B9BD230}" dt="2019-10-24T07:54:14.826" v="5485"/>
        <pc:sldMkLst>
          <pc:docMk/>
          <pc:sldMk cId="3277045081" sldId="456"/>
        </pc:sldMkLst>
        <pc:spChg chg="add del">
          <ac:chgData name="Proot Ingmar" userId="588a97c0-5a52-4bd9-b8d6-a4cf24ff4dbb" providerId="ADAL" clId="{6954A3BF-593B-C74B-A218-568B4B9BD230}" dt="2019-10-24T07:33:57.421" v="4161" actId="478"/>
          <ac:spMkLst>
            <pc:docMk/>
            <pc:sldMk cId="3277045081" sldId="456"/>
            <ac:spMk id="2" creationId="{DFE79E7C-5824-A049-9ADD-5210A84E451B}"/>
          </ac:spMkLst>
        </pc:spChg>
        <pc:picChg chg="add mod">
          <ac:chgData name="Proot Ingmar" userId="588a97c0-5a52-4bd9-b8d6-a4cf24ff4dbb" providerId="ADAL" clId="{6954A3BF-593B-C74B-A218-568B4B9BD230}" dt="2019-10-24T07:34:26.685" v="4163"/>
          <ac:picMkLst>
            <pc:docMk/>
            <pc:sldMk cId="3277045081" sldId="456"/>
            <ac:picMk id="4" creationId="{84D71524-78B2-1B41-99D1-0FA4E735E2F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24/10/19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a:t>
            </a:fld>
            <a:endParaRPr lang="nl-BE"/>
          </a:p>
        </p:txBody>
      </p:sp>
    </p:spTree>
    <p:extLst>
      <p:ext uri="{BB962C8B-B14F-4D97-AF65-F5344CB8AC3E}">
        <p14:creationId xmlns:p14="http://schemas.microsoft.com/office/powerpoint/2010/main" val="296430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a:t>
            </a:r>
            <a:r>
              <a:rPr lang="nl-BE" b="1" dirty="0"/>
              <a:t>gemiddelde</a:t>
            </a:r>
            <a:r>
              <a:rPr lang="nl-BE" dirty="0"/>
              <a:t> IQ is 100.</a:t>
            </a:r>
          </a:p>
          <a:p>
            <a:r>
              <a:rPr lang="nl-BE" dirty="0"/>
              <a:t>Mensen die </a:t>
            </a:r>
            <a:r>
              <a:rPr lang="nl-BE" b="1" dirty="0"/>
              <a:t>hoger onderwijs </a:t>
            </a:r>
            <a:r>
              <a:rPr lang="nl-BE" dirty="0"/>
              <a:t>volgen scoren gemiddeld 120.</a:t>
            </a:r>
          </a:p>
          <a:p>
            <a:r>
              <a:rPr lang="nl-BE" dirty="0"/>
              <a:t>Mensen die lager dan 84 scoren worden </a:t>
            </a:r>
            <a:r>
              <a:rPr lang="nl-BE" b="1" dirty="0"/>
              <a:t>zwakbegaafd</a:t>
            </a:r>
            <a:r>
              <a:rPr lang="nl-BE" dirty="0"/>
              <a:t> genoemd.</a:t>
            </a:r>
          </a:p>
          <a:p>
            <a:r>
              <a:rPr lang="nl-BE" dirty="0"/>
              <a:t>Mensen die lager dan 69 scoren worden </a:t>
            </a:r>
            <a:r>
              <a:rPr lang="nl-BE" b="1" dirty="0"/>
              <a:t>verstandelijk beperkt </a:t>
            </a:r>
            <a:r>
              <a:rPr lang="nl-BE" dirty="0"/>
              <a:t>genoemd.</a:t>
            </a:r>
          </a:p>
          <a:p>
            <a:endParaRPr lang="nl-BE" dirty="0"/>
          </a:p>
          <a:p>
            <a:r>
              <a:rPr lang="nl-BE" b="1" dirty="0"/>
              <a:t>Een intelligentietest meet</a:t>
            </a:r>
            <a:r>
              <a:rPr lang="nl-BE" dirty="0"/>
              <a:t>:</a:t>
            </a:r>
          </a:p>
          <a:p>
            <a:r>
              <a:rPr lang="nl-BE" dirty="0"/>
              <a:t>*vermogen om te redeneren</a:t>
            </a:r>
          </a:p>
          <a:p>
            <a:r>
              <a:rPr lang="nl-BE" dirty="0"/>
              <a:t>*informatie opnemen, opslaan, verwerken</a:t>
            </a:r>
          </a:p>
          <a:p>
            <a:r>
              <a:rPr lang="nl-BE" dirty="0"/>
              <a:t>*logisch en analytisch denken</a:t>
            </a:r>
          </a:p>
          <a:p>
            <a:r>
              <a:rPr lang="nl-BE" dirty="0"/>
              <a:t>*ruimtelijk inzicht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10</a:t>
            </a:fld>
            <a:endParaRPr lang="nl-BE"/>
          </a:p>
        </p:txBody>
      </p:sp>
    </p:spTree>
    <p:extLst>
      <p:ext uri="{BB962C8B-B14F-4D97-AF65-F5344CB8AC3E}">
        <p14:creationId xmlns:p14="http://schemas.microsoft.com/office/powerpoint/2010/main" val="30365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tot een goed antwoord te komen moet je gebruik maken van </a:t>
            </a:r>
            <a:r>
              <a:rPr lang="nl-BE" b="1" dirty="0"/>
              <a:t>tegenstellingen, synoniemen, gradaties, eigenschappen, deel-geheelrelaties, causale relaties</a:t>
            </a:r>
            <a:r>
              <a:rPr lang="nl-BE" dirty="0"/>
              <a:t>.</a:t>
            </a:r>
          </a:p>
          <a:p>
            <a:endParaRPr lang="nl-BE" dirty="0"/>
          </a:p>
          <a:p>
            <a:r>
              <a:rPr lang="nl-BE" dirty="0"/>
              <a:t>*Een </a:t>
            </a:r>
            <a:r>
              <a:rPr lang="nl-BE" i="1" dirty="0"/>
              <a:t>analogie</a:t>
            </a:r>
            <a:r>
              <a:rPr lang="nl-BE" dirty="0"/>
              <a:t> is een overeenkomst tussen twee zaken die men als grondslag neemt voor een redenering.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11</a:t>
            </a:fld>
            <a:endParaRPr lang="nl-BE"/>
          </a:p>
        </p:txBody>
      </p:sp>
    </p:spTree>
    <p:extLst>
      <p:ext uri="{BB962C8B-B14F-4D97-AF65-F5344CB8AC3E}">
        <p14:creationId xmlns:p14="http://schemas.microsoft.com/office/powerpoint/2010/main" val="165666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Syllogismen zijn </a:t>
            </a:r>
            <a:r>
              <a:rPr lang="nl-BE" b="1" dirty="0"/>
              <a:t>logische redeneringen die uit 3 delen bestaan</a:t>
            </a:r>
            <a:r>
              <a:rPr lang="nl-BE" dirty="0"/>
              <a:t>.</a:t>
            </a:r>
          </a:p>
          <a:p>
            <a:r>
              <a:rPr lang="nl-BE" dirty="0"/>
              <a:t>De eerste 2 delen zijn premissen, en je moet op zoek naar het derde deel.</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12</a:t>
            </a:fld>
            <a:endParaRPr lang="nl-BE"/>
          </a:p>
        </p:txBody>
      </p:sp>
    </p:spTree>
    <p:extLst>
      <p:ext uri="{BB962C8B-B14F-4D97-AF65-F5344CB8AC3E}">
        <p14:creationId xmlns:p14="http://schemas.microsoft.com/office/powerpoint/2010/main" val="2600065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1623678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Let op bij het maken van IQ-testen.</a:t>
            </a:r>
          </a:p>
          <a:p>
            <a:r>
              <a:rPr lang="nl-BE" dirty="0"/>
              <a:t>Als dit niet zorgvuldig gebeurt en onder professionele begeleiding dreigt het resultaat van de test een verkeerd beeld te geven over je intelligentie.</a:t>
            </a:r>
          </a:p>
          <a:p>
            <a:r>
              <a:rPr lang="nl-BE" dirty="0"/>
              <a:t>Het is dan heel verleidelijk om verkeerde conclusies te trekken.</a:t>
            </a:r>
          </a:p>
          <a:p>
            <a:endParaRPr lang="nl-BE" dirty="0"/>
          </a:p>
          <a:p>
            <a:r>
              <a:rPr lang="nl-BE" dirty="0"/>
              <a:t>Voorbeelden</a:t>
            </a:r>
          </a:p>
          <a:p>
            <a:r>
              <a:rPr lang="nl-BE" dirty="0"/>
              <a:t>https://www.vdab.be/test-jezelf/intelligentietest</a:t>
            </a:r>
          </a:p>
          <a:p>
            <a:r>
              <a:rPr lang="nl-BE" dirty="0"/>
              <a:t>http://www.csun.edu/~gip78758/iqtest/</a:t>
            </a:r>
          </a:p>
          <a:p>
            <a:r>
              <a:rPr lang="nl-BE" dirty="0"/>
              <a:t>https://openpsychometrics.org/tests/FSIQ/</a:t>
            </a:r>
          </a:p>
          <a:p>
            <a:r>
              <a:rPr lang="nl-BE" dirty="0"/>
              <a:t>https://www.intelligentietest.nl/</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158802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Voorbeelden</a:t>
            </a:r>
          </a:p>
          <a:p>
            <a:r>
              <a:rPr lang="nl-BE" dirty="0"/>
              <a:t>https://www.vdab.be/test-jezelf/intelligentietest</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15</a:t>
            </a:fld>
            <a:endParaRPr lang="nl-BE"/>
          </a:p>
        </p:txBody>
      </p:sp>
    </p:spTree>
    <p:extLst>
      <p:ext uri="{BB962C8B-B14F-4D97-AF65-F5344CB8AC3E}">
        <p14:creationId xmlns:p14="http://schemas.microsoft.com/office/powerpoint/2010/main" val="2906476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Naast IQ bestaat er ook zoiets als EQ of een emotionele quotiënt.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70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één is handiger in het omgaan met mensen dan de ander.</a:t>
            </a:r>
          </a:p>
          <a:p>
            <a:r>
              <a:rPr lang="nl-BE" dirty="0"/>
              <a:t>In dat kader spreken we over </a:t>
            </a:r>
            <a:r>
              <a:rPr lang="nl-BE" b="1" dirty="0"/>
              <a:t>emotione intelligentie</a:t>
            </a:r>
            <a:r>
              <a:rPr lang="nl-BE" dirty="0"/>
              <a:t>.</a:t>
            </a:r>
          </a:p>
          <a:p>
            <a:r>
              <a:rPr lang="nl-BE" dirty="0"/>
              <a:t>De mate waarin iemand emotioneel intelligent is wordt uitgedrukt in </a:t>
            </a:r>
            <a:r>
              <a:rPr lang="nl-BE" b="1" dirty="0"/>
              <a:t>EQ</a:t>
            </a:r>
            <a:r>
              <a:rPr lang="nl-BE" dirty="0"/>
              <a:t>.</a:t>
            </a:r>
          </a:p>
          <a:p>
            <a:endParaRPr lang="nl-BE" dirty="0"/>
          </a:p>
          <a:p>
            <a:r>
              <a:rPr lang="nl-BE" dirty="0"/>
              <a:t>De vijf belangrijkste </a:t>
            </a:r>
            <a:r>
              <a:rPr lang="nl-BE" b="1" dirty="0"/>
              <a:t>EQ-eigenschappen</a:t>
            </a:r>
            <a:r>
              <a:rPr lang="nl-BE" dirty="0"/>
              <a:t> zijn: </a:t>
            </a:r>
          </a:p>
          <a:p>
            <a:endParaRPr lang="nl-BE" dirty="0"/>
          </a:p>
          <a:p>
            <a:r>
              <a:rPr lang="nl-BE" b="1" dirty="0"/>
              <a:t>Zelfkennis.</a:t>
            </a:r>
          </a:p>
          <a:p>
            <a:r>
              <a:rPr lang="nl-BE" dirty="0"/>
              <a:t>Mensen met een hoog EQ hebben het vermogen om de eigen denkwijze, mogelijkheden en onmogelijkheden te kunnen inschatten en daar conclusies uit te trekken.</a:t>
            </a:r>
          </a:p>
          <a:p>
            <a:endParaRPr lang="nl-BE" dirty="0"/>
          </a:p>
          <a:p>
            <a:r>
              <a:rPr lang="nl-BE" b="1" dirty="0"/>
              <a:t>Optimisme. </a:t>
            </a:r>
          </a:p>
          <a:p>
            <a:r>
              <a:rPr lang="nl-BE" dirty="0"/>
              <a:t>Mensen met een hoog EQ denken positief over hun eigen mogelijkheden en laten zich niet snel uit het veld slaan.</a:t>
            </a:r>
          </a:p>
          <a:p>
            <a:endParaRPr lang="nl-BE" dirty="0"/>
          </a:p>
          <a:p>
            <a:r>
              <a:rPr lang="nl-BE" b="1" dirty="0"/>
              <a:t>Kunnen afzien. </a:t>
            </a:r>
          </a:p>
          <a:p>
            <a:r>
              <a:rPr lang="nl-BE" dirty="0"/>
              <a:t>Mensen met een hoog EQ kunnen het opbrengen om te werken aan iets wat ze op lange termijn willen.</a:t>
            </a:r>
          </a:p>
          <a:p>
            <a:endParaRPr lang="nl-BE" dirty="0"/>
          </a:p>
          <a:p>
            <a:r>
              <a:rPr lang="nl-BE" b="1" dirty="0"/>
              <a:t>Empathie. </a:t>
            </a:r>
          </a:p>
          <a:p>
            <a:r>
              <a:rPr lang="nl-BE" dirty="0"/>
              <a:t>Mensen met een hoog EQ kunnen zich goed verplaatsen in de gevoelens van anderen.</a:t>
            </a:r>
          </a:p>
          <a:p>
            <a:endParaRPr lang="nl-BE" dirty="0"/>
          </a:p>
          <a:p>
            <a:r>
              <a:rPr lang="nl-BE" b="1" dirty="0"/>
              <a:t>Sociale vaardigheden. </a:t>
            </a:r>
          </a:p>
          <a:p>
            <a:r>
              <a:rPr lang="nl-BE" dirty="0"/>
              <a:t>Mensen met een hoog EQ kunnen goed met zowel bekenden als vreemden omgaan.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246582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BE" dirty="0"/>
              <a:t>Hoe ga je met jezelf om?</a:t>
            </a:r>
          </a:p>
          <a:p>
            <a:pPr marL="228600" indent="-228600">
              <a:buAutoNum type="arabicPeriod"/>
            </a:pPr>
            <a:r>
              <a:rPr lang="nl-BE" dirty="0"/>
              <a:t>Hoe ga je met anderen om?</a:t>
            </a:r>
          </a:p>
          <a:p>
            <a:pPr marL="228600" indent="-228600">
              <a:buAutoNum type="arabicPeriod"/>
            </a:pPr>
            <a:r>
              <a:rPr lang="nl-BE" dirty="0"/>
              <a:t>Hoe pas je je aan?</a:t>
            </a:r>
          </a:p>
          <a:p>
            <a:pPr marL="228600" indent="-228600">
              <a:buAutoNum type="arabicPeriod"/>
            </a:pPr>
            <a:r>
              <a:rPr lang="nl-BE" dirty="0"/>
              <a:t>Hoe ga je om met stress?</a:t>
            </a:r>
          </a:p>
          <a:p>
            <a:pPr marL="228600" indent="-228600">
              <a:buAutoNum type="arabicPeriod"/>
            </a:pPr>
            <a:r>
              <a:rPr lang="nl-BE" dirty="0"/>
              <a:t>Ben je in staat om gelukkig te zijn?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18</a:t>
            </a:fld>
            <a:endParaRPr lang="nl-BE"/>
          </a:p>
        </p:txBody>
      </p:sp>
    </p:spTree>
    <p:extLst>
      <p:ext uri="{BB962C8B-B14F-4D97-AF65-F5344CB8AC3E}">
        <p14:creationId xmlns:p14="http://schemas.microsoft.com/office/powerpoint/2010/main" val="195085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a:t>
            </a:r>
            <a:r>
              <a:rPr lang="nl-BE" b="1" dirty="0"/>
              <a:t>intrapersoonlijke intelligentie </a:t>
            </a:r>
            <a:r>
              <a:rPr lang="nl-BE" dirty="0"/>
              <a:t>is het belangrijk om na te gaan hoe je met jezelf omgaat.</a:t>
            </a:r>
          </a:p>
          <a:p>
            <a:r>
              <a:rPr lang="nl-BE" dirty="0"/>
              <a:t>Kennis van zelfrespect, zelfbewustzijn, assertiviteit, onafhankelijkheid, zelfontplooiing en zelfcontrole zijn hierbij van belang.</a:t>
            </a:r>
          </a:p>
          <a:p>
            <a:r>
              <a:rPr lang="nl-BE" dirty="0"/>
              <a:t>Onderzoek naar </a:t>
            </a:r>
            <a:r>
              <a:rPr lang="nl-BE" b="1" dirty="0"/>
              <a:t>impulscontrole</a:t>
            </a:r>
            <a:r>
              <a:rPr lang="nl-BE" dirty="0"/>
              <a:t> (zelfcontrole) bij kinderen van 4 tot 5 jaar.</a:t>
            </a:r>
          </a:p>
          <a:p>
            <a:endParaRPr lang="nl-BE" dirty="0"/>
          </a:p>
          <a:p>
            <a:r>
              <a:rPr lang="nl-BE" b="1" dirty="0"/>
              <a:t>Marshmallow test</a:t>
            </a:r>
          </a:p>
          <a:p>
            <a:r>
              <a:rPr lang="nl-BE" dirty="0"/>
              <a:t>https://www.youtube.com/watch?v=QX_oy9614HQ</a:t>
            </a:r>
          </a:p>
          <a:p>
            <a:endParaRPr lang="nl-BE" dirty="0"/>
          </a:p>
          <a:p>
            <a:r>
              <a:rPr lang="nl-BE" b="1" dirty="0"/>
              <a:t>Paul Mischel of zelfcontrole</a:t>
            </a:r>
          </a:p>
          <a:p>
            <a:r>
              <a:rPr lang="nl-BE" dirty="0"/>
              <a:t>https://www.youtube.com/watch?v=XcmrCLL7Rtw</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323952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Psychologen houden zich bezig met de vraag:</a:t>
            </a:r>
          </a:p>
          <a:p>
            <a:r>
              <a:rPr lang="nl-NL" b="1" dirty="0"/>
              <a:t>Hoe leren mensen?</a:t>
            </a:r>
          </a:p>
          <a:p>
            <a:endParaRPr lang="nl-NL" b="0" dirty="0"/>
          </a:p>
          <a:p>
            <a:r>
              <a:rPr lang="nl-NL" b="0" dirty="0"/>
              <a:t>Zo zijn leertheorieën ontstaan: behavioristische en cognitieve theorieën</a:t>
            </a:r>
          </a:p>
          <a:p>
            <a:endParaRPr lang="nl-NL" b="0" dirty="0"/>
          </a:p>
          <a:p>
            <a:r>
              <a:rPr lang="nl-NL" b="0" dirty="0"/>
              <a:t>Leren gebeurt door…</a:t>
            </a:r>
          </a:p>
          <a:p>
            <a:r>
              <a:rPr lang="nl-NL" b="0" dirty="0"/>
              <a:t>*conditioneren</a:t>
            </a:r>
          </a:p>
          <a:p>
            <a:r>
              <a:rPr lang="nl-NL" b="0" dirty="0"/>
              <a:t>*sociaal leren</a:t>
            </a:r>
          </a:p>
          <a:p>
            <a:r>
              <a:rPr lang="nl-NL" b="0" dirty="0"/>
              <a:t>*cognitief leren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59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Gaat over eenvoudige leerprocessen.</a:t>
            </a:r>
          </a:p>
          <a:p>
            <a:r>
              <a:rPr lang="nl-BE" dirty="0"/>
              <a:t>Gaat vaak over het </a:t>
            </a:r>
            <a:r>
              <a:rPr lang="nl-BE" b="1" dirty="0"/>
              <a:t>aanleren van gedrag </a:t>
            </a:r>
            <a:r>
              <a:rPr lang="nl-BE" dirty="0"/>
              <a:t>door een </a:t>
            </a:r>
            <a:r>
              <a:rPr lang="nl-BE" b="1" dirty="0"/>
              <a:t>systeem van belonen en straffen</a:t>
            </a:r>
            <a:r>
              <a:rPr lang="nl-BE" dirty="0"/>
              <a:t>.</a:t>
            </a:r>
          </a:p>
          <a:p>
            <a:endParaRPr lang="nl-BE" dirty="0"/>
          </a:p>
          <a:p>
            <a:r>
              <a:rPr lang="nl-BE" dirty="0"/>
              <a:t>Volgens behavioristen kan </a:t>
            </a:r>
            <a:r>
              <a:rPr lang="nl-BE" b="1" dirty="0"/>
              <a:t>alle gedrag </a:t>
            </a:r>
            <a:r>
              <a:rPr lang="nl-BE" dirty="0"/>
              <a:t>aangeleerd worden door belonen en straffen.</a:t>
            </a:r>
          </a:p>
          <a:p>
            <a:r>
              <a:rPr lang="nl-BE" dirty="0"/>
              <a:t>Behavioristen zijn daarom heel </a:t>
            </a:r>
            <a:r>
              <a:rPr lang="nl-BE" b="1" dirty="0"/>
              <a:t>positief over het leervermogen </a:t>
            </a:r>
            <a:r>
              <a:rPr lang="nl-BE" dirty="0"/>
              <a:t>van de mens.</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21</a:t>
            </a:fld>
            <a:endParaRPr lang="nl-BE"/>
          </a:p>
        </p:txBody>
      </p:sp>
    </p:spTree>
    <p:extLst>
      <p:ext uri="{BB962C8B-B14F-4D97-AF65-F5344CB8AC3E}">
        <p14:creationId xmlns:p14="http://schemas.microsoft.com/office/powerpoint/2010/main" val="3148934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Minder interesse voor het aanleren van gedrag.</a:t>
            </a:r>
          </a:p>
          <a:p>
            <a:endParaRPr lang="nl-BE" dirty="0"/>
          </a:p>
          <a:p>
            <a:r>
              <a:rPr lang="nl-BE" dirty="0"/>
              <a:t>Andere vragen zijn belangrijk:</a:t>
            </a:r>
          </a:p>
          <a:p>
            <a:r>
              <a:rPr lang="nl-BE" dirty="0"/>
              <a:t>*hoe kom je tot </a:t>
            </a:r>
            <a:r>
              <a:rPr lang="nl-BE" b="1" dirty="0"/>
              <a:t>weten</a:t>
            </a:r>
            <a:r>
              <a:rPr lang="nl-BE" dirty="0"/>
              <a:t> (kennis)</a:t>
            </a:r>
          </a:p>
          <a:p>
            <a:r>
              <a:rPr lang="nl-BE" dirty="0"/>
              <a:t>*welke </a:t>
            </a:r>
            <a:r>
              <a:rPr lang="nl-BE" b="1" dirty="0"/>
              <a:t>innerlijke processen </a:t>
            </a:r>
            <a:r>
              <a:rPr lang="nl-BE" dirty="0"/>
              <a:t>spelen hier een rol</a:t>
            </a:r>
          </a:p>
          <a:p>
            <a:r>
              <a:rPr lang="nl-BE" dirty="0"/>
              <a:t>*hoe ontstaat een nieuw </a:t>
            </a:r>
            <a:r>
              <a:rPr lang="nl-BE" b="1" dirty="0"/>
              <a:t>inzicht</a:t>
            </a:r>
          </a:p>
          <a:p>
            <a:endParaRPr lang="nl-BE" dirty="0"/>
          </a:p>
          <a:p>
            <a:r>
              <a:rPr lang="nl-BE" b="1" dirty="0"/>
              <a:t>Cognitief psychologen geloven minder in een systeem van straffen en belonen!!!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22</a:t>
            </a:fld>
            <a:endParaRPr lang="nl-BE"/>
          </a:p>
        </p:txBody>
      </p:sp>
    </p:spTree>
    <p:extLst>
      <p:ext uri="{BB962C8B-B14F-4D97-AF65-F5344CB8AC3E}">
        <p14:creationId xmlns:p14="http://schemas.microsoft.com/office/powerpoint/2010/main" val="398677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2 soorten conditioneren:</a:t>
            </a:r>
          </a:p>
          <a:p>
            <a:r>
              <a:rPr lang="nl-BE" dirty="0"/>
              <a:t>*klassiek conditioneren: gedrag dat al beheerst wordt maar nu getoond wordt in een nieuwe situatie.</a:t>
            </a:r>
          </a:p>
          <a:p>
            <a:r>
              <a:rPr lang="nl-BE" dirty="0"/>
              <a:t>*operant conditioneren: het leren van nieuw gedrag.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701304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Pavlov</a:t>
            </a:r>
            <a:r>
              <a:rPr lang="nl-BE" dirty="0"/>
              <a:t> deed onderzoek naar de spijsvertering van honden.</a:t>
            </a:r>
          </a:p>
          <a:p>
            <a:r>
              <a:rPr lang="nl-BE" dirty="0"/>
              <a:t>Hij ontdekte dat een hond begint te kwijlen van zodra het een stuk vlees in de muil heeft.</a:t>
            </a:r>
          </a:p>
          <a:p>
            <a:r>
              <a:rPr lang="nl-BE" dirty="0"/>
              <a:t>Pavlov wilde nagaan of hij de hond kon doen kwijlen zonder stuk vlees.</a:t>
            </a:r>
          </a:p>
          <a:p>
            <a:r>
              <a:rPr lang="nl-BE" dirty="0"/>
              <a:t>Dat lukte!</a:t>
            </a:r>
          </a:p>
          <a:p>
            <a:r>
              <a:rPr lang="nl-BE" dirty="0"/>
              <a:t>Hij liet telkens een zoemer horen vooraleer vlees gegeven werd aan de hond.</a:t>
            </a:r>
          </a:p>
          <a:p>
            <a:r>
              <a:rPr lang="nl-BE" dirty="0"/>
              <a:t>Nadat hij dat vele malen had gedaan liet hij de zoemer horen, zonder vlees te geven.</a:t>
            </a:r>
          </a:p>
          <a:p>
            <a:r>
              <a:rPr lang="nl-BE" dirty="0"/>
              <a:t>Resultaat: de hond kwijlde.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24</a:t>
            </a:fld>
            <a:endParaRPr lang="nl-BE"/>
          </a:p>
        </p:txBody>
      </p:sp>
    </p:spTree>
    <p:extLst>
      <p:ext uri="{BB962C8B-B14F-4D97-AF65-F5344CB8AC3E}">
        <p14:creationId xmlns:p14="http://schemas.microsoft.com/office/powerpoint/2010/main" val="184341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OS: ongegeconditioneerde stimulus</a:t>
            </a:r>
          </a:p>
          <a:p>
            <a:r>
              <a:rPr lang="nl-BE" dirty="0"/>
              <a:t>OR: ongeconditioneerde respons</a:t>
            </a:r>
          </a:p>
          <a:p>
            <a:r>
              <a:rPr lang="nl-BE" dirty="0"/>
              <a:t>NS: neutrale stimulus</a:t>
            </a:r>
          </a:p>
          <a:p>
            <a:r>
              <a:rPr lang="nl-BE" dirty="0"/>
              <a:t>CS: geconditioneerde stimulus</a:t>
            </a:r>
          </a:p>
          <a:p>
            <a:r>
              <a:rPr lang="nl-BE" dirty="0"/>
              <a:t>CR: geconditioneerde respons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1780539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met </a:t>
            </a:r>
            <a:r>
              <a:rPr lang="nl-BE" b="1" dirty="0"/>
              <a:t>fobieën</a:t>
            </a:r>
            <a:r>
              <a:rPr lang="nl-BE" dirty="0"/>
              <a:t> kunnen door conditioneren geholpen worden om te leren omgaan met hun </a:t>
            </a:r>
            <a:r>
              <a:rPr lang="nl-BE" b="1" dirty="0"/>
              <a:t>angsten</a:t>
            </a:r>
            <a:r>
              <a:rPr lang="nl-BE" dirty="0"/>
              <a:t>.</a:t>
            </a:r>
          </a:p>
          <a:p>
            <a:endParaRPr lang="nl-BE" dirty="0"/>
          </a:p>
          <a:p>
            <a:r>
              <a:rPr lang="nl-BE" b="1" dirty="0"/>
              <a:t>Voorbeeld</a:t>
            </a:r>
          </a:p>
          <a:p>
            <a:r>
              <a:rPr lang="nl-BE" dirty="0"/>
              <a:t>We kunnen bijvoorbeeld angstig zijn om naar de tandarts te gaan.</a:t>
            </a:r>
          </a:p>
          <a:p>
            <a:r>
              <a:rPr lang="nl-BE" dirty="0"/>
              <a:t>Van zodra we iemand gekleed zien als een tandarts of dokter (in een witte stofjas) gaan we dan paniekeren.</a:t>
            </a:r>
          </a:p>
          <a:p>
            <a:r>
              <a:rPr lang="nl-BE" dirty="0"/>
              <a:t>We associëren of linken de specifieke kledij (witte stofjas) van een tandarts dan aan eventuele pijnlijke situaties uit het verleden.</a:t>
            </a:r>
          </a:p>
          <a:p>
            <a:endParaRPr lang="nl-BE" dirty="0"/>
          </a:p>
          <a:p>
            <a:r>
              <a:rPr lang="nl-BE" dirty="0"/>
              <a:t>OS: pijn bij het boren</a:t>
            </a:r>
          </a:p>
          <a:p>
            <a:r>
              <a:rPr lang="nl-BE" dirty="0"/>
              <a:t>OR: angst voor de pijn</a:t>
            </a:r>
          </a:p>
          <a:p>
            <a:r>
              <a:rPr lang="nl-BE" dirty="0"/>
              <a:t>NS: witte stofjas</a:t>
            </a:r>
          </a:p>
          <a:p>
            <a:r>
              <a:rPr lang="nl-BE" dirty="0"/>
              <a:t>CS: witte stofjas</a:t>
            </a:r>
          </a:p>
          <a:p>
            <a:r>
              <a:rPr lang="nl-BE" dirty="0"/>
              <a:t>CR: angst voor de tandarts bij het zien van een witte stofjas</a:t>
            </a:r>
          </a:p>
          <a:p>
            <a:endParaRPr lang="nl-BE" dirty="0"/>
          </a:p>
          <a:p>
            <a:r>
              <a:rPr lang="nl-BE" dirty="0"/>
              <a:t>We gaan maw gaan </a:t>
            </a:r>
            <a:r>
              <a:rPr lang="nl-BE" b="1" dirty="0"/>
              <a:t>generaliseren. </a:t>
            </a:r>
          </a:p>
          <a:p>
            <a:r>
              <a:rPr lang="nl-BE" b="0" dirty="0"/>
              <a:t>We veralgemenen het effect van de stimulus door te denken dat alle witte stofjassen in verband gebracht kunnen worden met de tandarts en de bijhorende pijn.</a:t>
            </a:r>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3091210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Is het omgekeerde van generaliseren.</a:t>
            </a:r>
          </a:p>
          <a:p>
            <a:r>
              <a:rPr lang="nl-BE" dirty="0"/>
              <a:t>Bij discriminatie leer je net wel een onderscheid te maken tussen situaties.</a:t>
            </a:r>
          </a:p>
          <a:p>
            <a:r>
              <a:rPr lang="nl-BE" dirty="0"/>
              <a:t>In de ene situatie hoef je niet bang te zijn, maar in de andere wel.</a:t>
            </a:r>
          </a:p>
          <a:p>
            <a:endParaRPr lang="nl-BE" dirty="0"/>
          </a:p>
          <a:p>
            <a:r>
              <a:rPr lang="nl-BE" dirty="0"/>
              <a:t>Voorbeeld</a:t>
            </a:r>
          </a:p>
          <a:p>
            <a:r>
              <a:rPr lang="nl-BE" dirty="0"/>
              <a:t>Je leert af om bang te zijn voor kleine spinnen, maar blijft bang voor grote spinnen.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27</a:t>
            </a:fld>
            <a:endParaRPr lang="nl-BE"/>
          </a:p>
        </p:txBody>
      </p:sp>
    </p:spTree>
    <p:extLst>
      <p:ext uri="{BB962C8B-B14F-4D97-AF65-F5344CB8AC3E}">
        <p14:creationId xmlns:p14="http://schemas.microsoft.com/office/powerpoint/2010/main" val="619115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is uitdoving?</a:t>
            </a:r>
          </a:p>
          <a:p>
            <a:r>
              <a:rPr lang="nl-BE" dirty="0"/>
              <a:t>Zwakker worden van de geleerde reactie op de geconditioneerde stimulus.</a:t>
            </a:r>
          </a:p>
          <a:p>
            <a:r>
              <a:rPr lang="nl-BE" dirty="0"/>
              <a:t>Zo kan je angst voor de dokter verminderen of verdwijnen.</a:t>
            </a:r>
          </a:p>
          <a:p>
            <a:r>
              <a:rPr lang="nl-BE" dirty="0"/>
              <a:t>Door bijvoorbeeld een aangename, ontspannen stimulus te koppelen aan de angstsituatie.</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28</a:t>
            </a:fld>
            <a:endParaRPr lang="nl-BE"/>
          </a:p>
        </p:txBody>
      </p:sp>
    </p:spTree>
    <p:extLst>
      <p:ext uri="{BB962C8B-B14F-4D97-AF65-F5344CB8AC3E}">
        <p14:creationId xmlns:p14="http://schemas.microsoft.com/office/powerpoint/2010/main" val="2402444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heeft conditioneren met communicatie te maken?</a:t>
            </a:r>
          </a:p>
          <a:p>
            <a:endParaRPr lang="nl-BE" dirty="0"/>
          </a:p>
          <a:p>
            <a:r>
              <a:rPr lang="nl-BE" dirty="0"/>
              <a:t>Een </a:t>
            </a:r>
            <a:r>
              <a:rPr lang="nl-BE" b="1" dirty="0"/>
              <a:t>reclame</a:t>
            </a:r>
            <a:r>
              <a:rPr lang="nl-BE" dirty="0"/>
              <a:t> gaat vaak gepaard met klassieke conditionering.</a:t>
            </a:r>
          </a:p>
          <a:p>
            <a:endParaRPr lang="nl-BE" dirty="0"/>
          </a:p>
          <a:p>
            <a:r>
              <a:rPr lang="nl-BE" dirty="0"/>
              <a:t>Een autoreclame toont vaak een autorit in weidse landschappen en moet een gevoel van vrijheid geven.</a:t>
            </a:r>
          </a:p>
          <a:p>
            <a:endParaRPr lang="nl-BE" dirty="0"/>
          </a:p>
          <a:p>
            <a:r>
              <a:rPr lang="nl-BE" dirty="0"/>
              <a:t>NS: een nieuwe auto</a:t>
            </a:r>
          </a:p>
          <a:p>
            <a:r>
              <a:rPr lang="nl-BE" dirty="0"/>
              <a:t>OS: een weids landschap</a:t>
            </a:r>
          </a:p>
          <a:p>
            <a:r>
              <a:rPr lang="nl-BE" dirty="0"/>
              <a:t>OR: gevoel van vrijheid</a:t>
            </a:r>
          </a:p>
          <a:p>
            <a:r>
              <a:rPr lang="nl-BE" dirty="0"/>
              <a:t>CS: de Porsche</a:t>
            </a:r>
          </a:p>
          <a:p>
            <a:r>
              <a:rPr lang="nl-BE" dirty="0"/>
              <a:t>CR: gevoel van vrijheid wanneer je een Porsche ziet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29</a:t>
            </a:fld>
            <a:endParaRPr lang="nl-BE"/>
          </a:p>
        </p:txBody>
      </p:sp>
    </p:spTree>
    <p:extLst>
      <p:ext uri="{BB962C8B-B14F-4D97-AF65-F5344CB8AC3E}">
        <p14:creationId xmlns:p14="http://schemas.microsoft.com/office/powerpoint/2010/main" val="95547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zien we in dit hoofdstuk?</a:t>
            </a:r>
          </a:p>
          <a:p>
            <a:r>
              <a:rPr lang="nl-BE" dirty="0"/>
              <a:t>*Welke </a:t>
            </a:r>
            <a:r>
              <a:rPr lang="nl-BE" b="1" dirty="0"/>
              <a:t>vormen van leren </a:t>
            </a:r>
            <a:r>
              <a:rPr lang="nl-BE" dirty="0"/>
              <a:t>zijn er?</a:t>
            </a:r>
          </a:p>
          <a:p>
            <a:r>
              <a:rPr lang="nl-BE" b="0" dirty="0"/>
              <a:t>*Wat wordt bedoeld met </a:t>
            </a:r>
            <a:r>
              <a:rPr lang="nl-BE" b="1" dirty="0"/>
              <a:t>intelligentie?</a:t>
            </a:r>
          </a:p>
          <a:p>
            <a:r>
              <a:rPr lang="nl-BE" b="0" dirty="0"/>
              <a:t>*Welke soorten </a:t>
            </a:r>
            <a:r>
              <a:rPr lang="nl-BE" b="1" dirty="0"/>
              <a:t>leerstijlen </a:t>
            </a:r>
            <a:r>
              <a:rPr lang="nl-BE" b="0" dirty="0"/>
              <a:t>zijn er?</a:t>
            </a:r>
          </a:p>
          <a:p>
            <a:r>
              <a:rPr lang="nl-BE" b="0" dirty="0"/>
              <a:t>*Hoe functioneert het </a:t>
            </a:r>
            <a:r>
              <a:rPr lang="nl-BE" b="1" dirty="0"/>
              <a:t>geheugen?</a:t>
            </a:r>
          </a:p>
          <a:p>
            <a:r>
              <a:rPr lang="nl-BE" b="0" dirty="0"/>
              <a:t>*Hoe is </a:t>
            </a:r>
            <a:r>
              <a:rPr lang="nl-BE" b="1" dirty="0"/>
              <a:t>zelfstandig leren </a:t>
            </a:r>
            <a:r>
              <a:rPr lang="nl-BE" b="0" dirty="0"/>
              <a:t>te bevorderen?</a:t>
            </a:r>
            <a:endParaRPr lang="nl-NL" b="0" dirty="0"/>
          </a:p>
          <a:p>
            <a:endParaRPr lang="nl-NL" b="0"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a:t>
            </a:fld>
            <a:endParaRPr lang="nl-BE"/>
          </a:p>
        </p:txBody>
      </p:sp>
    </p:spTree>
    <p:extLst>
      <p:ext uri="{BB962C8B-B14F-4D97-AF65-F5344CB8AC3E}">
        <p14:creationId xmlns:p14="http://schemas.microsoft.com/office/powerpoint/2010/main" val="2050332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heeft conditioneren met communicatie te maken?</a:t>
            </a:r>
          </a:p>
          <a:p>
            <a:endParaRPr lang="nl-BE" dirty="0"/>
          </a:p>
          <a:p>
            <a:r>
              <a:rPr lang="nl-BE" dirty="0"/>
              <a:t>Een </a:t>
            </a:r>
            <a:r>
              <a:rPr lang="nl-BE" b="1" dirty="0"/>
              <a:t>reclame</a:t>
            </a:r>
            <a:r>
              <a:rPr lang="nl-BE" dirty="0"/>
              <a:t> gaat vaak gepaard met klassieke conditionering.</a:t>
            </a:r>
          </a:p>
          <a:p>
            <a:endParaRPr lang="nl-BE" dirty="0"/>
          </a:p>
          <a:p>
            <a:r>
              <a:rPr lang="nl-BE" dirty="0"/>
              <a:t>Een reclame voor parfum toont vaak mooie mensen die er gelukkig uitzien.</a:t>
            </a:r>
          </a:p>
          <a:p>
            <a:endParaRPr lang="nl-BE" dirty="0"/>
          </a:p>
          <a:p>
            <a:r>
              <a:rPr lang="nl-BE" dirty="0"/>
              <a:t>NS: het nieuwe parfum van Lancôme</a:t>
            </a:r>
          </a:p>
          <a:p>
            <a:r>
              <a:rPr lang="nl-BE" dirty="0"/>
              <a:t>OS: mooie, aantrekkelijke, jonge mensen in een prachtige jurk</a:t>
            </a:r>
          </a:p>
          <a:p>
            <a:r>
              <a:rPr lang="nl-BE" dirty="0"/>
              <a:t>OR: gevoel van jeugdige aantrekkelijkheid</a:t>
            </a:r>
          </a:p>
          <a:p>
            <a:r>
              <a:rPr lang="nl-BE" dirty="0"/>
              <a:t>CS: de parfum van Lancôme</a:t>
            </a:r>
          </a:p>
          <a:p>
            <a:r>
              <a:rPr lang="nl-BE" dirty="0"/>
              <a:t>CR: gevoel van jeugdige aantrekkelijkheid wanneer je parfum van Lancôme ziet, ruikt, gebruikt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2545757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Gaat om het leren van nieuw gedrag.</a:t>
            </a:r>
          </a:p>
          <a:p>
            <a:endParaRPr lang="nl-BE" dirty="0"/>
          </a:p>
          <a:p>
            <a:r>
              <a:rPr lang="nl-BE" dirty="0"/>
              <a:t>Een dier wordt in een kooi geplaatst.</a:t>
            </a:r>
          </a:p>
          <a:p>
            <a:r>
              <a:rPr lang="nl-BE" dirty="0"/>
              <a:t>Krijgt bijvoorbeeld een tijd geen voedsel.</a:t>
            </a:r>
          </a:p>
          <a:p>
            <a:r>
              <a:rPr lang="nl-BE" dirty="0"/>
              <a:t>Begint bepaald gedrag te vertonen.</a:t>
            </a:r>
          </a:p>
          <a:p>
            <a:r>
              <a:rPr lang="nl-BE" dirty="0"/>
              <a:t>Fladdert met de vleugel en duwt per ongeluk op een knop.</a:t>
            </a:r>
          </a:p>
          <a:p>
            <a:r>
              <a:rPr lang="nl-BE" dirty="0"/>
              <a:t>Na het drukken op die knop wordt voedsel gegeven.</a:t>
            </a:r>
          </a:p>
          <a:p>
            <a:r>
              <a:rPr lang="nl-BE" dirty="0"/>
              <a:t>Dit gebeurt een paar keer (al dan niet toevallig).</a:t>
            </a:r>
          </a:p>
          <a:p>
            <a:r>
              <a:rPr lang="nl-BE" dirty="0"/>
              <a:t>Het dier leert verbanden leggen tussen handeling en beloning.</a:t>
            </a:r>
          </a:p>
          <a:p>
            <a:r>
              <a:rPr lang="nl-BE" dirty="0"/>
              <a:t>Van zodra het honger krijgt duwt het op de knop.</a:t>
            </a:r>
          </a:p>
          <a:p>
            <a:r>
              <a:rPr lang="nl-BE" dirty="0"/>
              <a:t>Een nieuw gedrag is aangeleerd.</a:t>
            </a:r>
          </a:p>
          <a:p>
            <a:endParaRPr lang="nl-BE" dirty="0"/>
          </a:p>
          <a:p>
            <a:r>
              <a:rPr lang="nl-BE" dirty="0"/>
              <a:t>Dit is operant conditioneren.</a:t>
            </a:r>
          </a:p>
          <a:p>
            <a:r>
              <a:rPr lang="nl-BE" dirty="0"/>
              <a:t>Het gedrag (duwen op een knop om eten te krijgen) was er nog niet.</a:t>
            </a:r>
          </a:p>
          <a:p>
            <a:endParaRPr lang="nl-BE" dirty="0"/>
          </a:p>
          <a:p>
            <a:r>
              <a:rPr lang="nl-BE" dirty="0"/>
              <a:t>BRON</a:t>
            </a:r>
          </a:p>
          <a:p>
            <a:r>
              <a:rPr lang="nl-BE" dirty="0"/>
              <a:t>https://www.youtube.com/watch?time_continue=4&amp;v=I_ctJqjlrHA</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31</a:t>
            </a:fld>
            <a:endParaRPr lang="nl-BE"/>
          </a:p>
        </p:txBody>
      </p:sp>
    </p:spTree>
    <p:extLst>
      <p:ext uri="{BB962C8B-B14F-4D97-AF65-F5344CB8AC3E}">
        <p14:creationId xmlns:p14="http://schemas.microsoft.com/office/powerpoint/2010/main" val="3849359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Variabele beloning </a:t>
            </a:r>
            <a:r>
              <a:rPr lang="nl-BE" dirty="0"/>
              <a:t>of af en toe belonen kan nieuw gedrag stimuleren.</a:t>
            </a:r>
          </a:p>
          <a:p>
            <a:r>
              <a:rPr lang="nl-BE" dirty="0"/>
              <a:t>De koppeling tussen stimulus en respons houdt dan langer stand.</a:t>
            </a:r>
          </a:p>
          <a:p>
            <a:endParaRPr lang="nl-BE" dirty="0"/>
          </a:p>
          <a:p>
            <a:r>
              <a:rPr lang="nl-BE" b="1" dirty="0"/>
              <a:t>Voorbeeld: </a:t>
            </a:r>
            <a:r>
              <a:rPr lang="nl-BE" dirty="0"/>
              <a:t>gokmachines</a:t>
            </a:r>
          </a:p>
          <a:p>
            <a:r>
              <a:rPr lang="nl-BE" dirty="0"/>
              <a:t>Gokmachines werken verslaving in de hand door onmiddellijke beloning af te wisselen met variabele beloning.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32</a:t>
            </a:fld>
            <a:endParaRPr lang="nl-BE"/>
          </a:p>
        </p:txBody>
      </p:sp>
    </p:spTree>
    <p:extLst>
      <p:ext uri="{BB962C8B-B14F-4D97-AF65-F5344CB8AC3E}">
        <p14:creationId xmlns:p14="http://schemas.microsoft.com/office/powerpoint/2010/main" val="4218240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Bekrachtiging van gedrag door iemand aan te moedigen</a:t>
            </a:r>
          </a:p>
          <a:p>
            <a:endParaRPr lang="nl-BE" dirty="0"/>
          </a:p>
          <a:p>
            <a:r>
              <a:rPr lang="nl-BE" b="1" dirty="0"/>
              <a:t>Voorbeeld:</a:t>
            </a:r>
          </a:p>
          <a:p>
            <a:r>
              <a:rPr lang="nl-BE" dirty="0"/>
              <a:t>Een kind leert net gitaar spelen.</a:t>
            </a:r>
          </a:p>
          <a:p>
            <a:r>
              <a:rPr lang="nl-BE" dirty="0"/>
              <a:t>Dat is in het begin niet om aan te horen.</a:t>
            </a:r>
          </a:p>
          <a:p>
            <a:r>
              <a:rPr lang="nl-BE" dirty="0"/>
              <a:t>Toch blijf je het kind stimuleren om verder te doen door positief te reageren op het lamentabele gitaarspel.</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33</a:t>
            </a:fld>
            <a:endParaRPr lang="nl-BE"/>
          </a:p>
        </p:txBody>
      </p:sp>
    </p:spTree>
    <p:extLst>
      <p:ext uri="{BB962C8B-B14F-4D97-AF65-F5344CB8AC3E}">
        <p14:creationId xmlns:p14="http://schemas.microsoft.com/office/powerpoint/2010/main" val="619104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https://www.youtube.com/watch?v=H6LEcM0E0io&amp;vl=nl</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35</a:t>
            </a:fld>
            <a:endParaRPr lang="nl-BE"/>
          </a:p>
        </p:txBody>
      </p:sp>
    </p:spTree>
    <p:extLst>
      <p:ext uri="{BB962C8B-B14F-4D97-AF65-F5344CB8AC3E}">
        <p14:creationId xmlns:p14="http://schemas.microsoft.com/office/powerpoint/2010/main" val="2123775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BE" dirty="0"/>
              <a:t>Klassiek</a:t>
            </a:r>
          </a:p>
          <a:p>
            <a:pPr marL="228600" indent="-228600">
              <a:buAutoNum type="arabicPeriod"/>
            </a:pPr>
            <a:r>
              <a:rPr lang="nl-BE" dirty="0"/>
              <a:t>Operant</a:t>
            </a:r>
          </a:p>
          <a:p>
            <a:pPr marL="228600" indent="-228600">
              <a:buAutoNum type="arabicPeriod"/>
            </a:pPr>
            <a:r>
              <a:rPr lang="nl-BE" dirty="0"/>
              <a:t>Klassiek </a:t>
            </a:r>
          </a:p>
          <a:p>
            <a:pPr marL="228600" indent="-228600">
              <a:buAutoNum type="arabicPeriod"/>
            </a:pPr>
            <a:r>
              <a:rPr lang="nl-BE" dirty="0"/>
              <a:t>Operant</a:t>
            </a:r>
          </a:p>
          <a:p>
            <a:pPr marL="228600" indent="-228600">
              <a:buAutoNum type="arabicPeriod"/>
            </a:pPr>
            <a:r>
              <a:rPr lang="nl-BE" dirty="0"/>
              <a:t>Klassiek</a:t>
            </a:r>
          </a:p>
          <a:p>
            <a:pPr marL="228600" indent="-228600">
              <a:buAutoNum type="arabicPeriod"/>
            </a:pPr>
            <a:r>
              <a:rPr lang="nl-BE" dirty="0"/>
              <a:t>operant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36</a:t>
            </a:fld>
            <a:endParaRPr lang="nl-BE"/>
          </a:p>
        </p:txBody>
      </p:sp>
    </p:spTree>
    <p:extLst>
      <p:ext uri="{BB962C8B-B14F-4D97-AF65-F5344CB8AC3E}">
        <p14:creationId xmlns:p14="http://schemas.microsoft.com/office/powerpoint/2010/main" val="3695902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Iets aanleren kan ook </a:t>
            </a:r>
            <a:r>
              <a:rPr lang="nl-NL" b="1" dirty="0"/>
              <a:t>zonder beloning of straf</a:t>
            </a:r>
            <a:r>
              <a:rPr lang="nl-NL" b="0" dirty="0"/>
              <a:t>.</a:t>
            </a:r>
          </a:p>
          <a:p>
            <a:r>
              <a:rPr lang="nl-NL" b="0" dirty="0"/>
              <a:t>Sociaal leren is het aanleren van gedrag door </a:t>
            </a:r>
            <a:r>
              <a:rPr lang="nl-NL" b="1" dirty="0"/>
              <a:t>observatie </a:t>
            </a:r>
            <a:r>
              <a:rPr lang="nl-NL" b="0" dirty="0"/>
              <a:t>en </a:t>
            </a:r>
            <a:r>
              <a:rPr lang="nl-NL" b="1" dirty="0"/>
              <a:t>imitatie</a:t>
            </a:r>
            <a:r>
              <a:rPr lang="nl-NL" b="0"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944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38</a:t>
            </a:fld>
            <a:endParaRPr lang="nl-BE"/>
          </a:p>
        </p:txBody>
      </p:sp>
    </p:spTree>
    <p:extLst>
      <p:ext uri="{BB962C8B-B14F-4D97-AF65-F5344CB8AC3E}">
        <p14:creationId xmlns:p14="http://schemas.microsoft.com/office/powerpoint/2010/main" val="3416933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leert door te kijken naar iemand die iets doet en de gevolgen daarvan te zien (observationele bekrachtiging)</a:t>
            </a:r>
          </a:p>
          <a:p>
            <a:endParaRPr lang="nl-BE" dirty="0"/>
          </a:p>
          <a:p>
            <a:r>
              <a:rPr lang="nl-BE" b="1" dirty="0"/>
              <a:t>Voorbeeld</a:t>
            </a:r>
          </a:p>
          <a:p>
            <a:r>
              <a:rPr lang="nl-BE" dirty="0"/>
              <a:t>Pellen van een mandarijn door de moeder wordt snel geïmiteerd door het kind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39</a:t>
            </a:fld>
            <a:endParaRPr lang="nl-BE"/>
          </a:p>
        </p:txBody>
      </p:sp>
    </p:spTree>
    <p:extLst>
      <p:ext uri="{BB962C8B-B14F-4D97-AF65-F5344CB8AC3E}">
        <p14:creationId xmlns:p14="http://schemas.microsoft.com/office/powerpoint/2010/main" val="4270062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 </a:t>
            </a:r>
            <a:r>
              <a:rPr lang="nl-BE" b="1" dirty="0"/>
              <a:t>BOBO DOLL experiment </a:t>
            </a:r>
            <a:r>
              <a:rPr lang="nl-BE" dirty="0"/>
              <a:t>toonde aan dat agressief gedrag makkelijk overgenomen (imitatie) werd door kleuters wanneer dat agressief gedrag voorgetoondwerd door volwassenen.</a:t>
            </a:r>
          </a:p>
          <a:p>
            <a:endParaRPr lang="nl-BE" dirty="0"/>
          </a:p>
          <a:p>
            <a:r>
              <a:rPr lang="nl-BE" dirty="0"/>
              <a:t>BRON</a:t>
            </a:r>
          </a:p>
          <a:p>
            <a:r>
              <a:rPr lang="nl-BE" dirty="0"/>
              <a:t>https://www.youtube.com/watch?v=dmBqwWlJg8U</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40</a:t>
            </a:fld>
            <a:endParaRPr lang="nl-BE"/>
          </a:p>
        </p:txBody>
      </p:sp>
    </p:spTree>
    <p:extLst>
      <p:ext uri="{BB962C8B-B14F-4D97-AF65-F5344CB8AC3E}">
        <p14:creationId xmlns:p14="http://schemas.microsoft.com/office/powerpoint/2010/main" val="429161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4</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Cognitieve leertheorieën </a:t>
            </a:r>
            <a:r>
              <a:rPr lang="nl-NL" b="0" dirty="0"/>
              <a:t>zijn ontstaan als </a:t>
            </a:r>
            <a:r>
              <a:rPr lang="nl-NL" b="1" dirty="0"/>
              <a:t>reactie </a:t>
            </a:r>
            <a:r>
              <a:rPr lang="nl-NL" b="0" dirty="0"/>
              <a:t>op behavioristische leertheorieën.</a:t>
            </a:r>
          </a:p>
          <a:p>
            <a:r>
              <a:rPr lang="nl-NL" b="0" dirty="0"/>
              <a:t>Cognitief psychologen willen de </a:t>
            </a:r>
            <a:r>
              <a:rPr lang="nl-NL" b="1" dirty="0"/>
              <a:t>interne mentale processen op een wetenschappelijke</a:t>
            </a:r>
            <a:r>
              <a:rPr lang="nl-NL" b="0" dirty="0"/>
              <a:t> manier bestuderen.</a:t>
            </a:r>
          </a:p>
          <a:p>
            <a:r>
              <a:rPr lang="nl-NL" b="0" dirty="0"/>
              <a:t>Behavioristen zeiden dat interne mentale processen niet bestudeerd konden worden (die behoorden tot de niet waarneembare Black Box.</a:t>
            </a:r>
          </a:p>
          <a:p>
            <a:endParaRPr lang="nl-NL" b="0" dirty="0"/>
          </a:p>
          <a:p>
            <a:r>
              <a:rPr lang="nl-NL" b="1" dirty="0"/>
              <a:t>Uitgangspunt van de cognitieve leertheorieën</a:t>
            </a:r>
          </a:p>
          <a:p>
            <a:r>
              <a:rPr lang="nl-NL" b="0" dirty="0"/>
              <a:t>Het leren van cognitieve vaardigheden gebeurt niet door conditioneren of sociaal leren.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24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Cognitief psychologen waren ervan overtuigd dat het verwerven van kennisen het oplossen van problemen onmogelijk door conditioneren of sociaal leren kon gebeuren.</a:t>
            </a:r>
          </a:p>
          <a:p>
            <a:endParaRPr lang="nl-BE" dirty="0"/>
          </a:p>
          <a:p>
            <a:r>
              <a:rPr lang="nl-BE" dirty="0"/>
              <a:t>Cognitief psychologen wilden weten</a:t>
            </a:r>
          </a:p>
          <a:p>
            <a:r>
              <a:rPr lang="nl-BE" dirty="0"/>
              <a:t>*wat gebeurt er als mensen een probleem oplossen?</a:t>
            </a:r>
          </a:p>
          <a:p>
            <a:r>
              <a:rPr lang="nl-BE" dirty="0"/>
              <a:t>*hoe pakken ze dat aan?</a:t>
            </a:r>
          </a:p>
          <a:p>
            <a:r>
              <a:rPr lang="nl-BE" dirty="0"/>
              <a:t>*welke strategieën gebruiken ze?</a:t>
            </a:r>
          </a:p>
          <a:p>
            <a:endParaRPr lang="nl-BE" dirty="0"/>
          </a:p>
          <a:p>
            <a:r>
              <a:rPr lang="nl-BE" dirty="0"/>
              <a:t>Om antwoorden hierop te vinden zijn de Duitse Gestaltpsycholoog </a:t>
            </a:r>
            <a:r>
              <a:rPr lang="nl-BE" b="1" dirty="0"/>
              <a:t>Köhler</a:t>
            </a:r>
            <a:r>
              <a:rPr lang="nl-BE" dirty="0"/>
              <a:t> en de Amerikaanse dieronderzoeker </a:t>
            </a:r>
            <a:r>
              <a:rPr lang="nl-BE" b="1" dirty="0"/>
              <a:t>Tolman</a:t>
            </a:r>
            <a:r>
              <a:rPr lang="nl-BE" dirty="0"/>
              <a:t> belangrijk geweest.</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42</a:t>
            </a:fld>
            <a:endParaRPr lang="nl-BE"/>
          </a:p>
        </p:txBody>
      </p:sp>
    </p:spTree>
    <p:extLst>
      <p:ext uri="{BB962C8B-B14F-4D97-AF65-F5344CB8AC3E}">
        <p14:creationId xmlns:p14="http://schemas.microsoft.com/office/powerpoint/2010/main" val="290500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proberen ontvangen informatie (waarnemingen) te ordenen tot een ‘zinvol geheel’ (Gestalt).</a:t>
            </a:r>
          </a:p>
          <a:p>
            <a:endParaRPr lang="nl-BE" dirty="0"/>
          </a:p>
          <a:p>
            <a:r>
              <a:rPr lang="nl-BE" b="1" dirty="0"/>
              <a:t>Voorbeeld</a:t>
            </a:r>
          </a:p>
          <a:p>
            <a:r>
              <a:rPr lang="nl-BE" dirty="0"/>
              <a:t>Hoor je een lied dan maakt je brein op basis van een aanéénschakeling van losse noten een lied.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43</a:t>
            </a:fld>
            <a:endParaRPr lang="nl-BE"/>
          </a:p>
        </p:txBody>
      </p:sp>
    </p:spTree>
    <p:extLst>
      <p:ext uri="{BB962C8B-B14F-4D97-AF65-F5344CB8AC3E}">
        <p14:creationId xmlns:p14="http://schemas.microsoft.com/office/powerpoint/2010/main" val="1810345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Köhler</a:t>
            </a:r>
            <a:r>
              <a:rPr lang="nl-BE" dirty="0"/>
              <a:t> deed in de jaren ’70 van vorige eeuw onderzoek met chimpansees in zijn labo op Tenerife.</a:t>
            </a:r>
          </a:p>
          <a:p>
            <a:r>
              <a:rPr lang="nl-BE" dirty="0"/>
              <a:t>Daar deed hij onderzoek naar </a:t>
            </a:r>
            <a:r>
              <a:rPr lang="nl-BE" b="1" dirty="0"/>
              <a:t>leren</a:t>
            </a:r>
            <a:r>
              <a:rPr lang="nl-BE" dirty="0"/>
              <a:t>.</a:t>
            </a:r>
          </a:p>
          <a:p>
            <a:r>
              <a:rPr lang="nl-BE" dirty="0"/>
              <a:t>De behavioristische leertheorieën bleken voor hem ontoereikend om te verklaren wat gebeurt wanneer mensen en dieren bepaald gedrag vertonen.</a:t>
            </a:r>
          </a:p>
          <a:p>
            <a:endParaRPr lang="nl-BE" dirty="0"/>
          </a:p>
          <a:p>
            <a:r>
              <a:rPr lang="nl-BE" b="1" dirty="0"/>
              <a:t>Voorbeeld</a:t>
            </a:r>
          </a:p>
          <a:p>
            <a:r>
              <a:rPr lang="nl-BE" dirty="0"/>
              <a:t>Sultan (chimpansee) slaagt erin om hooghangend fruit met een stok (tweedelig) te bemachtigen.</a:t>
            </a:r>
          </a:p>
          <a:p>
            <a:endParaRPr lang="nl-BE" dirty="0"/>
          </a:p>
          <a:p>
            <a:r>
              <a:rPr lang="nl-BE" dirty="0"/>
              <a:t>BRON</a:t>
            </a:r>
          </a:p>
          <a:p>
            <a:r>
              <a:rPr lang="nl-BE" dirty="0"/>
              <a:t>https://www.youtube.com/watch?v=FwDhYUlbxiQ</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44</a:t>
            </a:fld>
            <a:endParaRPr lang="nl-BE"/>
          </a:p>
        </p:txBody>
      </p:sp>
    </p:spTree>
    <p:extLst>
      <p:ext uri="{BB962C8B-B14F-4D97-AF65-F5344CB8AC3E}">
        <p14:creationId xmlns:p14="http://schemas.microsoft.com/office/powerpoint/2010/main" val="828808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Trial-and-error</a:t>
            </a:r>
          </a:p>
          <a:p>
            <a:r>
              <a:rPr lang="nl-BE" dirty="0"/>
              <a:t>Behavioristen zouden het gedrag van deze chimpansees omschrijven als een proces van slagen en mislukken, van proberen.</a:t>
            </a:r>
          </a:p>
          <a:p>
            <a:endParaRPr lang="nl-BE" dirty="0"/>
          </a:p>
          <a:p>
            <a:r>
              <a:rPr lang="nl-BE" b="1" dirty="0"/>
              <a:t>Köhler sprak liever over aha-erlebnis.</a:t>
            </a:r>
          </a:p>
          <a:p>
            <a:r>
              <a:rPr lang="nl-BE" dirty="0"/>
              <a:t>De chimpansees proberen niet zomaar nieuwe dingen uit, nee, ze komen tot </a:t>
            </a:r>
            <a:r>
              <a:rPr lang="nl-BE" b="1" dirty="0"/>
              <a:t>inzicht</a:t>
            </a:r>
            <a:r>
              <a:rPr lang="nl-BE" dirty="0"/>
              <a:t>.</a:t>
            </a:r>
          </a:p>
          <a:p>
            <a:r>
              <a:rPr lang="nl-BE" dirty="0"/>
              <a:t>Ze zoeken naar een </a:t>
            </a:r>
            <a:r>
              <a:rPr lang="nl-BE" b="1" dirty="0"/>
              <a:t>oplossing</a:t>
            </a:r>
            <a:r>
              <a:rPr lang="nl-BE" dirty="0"/>
              <a:t> voor het probleem.</a:t>
            </a:r>
          </a:p>
          <a:p>
            <a:r>
              <a:rPr lang="nl-BE" dirty="0"/>
              <a:t>Ze zien plots </a:t>
            </a:r>
            <a:r>
              <a:rPr lang="nl-BE" b="1" dirty="0"/>
              <a:t>nieuwe verbanden </a:t>
            </a:r>
            <a:r>
              <a:rPr lang="nl-BE" dirty="0"/>
              <a:t>door bijvoorbeeld ineens </a:t>
            </a:r>
            <a:r>
              <a:rPr lang="nl-BE" b="1" dirty="0"/>
              <a:t>andere inzichten </a:t>
            </a:r>
            <a:r>
              <a:rPr lang="nl-BE" dirty="0"/>
              <a:t>te hebben.</a:t>
            </a:r>
          </a:p>
          <a:p>
            <a:r>
              <a:rPr lang="nl-BE" dirty="0"/>
              <a:t>Allerlei mentale processen vinden plaats om uiteindelijk tot een oplossing te komen.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45</a:t>
            </a:fld>
            <a:endParaRPr lang="nl-BE"/>
          </a:p>
        </p:txBody>
      </p:sp>
    </p:spTree>
    <p:extLst>
      <p:ext uri="{BB962C8B-B14F-4D97-AF65-F5344CB8AC3E}">
        <p14:creationId xmlns:p14="http://schemas.microsoft.com/office/powerpoint/2010/main" val="4156862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Mensen ontwikkelen </a:t>
            </a:r>
            <a:r>
              <a:rPr lang="nl-NL" sz="1200" b="1" kern="1200" dirty="0">
                <a:solidFill>
                  <a:schemeClr val="tx1"/>
                </a:solidFill>
                <a:effectLst/>
                <a:latin typeface="+mn-lt"/>
                <a:ea typeface="+mn-ea"/>
                <a:cs typeface="+mn-cs"/>
              </a:rPr>
              <a:t>persoonlijke constructies </a:t>
            </a:r>
            <a:r>
              <a:rPr lang="nl-NL" sz="1200" kern="1200" dirty="0">
                <a:solidFill>
                  <a:schemeClr val="tx1"/>
                </a:solidFill>
                <a:effectLst/>
                <a:latin typeface="+mn-lt"/>
                <a:ea typeface="+mn-ea"/>
                <a:cs typeface="+mn-cs"/>
              </a:rPr>
              <a:t>bij het omgaan met de wereld (schema’s, cognitieve plattegronden, handige regels, overtuigingen,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dirty="0">
                <a:solidFill>
                  <a:schemeClr val="tx1"/>
                </a:solidFill>
                <a:effectLst/>
                <a:latin typeface="+mn-lt"/>
                <a:ea typeface="+mn-ea"/>
                <a:cs typeface="+mn-cs"/>
              </a:rPr>
              <a:t>Tolman en rattenexperiment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i="1" dirty="0"/>
              <a:t>“Tolman had the rats go through mazes. A hungry rat was put at the entrance of a maze, wandering through it until he gets to the food. In the maze, there are true segment paths and blind alleys. Trials for every rat reoccurred every 24 hours. The more trials the rats completed, the fewer errors, which he characterized by the rat avoiding the blind alleys. They made as well as taking less time to complete the maze and get to their goal which was their food.”</a:t>
            </a:r>
            <a:endParaRPr lang="nl-BE" sz="1200" i="1" kern="1200" dirty="0">
              <a:solidFill>
                <a:schemeClr val="tx1"/>
              </a:solidFill>
              <a:effectLst/>
              <a:latin typeface="+mn-lt"/>
              <a:ea typeface="+mn-ea"/>
              <a:cs typeface="+mn-cs"/>
            </a:endParaRPr>
          </a:p>
          <a:p>
            <a:r>
              <a:rPr lang="nl-BE" dirty="0"/>
              <a:t>Tolman, E. (1948). Cognitive maps in rats and men. Psychological Review 55, 189–208.</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het licht van de cognitieve psychologie kwam ook de opkomst van </a:t>
            </a:r>
            <a:r>
              <a:rPr lang="nl-NL" sz="1200" b="1" i="1" kern="1200" dirty="0" err="1">
                <a:solidFill>
                  <a:schemeClr val="tx1"/>
                </a:solidFill>
                <a:effectLst/>
                <a:latin typeface="+mn-lt"/>
                <a:ea typeface="+mn-ea"/>
                <a:cs typeface="+mn-cs"/>
              </a:rPr>
              <a:t>artificial</a:t>
            </a:r>
            <a:r>
              <a:rPr lang="nl-NL" sz="1200" b="1" i="1" kern="1200" dirty="0">
                <a:solidFill>
                  <a:schemeClr val="tx1"/>
                </a:solidFill>
                <a:effectLst/>
                <a:latin typeface="+mn-lt"/>
                <a:ea typeface="+mn-ea"/>
                <a:cs typeface="+mn-cs"/>
              </a:rPr>
              <a:t> intelligence </a:t>
            </a:r>
            <a:r>
              <a:rPr lang="nl-NL" sz="1200" kern="1200" dirty="0">
                <a:solidFill>
                  <a:schemeClr val="tx1"/>
                </a:solidFill>
                <a:effectLst/>
                <a:latin typeface="+mn-lt"/>
                <a:ea typeface="+mn-ea"/>
                <a:cs typeface="+mn-cs"/>
              </a:rPr>
              <a:t>(AI).</a:t>
            </a:r>
            <a:endParaRPr lang="nl-BE" sz="1200" kern="1200" dirty="0">
              <a:solidFill>
                <a:schemeClr val="tx1"/>
              </a:solidFill>
              <a:effectLst/>
              <a:latin typeface="+mn-lt"/>
              <a:ea typeface="+mn-ea"/>
              <a:cs typeface="+mn-cs"/>
            </a:endParaRP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46</a:t>
            </a:fld>
            <a:endParaRPr lang="nl-BE"/>
          </a:p>
        </p:txBody>
      </p:sp>
    </p:spTree>
    <p:extLst>
      <p:ext uri="{BB962C8B-B14F-4D97-AF65-F5344CB8AC3E}">
        <p14:creationId xmlns:p14="http://schemas.microsoft.com/office/powerpoint/2010/main" val="187043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Tolman wilde weten of ratten ook </a:t>
            </a:r>
            <a:r>
              <a:rPr lang="nl-BE" b="1" dirty="0"/>
              <a:t>zonder de beloning </a:t>
            </a:r>
            <a:r>
              <a:rPr lang="nl-BE" dirty="0"/>
              <a:t>in staat waren om te leren.</a:t>
            </a:r>
          </a:p>
          <a:p>
            <a:endParaRPr lang="nl-BE" dirty="0"/>
          </a:p>
          <a:p>
            <a:r>
              <a:rPr lang="nl-BE" b="1" dirty="0"/>
              <a:t>Experiment</a:t>
            </a:r>
          </a:p>
          <a:p>
            <a:r>
              <a:rPr lang="nl-BE" dirty="0"/>
              <a:t>2 groepen ratten.</a:t>
            </a:r>
          </a:p>
          <a:p>
            <a:r>
              <a:rPr lang="nl-BE" dirty="0"/>
              <a:t>Groep 1: elke rat kreeg elke keer een beloning.</a:t>
            </a:r>
          </a:p>
          <a:p>
            <a:r>
              <a:rPr lang="nl-BE" dirty="0"/>
              <a:t>Groep 2: eerste 10 dagen geen beloning, dag 11 tot 17 wel een beloning.</a:t>
            </a:r>
          </a:p>
          <a:p>
            <a:endParaRPr lang="nl-BE" dirty="0"/>
          </a:p>
          <a:p>
            <a:r>
              <a:rPr lang="nl-BE" b="1" dirty="0"/>
              <a:t>Resultaten</a:t>
            </a:r>
          </a:p>
          <a:p>
            <a:r>
              <a:rPr lang="nl-BE" dirty="0"/>
              <a:t>Groep 2 bereikte de eindmeet bij het ontvangen van een beloning nu sneller dan groep 1.</a:t>
            </a:r>
          </a:p>
          <a:p>
            <a:endParaRPr lang="nl-BE" dirty="0"/>
          </a:p>
          <a:p>
            <a:r>
              <a:rPr lang="nl-BE" b="1" dirty="0"/>
              <a:t>Conclusie Tolman</a:t>
            </a:r>
          </a:p>
          <a:p>
            <a:r>
              <a:rPr lang="nl-BE" dirty="0"/>
              <a:t>Ratten van groep 2 hebben in de dagen zonder beloning een cognitieve kaart van het doolhof gemaakt.</a:t>
            </a:r>
          </a:p>
          <a:p>
            <a:r>
              <a:rPr lang="nl-BE" dirty="0"/>
              <a:t>Die kennis hebben ze ingezet op dag 11 tot 17.</a:t>
            </a:r>
          </a:p>
          <a:p>
            <a:r>
              <a:rPr lang="nl-BE" dirty="0"/>
              <a:t>Dus ook zonder beloning leren de ratten.</a:t>
            </a:r>
          </a:p>
          <a:p>
            <a:r>
              <a:rPr lang="nl-BE" dirty="0"/>
              <a:t>Dus de redenering van behavioristen klopt niet: dieren (en ook mensen) leren ook zonder beloning.</a:t>
            </a:r>
          </a:p>
          <a:p>
            <a:endParaRPr lang="nl-BE" dirty="0"/>
          </a:p>
          <a:p>
            <a:r>
              <a:rPr lang="nl-BE" dirty="0"/>
              <a:t>Mensen </a:t>
            </a:r>
            <a:r>
              <a:rPr lang="nl-BE" b="1" dirty="0"/>
              <a:t>observeren</a:t>
            </a:r>
            <a:r>
              <a:rPr lang="nl-BE" dirty="0"/>
              <a:t> de omgeving constant en </a:t>
            </a:r>
            <a:r>
              <a:rPr lang="nl-BE" b="1" dirty="0"/>
              <a:t>verzamelen</a:t>
            </a:r>
            <a:r>
              <a:rPr lang="nl-BE" dirty="0"/>
              <a:t> daar kennis over (cognitieve kaart).</a:t>
            </a:r>
          </a:p>
          <a:p>
            <a:r>
              <a:rPr lang="nl-BE" dirty="0"/>
              <a:t>Het geleerde gedrag is vaak pas duidelijk wanneer een bepaald </a:t>
            </a:r>
            <a:r>
              <a:rPr lang="nl-BE" b="1" dirty="0"/>
              <a:t>doel </a:t>
            </a:r>
            <a:r>
              <a:rPr lang="nl-BE" dirty="0"/>
              <a:t>nagestreeft moet worden (voorbeeld eten vinden).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47</a:t>
            </a:fld>
            <a:endParaRPr lang="nl-BE"/>
          </a:p>
        </p:txBody>
      </p:sp>
    </p:spTree>
    <p:extLst>
      <p:ext uri="{BB962C8B-B14F-4D97-AF65-F5344CB8AC3E}">
        <p14:creationId xmlns:p14="http://schemas.microsoft.com/office/powerpoint/2010/main" val="1398396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Piaget</a:t>
            </a:r>
            <a:r>
              <a:rPr lang="nl-BE" dirty="0"/>
              <a:t> deed veel onderzoek naar ontwikkeling en leerproces bij kinderen.</a:t>
            </a:r>
          </a:p>
          <a:p>
            <a:r>
              <a:rPr lang="nl-BE" dirty="0"/>
              <a:t>Hij sprak over schema’s of mentale modellen</a:t>
            </a:r>
          </a:p>
          <a:p>
            <a:endParaRPr lang="nl-BE" dirty="0"/>
          </a:p>
          <a:p>
            <a:r>
              <a:rPr lang="nl-BE" b="1" dirty="0"/>
              <a:t>Voorbeeld</a:t>
            </a:r>
          </a:p>
          <a:p>
            <a:r>
              <a:rPr lang="nl-BE" dirty="0"/>
              <a:t>Het vasts stramien van een hoorcollege.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48</a:t>
            </a:fld>
            <a:endParaRPr lang="nl-BE"/>
          </a:p>
        </p:txBody>
      </p:sp>
    </p:spTree>
    <p:extLst>
      <p:ext uri="{BB962C8B-B14F-4D97-AF65-F5344CB8AC3E}">
        <p14:creationId xmlns:p14="http://schemas.microsoft.com/office/powerpoint/2010/main" val="3654875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Sinds de jaren ‘60 van vorige eeuw wordt de cognitieve psychologie als de leidende stroming in de psychologie gezien.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49</a:t>
            </a:fld>
            <a:endParaRPr lang="nl-BE"/>
          </a:p>
        </p:txBody>
      </p:sp>
    </p:spTree>
    <p:extLst>
      <p:ext uri="{BB962C8B-B14F-4D97-AF65-F5344CB8AC3E}">
        <p14:creationId xmlns:p14="http://schemas.microsoft.com/office/powerpoint/2010/main" val="3596973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Om het proces van </a:t>
            </a:r>
            <a:r>
              <a:rPr lang="nl-NL" b="1" dirty="0"/>
              <a:t>leren en geheugen </a:t>
            </a:r>
            <a:r>
              <a:rPr lang="nl-NL" b="0" dirty="0"/>
              <a:t>te onderzoeken kijkt de psychologie heden meer en meer naar de </a:t>
            </a:r>
            <a:r>
              <a:rPr lang="nl-NL" b="1" dirty="0"/>
              <a:t>hersenwetenschappen</a:t>
            </a:r>
            <a:r>
              <a:rPr lang="nl-NL" b="0" dirty="0"/>
              <a:t>.</a:t>
            </a:r>
          </a:p>
          <a:p>
            <a:r>
              <a:rPr lang="nl-NL" b="0" dirty="0"/>
              <a:t>Via scans (</a:t>
            </a:r>
            <a:r>
              <a:rPr lang="nl-NL" b="0" dirty="0" err="1"/>
              <a:t>fMRI</a:t>
            </a:r>
            <a:r>
              <a:rPr lang="nl-NL" b="0" dirty="0"/>
              <a:t>) kan men letterlijk ‘zien’ wat er gebeurt wanneer we bijvoorbeeld een stimulus toegediend krijgen of een nieuwe taal leren.</a:t>
            </a:r>
          </a:p>
          <a:p>
            <a:endParaRPr lang="nl-NL" b="0" dirty="0"/>
          </a:p>
          <a:p>
            <a:r>
              <a:rPr lang="nl-NL" b="0" dirty="0"/>
              <a:t>Hetzelfde geldt voor leren en geheugen.</a:t>
            </a:r>
          </a:p>
          <a:p>
            <a:r>
              <a:rPr lang="nl-NL" b="0" dirty="0"/>
              <a:t>Maar, het </a:t>
            </a:r>
            <a:r>
              <a:rPr lang="nl-NL" b="1" dirty="0"/>
              <a:t>blijft nog vaak gissen over hoe en waar informatie in de hersenen opgeslagen wordt</a:t>
            </a:r>
            <a:r>
              <a:rPr lang="nl-NL" b="0" dirty="0"/>
              <a:t>.</a:t>
            </a:r>
          </a:p>
          <a:p>
            <a:endParaRPr lang="nl-NL" b="0" dirty="0"/>
          </a:p>
          <a:p>
            <a:r>
              <a:rPr lang="nl-NL" b="0" dirty="0"/>
              <a:t>Tijdens het leren worden verbindingen gemaakt tussen de neuronen (hersencellen).</a:t>
            </a:r>
          </a:p>
          <a:p>
            <a:r>
              <a:rPr lang="nl-NL" b="0" dirty="0"/>
              <a:t>Hoe vaker je een bepaalde handeling uitvoert, hoe sterker die verbinding.</a:t>
            </a:r>
          </a:p>
          <a:p>
            <a:r>
              <a:rPr lang="nl-NL" b="0" dirty="0"/>
              <a:t>Voorbeeld: hoe vaker je een tekst leest, hoe beter je na verloop van tijd weet wat er in staat.</a:t>
            </a:r>
          </a:p>
          <a:p>
            <a:endParaRPr lang="nl-NL" b="0" dirty="0"/>
          </a:p>
          <a:p>
            <a:r>
              <a:rPr lang="nl-NL" b="0" dirty="0"/>
              <a:t>Deze verbindingen helpen je ook zaken </a:t>
            </a:r>
            <a:r>
              <a:rPr lang="nl-NL" b="1" dirty="0"/>
              <a:t>herinneren</a:t>
            </a:r>
            <a:r>
              <a:rPr lang="nl-NL" b="0" dirty="0"/>
              <a:t>.</a:t>
            </a:r>
          </a:p>
          <a:p>
            <a:r>
              <a:rPr lang="nl-NL" b="0" dirty="0"/>
              <a:t>Ze zijn deel van je </a:t>
            </a:r>
            <a:r>
              <a:rPr lang="nl-NL" b="1" dirty="0"/>
              <a:t>geheugen</a:t>
            </a:r>
            <a:r>
              <a:rPr lang="nl-NL" b="0" dirty="0"/>
              <a:t>.</a:t>
            </a:r>
          </a:p>
          <a:p>
            <a:r>
              <a:rPr lang="nl-NL" b="0" dirty="0"/>
              <a:t>Ga je voor de tweede keer naar dezelfde plek op reis dan herinner je vaak nog vele dingen.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9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a:t>
            </a:fld>
            <a:endParaRPr lang="nl-BE"/>
          </a:p>
        </p:txBody>
      </p:sp>
    </p:spTree>
    <p:extLst>
      <p:ext uri="{BB962C8B-B14F-4D97-AF65-F5344CB8AC3E}">
        <p14:creationId xmlns:p14="http://schemas.microsoft.com/office/powerpoint/2010/main" val="28759609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Maar hoe werkt het geheugen?</a:t>
            </a:r>
          </a:p>
          <a:p>
            <a:endParaRPr lang="nl-BE" dirty="0"/>
          </a:p>
          <a:p>
            <a:r>
              <a:rPr lang="nl-BE" dirty="0"/>
              <a:t>Informatie komt binnen via de </a:t>
            </a:r>
            <a:r>
              <a:rPr lang="nl-BE" b="1" dirty="0"/>
              <a:t>zintuigen</a:t>
            </a:r>
            <a:r>
              <a:rPr lang="nl-BE" dirty="0"/>
              <a:t> (vooral zien en horen).</a:t>
            </a:r>
          </a:p>
          <a:p>
            <a:r>
              <a:rPr lang="nl-BE" dirty="0"/>
              <a:t>Deze wordt </a:t>
            </a:r>
            <a:r>
              <a:rPr lang="nl-BE" b="1" dirty="0"/>
              <a:t>kort bewaard </a:t>
            </a:r>
            <a:r>
              <a:rPr lang="nl-BE" dirty="0"/>
              <a:t>in het sensorische geheugen.</a:t>
            </a:r>
          </a:p>
          <a:p>
            <a:r>
              <a:rPr lang="nl-BE" dirty="0"/>
              <a:t>Hier wordt </a:t>
            </a:r>
            <a:r>
              <a:rPr lang="nl-BE" b="1" dirty="0"/>
              <a:t>enorme hoeveelheden </a:t>
            </a:r>
            <a:r>
              <a:rPr lang="nl-BE" dirty="0"/>
              <a:t>informatie korte tijd vastgehouden.</a:t>
            </a:r>
          </a:p>
          <a:p>
            <a:endParaRPr lang="nl-BE" dirty="0"/>
          </a:p>
          <a:p>
            <a:r>
              <a:rPr lang="nl-BE" dirty="0"/>
              <a:t>Deze info wordt </a:t>
            </a:r>
            <a:r>
              <a:rPr lang="nl-BE" b="1" dirty="0"/>
              <a:t>gefilterd</a:t>
            </a:r>
            <a:r>
              <a:rPr lang="nl-BE" dirty="0"/>
              <a:t>.</a:t>
            </a:r>
          </a:p>
          <a:p>
            <a:r>
              <a:rPr lang="nl-BE" dirty="0"/>
              <a:t>Relevante info wordt doorgegeven aan het </a:t>
            </a:r>
            <a:r>
              <a:rPr lang="nl-BE" b="1" dirty="0"/>
              <a:t>KTG</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51</a:t>
            </a:fld>
            <a:endParaRPr lang="nl-BE"/>
          </a:p>
        </p:txBody>
      </p:sp>
    </p:spTree>
    <p:extLst>
      <p:ext uri="{BB962C8B-B14F-4D97-AF65-F5344CB8AC3E}">
        <p14:creationId xmlns:p14="http://schemas.microsoft.com/office/powerpoint/2010/main" val="263373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https://www.ted.com/talks/tom_wujec_on_3_ways_the_brain_creates_meaning?language=en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52</a:t>
            </a:fld>
            <a:endParaRPr lang="nl-BE"/>
          </a:p>
        </p:txBody>
      </p:sp>
    </p:spTree>
    <p:extLst>
      <p:ext uri="{BB962C8B-B14F-4D97-AF65-F5344CB8AC3E}">
        <p14:creationId xmlns:p14="http://schemas.microsoft.com/office/powerpoint/2010/main" val="4267266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KTG</a:t>
            </a:r>
            <a:r>
              <a:rPr lang="nl-BE" dirty="0"/>
              <a:t> houdt informatie heel kort vast, vaak korter dan 30 sec.</a:t>
            </a:r>
          </a:p>
          <a:p>
            <a:r>
              <a:rPr lang="nl-BE" b="1" dirty="0"/>
              <a:t>Nieuwe informatie </a:t>
            </a:r>
            <a:r>
              <a:rPr lang="nl-BE" dirty="0"/>
              <a:t>wordt in het KTG verwerkt.</a:t>
            </a:r>
          </a:p>
          <a:p>
            <a:r>
              <a:rPr lang="nl-BE" dirty="0"/>
              <a:t>Daarbij is altijd info betrokken die uit je </a:t>
            </a:r>
            <a:r>
              <a:rPr lang="nl-BE" b="1" dirty="0"/>
              <a:t>LTG</a:t>
            </a:r>
            <a:r>
              <a:rPr lang="nl-BE" dirty="0"/>
              <a:t> komt.</a:t>
            </a:r>
          </a:p>
          <a:p>
            <a:endParaRPr lang="nl-BE" dirty="0"/>
          </a:p>
          <a:p>
            <a:r>
              <a:rPr lang="nl-BE" dirty="0"/>
              <a:t>KTG heeft een </a:t>
            </a:r>
            <a:r>
              <a:rPr lang="nl-BE" b="1" dirty="0"/>
              <a:t>beperkte capaciteit</a:t>
            </a:r>
            <a:r>
              <a:rPr lang="nl-BE" dirty="0"/>
              <a:t>.</a:t>
            </a:r>
          </a:p>
          <a:p>
            <a:r>
              <a:rPr lang="nl-BE" dirty="0"/>
              <a:t>Vandaar dat je best bij het oplossen van een </a:t>
            </a:r>
            <a:r>
              <a:rPr lang="nl-BE" b="1" dirty="0"/>
              <a:t>complex probleem </a:t>
            </a:r>
            <a:r>
              <a:rPr lang="nl-BE" dirty="0"/>
              <a:t>dat probleem gaat opsplitsen in deelproblemen.</a:t>
            </a:r>
          </a:p>
          <a:p>
            <a:endParaRPr lang="nl-BE" dirty="0"/>
          </a:p>
          <a:p>
            <a:r>
              <a:rPr lang="nl-BE" dirty="0"/>
              <a:t>Je kan ook info uit het KTG </a:t>
            </a:r>
            <a:r>
              <a:rPr lang="nl-BE" b="1" dirty="0"/>
              <a:t>kwijtraken</a:t>
            </a:r>
            <a:r>
              <a:rPr lang="nl-BE" dirty="0"/>
              <a:t> door gebrek aan herhaling of gewoon door het verstrijken van de tijd.</a:t>
            </a:r>
          </a:p>
          <a:p>
            <a:r>
              <a:rPr lang="nl-BE" b="1" dirty="0"/>
              <a:t>Nieuwe info </a:t>
            </a:r>
            <a:r>
              <a:rPr lang="nl-BE" dirty="0"/>
              <a:t>kan ook </a:t>
            </a:r>
            <a:r>
              <a:rPr lang="nl-BE" b="1" dirty="0"/>
              <a:t>oude info </a:t>
            </a:r>
            <a:r>
              <a:rPr lang="nl-BE" dirty="0"/>
              <a:t>verdringen, en dit doordat de </a:t>
            </a:r>
            <a:r>
              <a:rPr lang="nl-BE" b="1" dirty="0"/>
              <a:t>capaciteit</a:t>
            </a:r>
            <a:r>
              <a:rPr lang="nl-BE" dirty="0"/>
              <a:t> van de KTG beperkt is.</a:t>
            </a:r>
          </a:p>
          <a:p>
            <a:endParaRPr lang="nl-BE" dirty="0"/>
          </a:p>
          <a:p>
            <a:r>
              <a:rPr lang="nl-BE" b="1" dirty="0"/>
              <a:t>Onthouden</a:t>
            </a:r>
            <a:r>
              <a:rPr lang="nl-BE" dirty="0"/>
              <a:t> kan bevorderd worden door informatie op te delen in kleinerer brokken.</a:t>
            </a:r>
          </a:p>
          <a:p>
            <a:r>
              <a:rPr lang="nl-BE" dirty="0"/>
              <a:t>Wil je bijvoorbeeld 6543879077 onthouden dan is het beter om het op te splitsen in 654 387 9077.</a:t>
            </a:r>
          </a:p>
          <a:p>
            <a:endParaRPr lang="nl-BE" dirty="0"/>
          </a:p>
          <a:p>
            <a:r>
              <a:rPr lang="nl-BE" dirty="0"/>
              <a:t>Soms wordt het KTG ook het </a:t>
            </a:r>
            <a:r>
              <a:rPr lang="nl-BE" b="1" dirty="0"/>
              <a:t>werkgeheugen</a:t>
            </a:r>
            <a:r>
              <a:rPr lang="nl-BE" dirty="0"/>
              <a:t> genoemd.</a:t>
            </a:r>
          </a:p>
          <a:p>
            <a:r>
              <a:rPr lang="nl-BE" dirty="0"/>
              <a:t>Dat is </a:t>
            </a:r>
            <a:r>
              <a:rPr lang="nl-BE" b="1" dirty="0"/>
              <a:t>niet</a:t>
            </a:r>
            <a:r>
              <a:rPr lang="nl-BE" dirty="0"/>
              <a:t> helemaal hetzelfde.</a:t>
            </a:r>
          </a:p>
          <a:p>
            <a:r>
              <a:rPr lang="nl-BE" dirty="0"/>
              <a:t>Het werkgeheugen heeft naast de </a:t>
            </a:r>
            <a:r>
              <a:rPr lang="nl-BE" b="1" dirty="0"/>
              <a:t>opslagfunctie</a:t>
            </a:r>
            <a:r>
              <a:rPr lang="nl-BE" dirty="0"/>
              <a:t> ook een </a:t>
            </a:r>
            <a:r>
              <a:rPr lang="nl-BE" b="1" dirty="0"/>
              <a:t>controlefunctie</a:t>
            </a:r>
            <a:r>
              <a:rPr lang="nl-BE" dirty="0"/>
              <a: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53</a:t>
            </a:fld>
            <a:endParaRPr lang="nl-BE"/>
          </a:p>
        </p:txBody>
      </p:sp>
    </p:spTree>
    <p:extLst>
      <p:ext uri="{BB962C8B-B14F-4D97-AF65-F5344CB8AC3E}">
        <p14:creationId xmlns:p14="http://schemas.microsoft.com/office/powerpoint/2010/main" val="9407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Dingen die </a:t>
            </a:r>
            <a:r>
              <a:rPr lang="nl-BE" b="1" dirty="0"/>
              <a:t>belangrijk</a:t>
            </a:r>
            <a:r>
              <a:rPr lang="nl-BE" dirty="0"/>
              <a:t> zijn worden hier opgeslagen.</a:t>
            </a:r>
          </a:p>
          <a:p>
            <a:r>
              <a:rPr lang="nl-BE" dirty="0"/>
              <a:t>Je hebt </a:t>
            </a:r>
            <a:r>
              <a:rPr lang="nl-BE" b="1" dirty="0"/>
              <a:t>geen directe invloed </a:t>
            </a:r>
            <a:r>
              <a:rPr lang="nl-BE" dirty="0"/>
              <a:t>op wat hier opgeslagen wordt.</a:t>
            </a:r>
          </a:p>
          <a:p>
            <a:r>
              <a:rPr lang="nl-BE" dirty="0"/>
              <a:t>Soms weet je iets, maar is het niet meteen beschikbaar.</a:t>
            </a:r>
          </a:p>
          <a:p>
            <a:endParaRPr lang="nl-BE" dirty="0"/>
          </a:p>
          <a:p>
            <a:r>
              <a:rPr lang="nl-BE" dirty="0"/>
              <a:t>Info kan </a:t>
            </a:r>
            <a:r>
              <a:rPr lang="nl-BE" b="1" dirty="0"/>
              <a:t>lang</a:t>
            </a:r>
            <a:r>
              <a:rPr lang="nl-BE" dirty="0"/>
              <a:t> bewaard blijven in het LTG.</a:t>
            </a:r>
          </a:p>
          <a:p>
            <a:r>
              <a:rPr lang="nl-BE" dirty="0"/>
              <a:t>Maar ze kan ook </a:t>
            </a:r>
            <a:r>
              <a:rPr lang="nl-BE" b="1" dirty="0"/>
              <a:t>vervagen</a:t>
            </a:r>
            <a:r>
              <a:rPr lang="nl-BE" dirty="0"/>
              <a:t>.</a:t>
            </a:r>
          </a:p>
          <a:p>
            <a:r>
              <a:rPr lang="nl-BE" dirty="0"/>
              <a:t>Het terughalen van </a:t>
            </a:r>
            <a:r>
              <a:rPr lang="nl-BE" b="1" dirty="0"/>
              <a:t>oude informatie </a:t>
            </a:r>
            <a:r>
              <a:rPr lang="nl-BE" dirty="0"/>
              <a:t>kan belemmerd worden door de komst van </a:t>
            </a:r>
            <a:r>
              <a:rPr lang="nl-BE" b="1" dirty="0"/>
              <a:t>nieuwe informatie </a:t>
            </a:r>
            <a:r>
              <a:rPr lang="nl-BE" dirty="0"/>
              <a:t>(dat is </a:t>
            </a:r>
            <a:r>
              <a:rPr lang="nl-BE" b="1" dirty="0"/>
              <a:t>interferentie</a:t>
            </a:r>
            <a:r>
              <a:rPr lang="nl-BE" dirty="0"/>
              <a:t>).</a:t>
            </a:r>
          </a:p>
          <a:p>
            <a:r>
              <a:rPr lang="nl-BE" dirty="0"/>
              <a:t>Ook het </a:t>
            </a:r>
            <a:r>
              <a:rPr lang="nl-BE" b="1" dirty="0"/>
              <a:t>omgekeerde</a:t>
            </a:r>
            <a:r>
              <a:rPr lang="nl-BE" dirty="0"/>
              <a:t> kan gebeuren.</a:t>
            </a:r>
          </a:p>
          <a:p>
            <a:r>
              <a:rPr lang="nl-BE" dirty="0"/>
              <a:t>Oude informatie die nieuwe belemmert.</a:t>
            </a:r>
          </a:p>
          <a:p>
            <a:r>
              <a:rPr lang="nl-BE" dirty="0"/>
              <a:t>Denk aan mensen met </a:t>
            </a:r>
            <a:r>
              <a:rPr lang="nl-BE" b="1" dirty="0"/>
              <a:t>dementie</a:t>
            </a:r>
            <a:r>
              <a:rPr lang="nl-BE" dirty="0"/>
              <a:t>.</a:t>
            </a:r>
          </a:p>
          <a:p>
            <a:endParaRPr lang="nl-BE" dirty="0"/>
          </a:p>
          <a:p>
            <a:r>
              <a:rPr lang="nl-BE" b="1" dirty="0"/>
              <a:t>2 types </a:t>
            </a:r>
            <a:r>
              <a:rPr lang="nl-BE" dirty="0"/>
              <a:t>LTG: impliciete en expliciete geheugen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54</a:t>
            </a:fld>
            <a:endParaRPr lang="nl-BE"/>
          </a:p>
        </p:txBody>
      </p:sp>
    </p:spTree>
    <p:extLst>
      <p:ext uri="{BB962C8B-B14F-4D97-AF65-F5344CB8AC3E}">
        <p14:creationId xmlns:p14="http://schemas.microsoft.com/office/powerpoint/2010/main" val="3694099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Episodisch geheugen.</a:t>
            </a:r>
            <a:endParaRPr lang="nl-BE" dirty="0"/>
          </a:p>
          <a:p>
            <a:r>
              <a:rPr lang="nl-BE" dirty="0"/>
              <a:t>Bewust oproepbaar.</a:t>
            </a:r>
          </a:p>
          <a:p>
            <a:r>
              <a:rPr lang="nl-BE" dirty="0"/>
              <a:t>Je activeert je hersenen zelf wanneer je op zoek bent naar je huis bijvoorbeeld.</a:t>
            </a:r>
          </a:p>
          <a:p>
            <a:r>
              <a:rPr lang="nl-BE" dirty="0"/>
              <a:t>Je herinnert je bewust een bepaalde gebeurtenis (episode).</a:t>
            </a:r>
          </a:p>
          <a:p>
            <a:r>
              <a:rPr lang="nl-BE" dirty="0"/>
              <a:t>Gekoppeld aan tijd en ruimte.</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Semantische geheugen.</a:t>
            </a:r>
            <a:endParaRPr lang="nl-BE" dirty="0"/>
          </a:p>
          <a:p>
            <a:r>
              <a:rPr lang="nl-BE" dirty="0"/>
              <a:t>Bevat ook kennis van de wereld.</a:t>
            </a:r>
          </a:p>
          <a:p>
            <a:r>
              <a:rPr lang="nl-BE" dirty="0"/>
              <a:t>Zonder dat die gekoppeld is aan tijd of ruimte.</a:t>
            </a:r>
          </a:p>
          <a:p>
            <a:r>
              <a:rPr lang="nl-BE" dirty="0"/>
              <a:t>Naslagwerk van kennis, zeg maar.</a:t>
            </a:r>
          </a:p>
          <a:p>
            <a:r>
              <a:rPr lang="nl-BE" dirty="0"/>
              <a:t>Voorbeeld: weten dat de hoofdstad van Italië Rome is, de tafels van vermenigvuldigen,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55</a:t>
            </a:fld>
            <a:endParaRPr lang="nl-BE"/>
          </a:p>
        </p:txBody>
      </p:sp>
    </p:spTree>
    <p:extLst>
      <p:ext uri="{BB962C8B-B14F-4D97-AF65-F5344CB8AC3E}">
        <p14:creationId xmlns:p14="http://schemas.microsoft.com/office/powerpoint/2010/main" val="3057628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Niet bewust oproepbaar.</a:t>
            </a:r>
          </a:p>
          <a:p>
            <a:r>
              <a:rPr lang="nl-BE" dirty="0"/>
              <a:t>Automatische motorische vaardigheden bijvoorbeeld (zwemmen)</a:t>
            </a:r>
          </a:p>
          <a:p>
            <a:r>
              <a:rPr lang="nl-BE" dirty="0"/>
              <a:t>Maar ook angsten (aangeboren en aangeleerd)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56</a:t>
            </a:fld>
            <a:endParaRPr lang="nl-BE"/>
          </a:p>
        </p:txBody>
      </p:sp>
    </p:spTree>
    <p:extLst>
      <p:ext uri="{BB962C8B-B14F-4D97-AF65-F5344CB8AC3E}">
        <p14:creationId xmlns:p14="http://schemas.microsoft.com/office/powerpoint/2010/main" val="2223182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geheugen is niet zo betrouwbaar als we denken.</a:t>
            </a:r>
          </a:p>
          <a:p>
            <a:endParaRPr lang="nl-BE" dirty="0"/>
          </a:p>
          <a:p>
            <a:r>
              <a:rPr lang="nl-BE" b="1" dirty="0"/>
              <a:t>Voorbeeld</a:t>
            </a:r>
          </a:p>
          <a:p>
            <a:r>
              <a:rPr lang="nl-BE" dirty="0"/>
              <a:t>Onjuiste getuigenisverklaringen.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57</a:t>
            </a:fld>
            <a:endParaRPr lang="nl-BE"/>
          </a:p>
        </p:txBody>
      </p:sp>
    </p:spTree>
    <p:extLst>
      <p:ext uri="{BB962C8B-B14F-4D97-AF65-F5344CB8AC3E}">
        <p14:creationId xmlns:p14="http://schemas.microsoft.com/office/powerpoint/2010/main" val="1967118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https://universiteitvannederland.nl/college/gaat-je-geheugen-kapot-als-je-teveel-voor-je-computer-hangt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58</a:t>
            </a:fld>
            <a:endParaRPr lang="nl-BE"/>
          </a:p>
        </p:txBody>
      </p:sp>
    </p:spTree>
    <p:extLst>
      <p:ext uri="{BB962C8B-B14F-4D97-AF65-F5344CB8AC3E}">
        <p14:creationId xmlns:p14="http://schemas.microsoft.com/office/powerpoint/2010/main" val="3045083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Leren is een </a:t>
            </a:r>
            <a:r>
              <a:rPr lang="nl-NL" b="1" dirty="0"/>
              <a:t>proces</a:t>
            </a:r>
            <a:r>
              <a:rPr lang="nl-NL" b="0" dirty="0"/>
              <a:t> en kan op </a:t>
            </a:r>
            <a:r>
              <a:rPr lang="nl-NL" b="1" dirty="0"/>
              <a:t>verschillende manieren </a:t>
            </a:r>
            <a:r>
              <a:rPr lang="nl-NL" b="0" dirty="0"/>
              <a:t>plaatsvinden.</a:t>
            </a:r>
          </a:p>
          <a:p>
            <a:r>
              <a:rPr lang="nl-NL" b="0" dirty="0"/>
              <a:t>Leerstijlen gaat over de </a:t>
            </a:r>
            <a:r>
              <a:rPr lang="nl-NL" b="1" dirty="0"/>
              <a:t>manier</a:t>
            </a:r>
            <a:r>
              <a:rPr lang="nl-NL" b="0" dirty="0"/>
              <a:t> waarop we iets aanleren.</a:t>
            </a:r>
          </a:p>
          <a:p>
            <a:r>
              <a:rPr lang="nl-NL" b="0" dirty="0"/>
              <a:t>Sommigen leren iets aan door te </a:t>
            </a:r>
            <a:r>
              <a:rPr lang="nl-NL" b="1" dirty="0"/>
              <a:t>observeren</a:t>
            </a:r>
            <a:r>
              <a:rPr lang="nl-NL" b="0" dirty="0"/>
              <a:t> anderen door het meteen </a:t>
            </a:r>
            <a:r>
              <a:rPr lang="nl-NL" b="1" dirty="0"/>
              <a:t>uit te proberen</a:t>
            </a:r>
            <a:r>
              <a:rPr lang="nl-NL" b="0"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56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Hierna worden </a:t>
            </a:r>
            <a:r>
              <a:rPr lang="nl-BE" b="1" dirty="0"/>
              <a:t>3 leerstijlen </a:t>
            </a:r>
            <a:r>
              <a:rPr lang="nl-BE" dirty="0"/>
              <a:t>besproken:</a:t>
            </a:r>
          </a:p>
          <a:p>
            <a:r>
              <a:rPr lang="nl-BE" dirty="0"/>
              <a:t>*Kolb (1979)</a:t>
            </a:r>
          </a:p>
          <a:p>
            <a:r>
              <a:rPr lang="nl-BE" dirty="0"/>
              <a:t>*Vermunt (1992)</a:t>
            </a:r>
          </a:p>
          <a:p>
            <a:r>
              <a:rPr lang="nl-BE" dirty="0"/>
              <a:t>*Ruijters (2006)</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60</a:t>
            </a:fld>
            <a:endParaRPr lang="nl-BE"/>
          </a:p>
        </p:txBody>
      </p:sp>
    </p:spTree>
    <p:extLst>
      <p:ext uri="{BB962C8B-B14F-4D97-AF65-F5344CB8AC3E}">
        <p14:creationId xmlns:p14="http://schemas.microsoft.com/office/powerpoint/2010/main" val="221001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te leren heb je je </a:t>
            </a:r>
            <a:r>
              <a:rPr lang="nl-BE" b="1" dirty="0"/>
              <a:t>hersenen</a:t>
            </a:r>
            <a:r>
              <a:rPr lang="nl-BE" dirty="0"/>
              <a:t> nodig </a:t>
            </a:r>
          </a:p>
          <a:p>
            <a:r>
              <a:rPr lang="nl-BE" dirty="0"/>
              <a:t>en moeten bepaalde </a:t>
            </a:r>
            <a:r>
              <a:rPr lang="nl-BE" b="1" dirty="0"/>
              <a:t>bewegende delen </a:t>
            </a:r>
            <a:r>
              <a:rPr lang="nl-BE" dirty="0"/>
              <a:t>van je lichaam daartoe in staat zijn.</a:t>
            </a:r>
          </a:p>
          <a:p>
            <a:endParaRPr lang="nl-BE" dirty="0"/>
          </a:p>
          <a:p>
            <a:r>
              <a:rPr lang="nl-BE" dirty="0"/>
              <a:t>Neuropsycholoog Eric Scherder zegt dat de hersenen in de prefrontale cortex zich het langst blijft ontwikkelen, zeker tot je 25ste! </a:t>
            </a:r>
          </a:p>
          <a:p>
            <a:r>
              <a:rPr lang="nl-BE" dirty="0"/>
              <a:t>De </a:t>
            </a:r>
            <a:r>
              <a:rPr lang="nl-BE" b="1" dirty="0"/>
              <a:t>prefrontale cortex </a:t>
            </a:r>
            <a:r>
              <a:rPr lang="nl-BE" b="0" dirty="0"/>
              <a:t>is het voorste gedeelte </a:t>
            </a:r>
            <a:r>
              <a:rPr lang="nl-BE" dirty="0"/>
              <a:t>van de frontaalkwab.</a:t>
            </a:r>
          </a:p>
          <a:p>
            <a:r>
              <a:rPr lang="nl-BE" dirty="0"/>
              <a:t>Dit deel ligt direct achter het voorhoofd en is verantwoordelijk voor </a:t>
            </a:r>
            <a:r>
              <a:rPr lang="nl-BE" b="1" dirty="0"/>
              <a:t>cognitieve, emotionele en motivationele processen, zoals plannen, impulsbeheersing en doelgericht handele</a:t>
            </a:r>
            <a:r>
              <a:rPr lang="nl-BE" dirty="0"/>
              <a:t>n. </a:t>
            </a:r>
          </a:p>
          <a:p>
            <a:r>
              <a:rPr lang="nl-BE" dirty="0"/>
              <a:t>Dit worden ook wel de</a:t>
            </a:r>
            <a:r>
              <a:rPr lang="nl-BE" b="1" dirty="0"/>
              <a:t> executieve functies</a:t>
            </a:r>
            <a:r>
              <a:rPr lang="nl-BE" dirty="0"/>
              <a:t> genoemd.</a:t>
            </a:r>
          </a:p>
          <a:p>
            <a:r>
              <a:rPr lang="nl-BE" dirty="0"/>
              <a:t>Scherder vertelt dat deze hersengebieden bestaan uit grijze stof en witte verbindingen. </a:t>
            </a:r>
          </a:p>
          <a:p>
            <a:r>
              <a:rPr lang="nl-BE" dirty="0"/>
              <a:t>Deze verbindingen blijven een tijdje stabiel, maar nemen af rond ons vijfenvijftigste levensjaar. </a:t>
            </a:r>
          </a:p>
          <a:p>
            <a:r>
              <a:rPr lang="nl-BE" dirty="0"/>
              <a:t>De achteruitgang kan volgens de neuropsycholoog geremd worden door een </a:t>
            </a:r>
            <a:r>
              <a:rPr lang="nl-BE" b="1" dirty="0"/>
              <a:t>actieve levenshouding </a:t>
            </a:r>
            <a:r>
              <a:rPr lang="nl-BE" dirty="0"/>
              <a:t>(bewegen) te hebben en het aangaan van </a:t>
            </a:r>
            <a:r>
              <a:rPr lang="nl-BE" b="1" dirty="0"/>
              <a:t>nieuwe uitdagingen</a:t>
            </a:r>
            <a:r>
              <a:rPr lang="nl-BE" dirty="0"/>
              <a:t>. </a:t>
            </a:r>
          </a:p>
          <a:p>
            <a:r>
              <a:rPr lang="nl-BE" dirty="0"/>
              <a:t>Beweeg je veel tussen je 15</a:t>
            </a:r>
            <a:r>
              <a:rPr lang="nl-BE" baseline="30000" dirty="0"/>
              <a:t>de</a:t>
            </a:r>
            <a:r>
              <a:rPr lang="nl-BE" dirty="0"/>
              <a:t> en 25</a:t>
            </a:r>
            <a:r>
              <a:rPr lang="nl-BE" baseline="30000" dirty="0"/>
              <a:t>ste</a:t>
            </a:r>
            <a:r>
              <a:rPr lang="nl-BE" dirty="0"/>
              <a:t> levensjaar (wanneer de profrontale kwab gevormd wordt) dan heb je minder kans op dementie wanneer je oud wordt.</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27158804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Kolb beschrijft de fasen die iemand doorloopt wanneer die persoon leert door </a:t>
            </a:r>
            <a:r>
              <a:rPr lang="nl-BE" b="1" dirty="0"/>
              <a:t>ervaring</a:t>
            </a:r>
            <a:r>
              <a:rPr lang="nl-BE" dirty="0"/>
              <a:t>.</a:t>
            </a:r>
          </a:p>
          <a:p>
            <a:r>
              <a:rPr lang="nl-BE" dirty="0"/>
              <a:t>Hij onderscheidt </a:t>
            </a:r>
            <a:r>
              <a:rPr lang="nl-BE" b="1" dirty="0"/>
              <a:t>4 fasen </a:t>
            </a:r>
            <a:r>
              <a:rPr lang="nl-BE" dirty="0"/>
              <a:t>die bij het leren achteréénvolgens afgewerkt worden.</a:t>
            </a:r>
          </a:p>
          <a:p>
            <a:r>
              <a:rPr lang="nl-BE" dirty="0"/>
              <a:t>Daarna kan het leren </a:t>
            </a:r>
            <a:r>
              <a:rPr lang="nl-BE" b="1" dirty="0"/>
              <a:t>verdiept</a:t>
            </a:r>
            <a:r>
              <a:rPr lang="nl-BE" dirty="0"/>
              <a:t> worden of kan een </a:t>
            </a:r>
            <a:r>
              <a:rPr lang="nl-BE" b="1" dirty="0"/>
              <a:t>volgend probleem </a:t>
            </a:r>
            <a:r>
              <a:rPr lang="nl-BE" dirty="0"/>
              <a:t>opgelost worden.</a:t>
            </a:r>
          </a:p>
          <a:p>
            <a:r>
              <a:rPr lang="nl-BE" dirty="0"/>
              <a:t>Afhankelijk van je </a:t>
            </a:r>
            <a:r>
              <a:rPr lang="nl-BE" b="1" dirty="0"/>
              <a:t>voorkeur</a:t>
            </a:r>
            <a:r>
              <a:rPr lang="nl-BE" dirty="0"/>
              <a:t> start je bij één van de 4 fasen.</a:t>
            </a:r>
          </a:p>
          <a:p>
            <a:endParaRPr lang="nl-BE" dirty="0"/>
          </a:p>
          <a:p>
            <a:r>
              <a:rPr lang="nl-BE" dirty="0"/>
              <a:t>Tussen de fasen is telkens een </a:t>
            </a:r>
            <a:r>
              <a:rPr lang="nl-BE" b="1" dirty="0"/>
              <a:t>pijl</a:t>
            </a:r>
            <a:r>
              <a:rPr lang="nl-BE" dirty="0"/>
              <a:t> getrokken.</a:t>
            </a:r>
          </a:p>
          <a:p>
            <a:r>
              <a:rPr lang="nl-BE" dirty="0"/>
              <a:t>Bij elke pijl hoort een </a:t>
            </a:r>
            <a:r>
              <a:rPr lang="nl-BE" b="1" dirty="0"/>
              <a:t>leerstijl</a:t>
            </a:r>
            <a:r>
              <a:rPr lang="nl-BE" dirty="0"/>
              <a:t>.</a:t>
            </a:r>
          </a:p>
          <a:p>
            <a:pPr marL="228600" indent="-228600">
              <a:buAutoNum type="alphaLcPeriod"/>
            </a:pPr>
            <a:r>
              <a:rPr lang="nl-BE" dirty="0"/>
              <a:t>Doener of accomodator: iemand die leert door te doen</a:t>
            </a:r>
          </a:p>
          <a:p>
            <a:pPr marL="228600" indent="-228600">
              <a:buAutoNum type="alphaLcPeriod"/>
            </a:pPr>
            <a:r>
              <a:rPr lang="nl-BE" dirty="0"/>
              <a:t>Observeerder of diverger: goed in het bedenken van nieuwe oplossingen</a:t>
            </a:r>
          </a:p>
          <a:p>
            <a:pPr marL="228600" indent="-228600">
              <a:buAutoNum type="alphaLcPeriod"/>
            </a:pPr>
            <a:r>
              <a:rPr lang="nl-BE" dirty="0"/>
              <a:t>Denker of assimilator: gericht op logisch nadenken, analyseren en problemen definiëren</a:t>
            </a:r>
          </a:p>
          <a:p>
            <a:pPr marL="228600" indent="-228600">
              <a:buAutoNum type="alphaLcPeriod"/>
            </a:pPr>
            <a:r>
              <a:rPr lang="nl-BE" dirty="0"/>
              <a:t>Pragmaticus of converger: vindt toepassingen bij ideeën en kan problemen oplossen</a:t>
            </a:r>
          </a:p>
          <a:p>
            <a:pPr marL="228600" indent="-228600">
              <a:buAutoNum type="alphaLcPeriod"/>
            </a:pPr>
            <a:endParaRPr lang="nl-BE" dirty="0"/>
          </a:p>
          <a:p>
            <a:pPr marL="0" indent="0">
              <a:buNone/>
            </a:pPr>
            <a:r>
              <a:rPr lang="nl-BE" dirty="0"/>
              <a:t>De </a:t>
            </a:r>
            <a:r>
              <a:rPr lang="nl-BE" b="1" dirty="0"/>
              <a:t>4 fasen </a:t>
            </a:r>
            <a:r>
              <a:rPr lang="nl-BE" dirty="0"/>
              <a:t>zijn…</a:t>
            </a:r>
          </a:p>
          <a:p>
            <a:pPr marL="228600" indent="-228600">
              <a:buAutoNum type="arabicPeriod"/>
            </a:pPr>
            <a:r>
              <a:rPr lang="nl-BE" dirty="0"/>
              <a:t>Concreet ervaren: iets doen en daarvan de gevolgen bekijken. Je ervaart al doende succes of teleurstelling.</a:t>
            </a:r>
          </a:p>
          <a:p>
            <a:pPr marL="228600" indent="-228600">
              <a:buAutoNum type="arabicPeriod"/>
            </a:pPr>
            <a:r>
              <a:rPr lang="nl-BE" dirty="0"/>
              <a:t>Waarnemen en overdenken: bekijken wat er gebeurd is, daarover nadenken</a:t>
            </a:r>
          </a:p>
          <a:p>
            <a:pPr marL="228600" indent="-228600">
              <a:buAutoNum type="arabicPeriod"/>
            </a:pPr>
            <a:r>
              <a:rPr lang="nl-BE" dirty="0"/>
              <a:t>Theorie vormen: je bedenkt nu een theorie of verklaring voor het succes of falen</a:t>
            </a:r>
          </a:p>
          <a:p>
            <a:pPr marL="228600" indent="-228600">
              <a:buAutoNum type="arabicPeriod"/>
            </a:pPr>
            <a:r>
              <a:rPr lang="nl-BE" dirty="0"/>
              <a:t>Experimenteren: je toetst de theorie uit de vorige fase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61</a:t>
            </a:fld>
            <a:endParaRPr lang="nl-BE"/>
          </a:p>
        </p:txBody>
      </p:sp>
    </p:spTree>
    <p:extLst>
      <p:ext uri="{BB962C8B-B14F-4D97-AF65-F5344CB8AC3E}">
        <p14:creationId xmlns:p14="http://schemas.microsoft.com/office/powerpoint/2010/main" val="3874983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Deed onderzoek naar het leren van </a:t>
            </a:r>
            <a:r>
              <a:rPr lang="nl-BE" b="1" dirty="0"/>
              <a:t>studenten</a:t>
            </a:r>
            <a:r>
              <a:rPr lang="nl-BE" dirty="0"/>
              <a:t>.</a:t>
            </a:r>
          </a:p>
          <a:p>
            <a:r>
              <a:rPr lang="nl-BE" dirty="0"/>
              <a:t>Hij vergelijkt </a:t>
            </a:r>
            <a:r>
              <a:rPr lang="nl-BE" b="1" dirty="0"/>
              <a:t>motivatie</a:t>
            </a:r>
            <a:r>
              <a:rPr lang="nl-BE" dirty="0"/>
              <a:t> tot leren en hun </a:t>
            </a:r>
            <a:r>
              <a:rPr lang="nl-BE" b="1" dirty="0"/>
              <a:t>opvattingen</a:t>
            </a:r>
            <a:r>
              <a:rPr lang="nl-BE" dirty="0"/>
              <a:t> over leren met de </a:t>
            </a:r>
            <a:r>
              <a:rPr lang="nl-BE" b="1" dirty="0"/>
              <a:t>feitelijke manier</a:t>
            </a:r>
            <a:r>
              <a:rPr lang="nl-BE" dirty="0"/>
              <a:t> waarop ze leren.</a:t>
            </a:r>
          </a:p>
          <a:p>
            <a:r>
              <a:rPr lang="nl-BE" dirty="0"/>
              <a:t>Er blijkt een</a:t>
            </a:r>
            <a:r>
              <a:rPr lang="nl-BE" b="1" dirty="0"/>
              <a:t> samenhang </a:t>
            </a:r>
            <a:r>
              <a:rPr lang="nl-BE" dirty="0"/>
              <a:t>te zijn.</a:t>
            </a:r>
          </a:p>
          <a:p>
            <a:endParaRPr lang="nl-BE" dirty="0"/>
          </a:p>
          <a:p>
            <a:r>
              <a:rPr lang="nl-BE" dirty="0"/>
              <a:t>Hij komt to </a:t>
            </a:r>
            <a:r>
              <a:rPr lang="nl-BE" b="1" dirty="0"/>
              <a:t>4 leerstijlen</a:t>
            </a:r>
          </a:p>
          <a:p>
            <a:r>
              <a:rPr lang="nl-BE" dirty="0"/>
              <a:t>*Reproductiegericht: je memoriseert, herhaalt, analyseert leerstof. Drijfveer: examens en tentamens.</a:t>
            </a:r>
          </a:p>
          <a:p>
            <a:r>
              <a:rPr lang="nl-BE" dirty="0"/>
              <a:t>*Betekenisgericht: je richt je aandacht op hoofdzaken. Drijfveer: ersoonlijke interesse.</a:t>
            </a:r>
          </a:p>
          <a:p>
            <a:r>
              <a:rPr lang="nl-BE" dirty="0"/>
              <a:t>*Toepassingsgericht: vooral gericht op toepassingsmogelijkheden van het studiemateriaal.</a:t>
            </a:r>
          </a:p>
          <a:p>
            <a:r>
              <a:rPr lang="nl-BE" dirty="0"/>
              <a:t>*Ongericht: geen strategie.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62</a:t>
            </a:fld>
            <a:endParaRPr lang="nl-BE"/>
          </a:p>
        </p:txBody>
      </p:sp>
    </p:spTree>
    <p:extLst>
      <p:ext uri="{BB962C8B-B14F-4D97-AF65-F5344CB8AC3E}">
        <p14:creationId xmlns:p14="http://schemas.microsoft.com/office/powerpoint/2010/main" val="1368490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Ruijters gaat op zoek naar </a:t>
            </a:r>
            <a:r>
              <a:rPr lang="nl-BE" b="1" dirty="0"/>
              <a:t>leerstijlen</a:t>
            </a:r>
            <a:r>
              <a:rPr lang="nl-BE" dirty="0"/>
              <a:t> die </a:t>
            </a:r>
            <a:r>
              <a:rPr lang="nl-BE" b="1" dirty="0"/>
              <a:t>niet alleen voor studenten </a:t>
            </a:r>
            <a:r>
              <a:rPr lang="nl-BE" dirty="0"/>
              <a:t>geldt.</a:t>
            </a:r>
          </a:p>
          <a:p>
            <a:r>
              <a:rPr lang="nl-BE" dirty="0"/>
              <a:t>Daarom wil Ruijters ook leerstijlen definiëren die bruikbaar zijn voor </a:t>
            </a:r>
            <a:r>
              <a:rPr lang="nl-BE" b="1" dirty="0"/>
              <a:t>werksituaties</a:t>
            </a:r>
            <a:r>
              <a:rPr lang="nl-BE" dirty="0"/>
              <a:t> en </a:t>
            </a:r>
            <a:r>
              <a:rPr lang="nl-BE" b="1" dirty="0"/>
              <a:t>levenslang leren</a:t>
            </a:r>
            <a:r>
              <a:rPr lang="nl-BE" dirty="0"/>
              <a:t>.</a:t>
            </a:r>
          </a:p>
          <a:p>
            <a:endParaRPr lang="nl-BE" b="1" dirty="0"/>
          </a:p>
          <a:p>
            <a:r>
              <a:rPr lang="nl-BE" b="1" dirty="0"/>
              <a:t>Belangrijke aandachtspunten:</a:t>
            </a:r>
          </a:p>
          <a:p>
            <a:r>
              <a:rPr lang="nl-BE" dirty="0"/>
              <a:t>*meer aandacht voor leren met en van anderen</a:t>
            </a:r>
          </a:p>
          <a:p>
            <a:r>
              <a:rPr lang="nl-BE" dirty="0"/>
              <a:t>*combinatie van impliciet en expliciet leren</a:t>
            </a:r>
          </a:p>
          <a:p>
            <a:endParaRPr lang="nl-BE" dirty="0"/>
          </a:p>
          <a:p>
            <a:r>
              <a:rPr lang="nl-BE" b="1" dirty="0"/>
              <a:t>Impliciet leren</a:t>
            </a:r>
          </a:p>
          <a:p>
            <a:r>
              <a:rPr lang="nl-BE" dirty="0"/>
              <a:t>Kennis opdoen zonder precies te formuleren wat die kennis is</a:t>
            </a:r>
          </a:p>
          <a:p>
            <a:endParaRPr lang="nl-BE" b="1" dirty="0"/>
          </a:p>
          <a:p>
            <a:r>
              <a:rPr lang="nl-BE" b="1" dirty="0"/>
              <a:t>Expliciet leren</a:t>
            </a:r>
          </a:p>
          <a:p>
            <a:r>
              <a:rPr lang="nl-BE" dirty="0"/>
              <a:t>Bewust leren aan de hand van doelen en achteraf kunnen verwoorden wat je geleerd hebt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63</a:t>
            </a:fld>
            <a:endParaRPr lang="nl-BE"/>
          </a:p>
        </p:txBody>
      </p:sp>
    </p:spTree>
    <p:extLst>
      <p:ext uri="{BB962C8B-B14F-4D97-AF65-F5344CB8AC3E}">
        <p14:creationId xmlns:p14="http://schemas.microsoft.com/office/powerpoint/2010/main" val="38718665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Kunst afkijken</a:t>
            </a:r>
          </a:p>
          <a:p>
            <a:r>
              <a:rPr lang="nl-BE" dirty="0"/>
              <a:t>Je leert liefst in echte situaties, onder druk, door observeren en helder analyseren.</a:t>
            </a:r>
          </a:p>
          <a:p>
            <a:endParaRPr lang="nl-BE" dirty="0"/>
          </a:p>
          <a:p>
            <a:r>
              <a:rPr lang="nl-BE" dirty="0"/>
              <a:t>Participeren</a:t>
            </a:r>
          </a:p>
          <a:p>
            <a:r>
              <a:rPr lang="nl-BE" dirty="0"/>
              <a:t>Je leert graag samen met andere mensen, die je bovendien kan vertrouwen.</a:t>
            </a:r>
          </a:p>
          <a:p>
            <a:endParaRPr lang="nl-BE" dirty="0"/>
          </a:p>
          <a:p>
            <a:r>
              <a:rPr lang="nl-BE" dirty="0"/>
              <a:t>Kennis verwerven</a:t>
            </a:r>
          </a:p>
          <a:p>
            <a:r>
              <a:rPr lang="nl-BE" dirty="0"/>
              <a:t>Je bent nieuwsgierig en weet wat je wil leren</a:t>
            </a:r>
          </a:p>
          <a:p>
            <a:endParaRPr lang="nl-BE" dirty="0"/>
          </a:p>
          <a:p>
            <a:r>
              <a:rPr lang="nl-BE" dirty="0"/>
              <a:t>Oefenen</a:t>
            </a:r>
          </a:p>
          <a:p>
            <a:r>
              <a:rPr lang="nl-BE" dirty="0"/>
              <a:t>Je wil graag leren en daarover ook praten</a:t>
            </a:r>
          </a:p>
          <a:p>
            <a:endParaRPr lang="nl-BE" dirty="0"/>
          </a:p>
          <a:p>
            <a:r>
              <a:rPr lang="nl-BE" dirty="0"/>
              <a:t>Ontdekken</a:t>
            </a:r>
          </a:p>
          <a:p>
            <a:r>
              <a:rPr lang="nl-BE" dirty="0"/>
              <a:t>Je krijgt ideeën en gaat dingen uitproberen.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64</a:t>
            </a:fld>
            <a:endParaRPr lang="nl-BE"/>
          </a:p>
        </p:txBody>
      </p:sp>
    </p:spTree>
    <p:extLst>
      <p:ext uri="{BB962C8B-B14F-4D97-AF65-F5344CB8AC3E}">
        <p14:creationId xmlns:p14="http://schemas.microsoft.com/office/powerpoint/2010/main" val="17317135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 3 leerstijlen horen vragenlijsten.</a:t>
            </a:r>
          </a:p>
          <a:p>
            <a:r>
              <a:rPr lang="nl-BE" dirty="0"/>
              <a:t>Als je die invult kom je te weten wat jouw leerstijl is volgens de betreffende theorie.</a:t>
            </a:r>
          </a:p>
          <a:p>
            <a:endParaRPr lang="nl-BE" dirty="0"/>
          </a:p>
          <a:p>
            <a:r>
              <a:rPr lang="nl-BE" dirty="0"/>
              <a:t>Test</a:t>
            </a:r>
          </a:p>
          <a:p>
            <a:r>
              <a:rPr lang="nl-BE" dirty="0"/>
              <a:t>https://www.thesis.nl/testen/test/kolb-test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65</a:t>
            </a:fld>
            <a:endParaRPr lang="nl-BE"/>
          </a:p>
        </p:txBody>
      </p:sp>
    </p:spTree>
    <p:extLst>
      <p:ext uri="{BB962C8B-B14F-4D97-AF65-F5344CB8AC3E}">
        <p14:creationId xmlns:p14="http://schemas.microsoft.com/office/powerpoint/2010/main" val="1296557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8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Psychologen zijn het helaas niet eens over de definitie van de term ‘intelligentie’.</a:t>
            </a:r>
          </a:p>
          <a:p>
            <a:endParaRPr lang="nl-NL" b="0" dirty="0"/>
          </a:p>
          <a:p>
            <a:br>
              <a:rPr lang="nl-BE" dirty="0"/>
            </a:br>
            <a:endParaRPr lang="nl-BE" dirty="0"/>
          </a:p>
          <a:p>
            <a:endParaRPr lang="nl-NL" b="0"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7</a:t>
            </a:fld>
            <a:endParaRPr lang="nl-NL"/>
          </a:p>
        </p:txBody>
      </p:sp>
    </p:spTree>
    <p:extLst>
      <p:ext uri="{BB962C8B-B14F-4D97-AF65-F5344CB8AC3E}">
        <p14:creationId xmlns:p14="http://schemas.microsoft.com/office/powerpoint/2010/main" val="305611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a:t>
            </a:fld>
            <a:endParaRPr lang="nl-BE"/>
          </a:p>
        </p:txBody>
      </p:sp>
    </p:spTree>
    <p:extLst>
      <p:ext uri="{BB962C8B-B14F-4D97-AF65-F5344CB8AC3E}">
        <p14:creationId xmlns:p14="http://schemas.microsoft.com/office/powerpoint/2010/main" val="103230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Psychologen meten de intelligentie via een </a:t>
            </a:r>
            <a:r>
              <a:rPr lang="nl-BE" b="1" dirty="0"/>
              <a:t>intelligentietest</a:t>
            </a:r>
            <a:r>
              <a:rPr lang="nl-BE" dirty="0"/>
              <a:t>.</a:t>
            </a:r>
          </a:p>
          <a:p>
            <a:r>
              <a:rPr lang="nl-BE" dirty="0"/>
              <a:t>Hoe intelligent iemand is wordt uitgedrukt met een</a:t>
            </a:r>
            <a:r>
              <a:rPr lang="nl-BE" b="1" dirty="0"/>
              <a:t> intelligentiequotiënt </a:t>
            </a:r>
            <a:r>
              <a:rPr lang="nl-BE" dirty="0"/>
              <a:t>of IQ.</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9</a:t>
            </a:fld>
            <a:endParaRPr lang="nl-BE"/>
          </a:p>
        </p:txBody>
      </p:sp>
    </p:spTree>
    <p:extLst>
      <p:ext uri="{BB962C8B-B14F-4D97-AF65-F5344CB8AC3E}">
        <p14:creationId xmlns:p14="http://schemas.microsoft.com/office/powerpoint/2010/main" val="398440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24/10/19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24/10/19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24/10/19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24-10-19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24/10/19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24/10/19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24/10/19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24/10/19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24/10/19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24/10/19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24/10/19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24/10/19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24/10/19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openpsychometrics.org/tests/FSIQ/"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vdab.be/test-jezelf/intelligentietest"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H6LEcM0E0io&amp;vl=nl"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ted.com/talks/tom_wujec_on_3_ways_the_brain_creates_meaning?language=en"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universiteitvannederland.nl/college/gaat-je-geheugen-kapot-als-je-teveel-voor-je-computer-hangt"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thesis.nl/testen/test/kolb-test"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hyperlink" Target="https://360test.nl/info/info_kolb"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3"/>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21 oktober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verage iq">
            <a:extLst>
              <a:ext uri="{FF2B5EF4-FFF2-40B4-BE49-F238E27FC236}">
                <a16:creationId xmlns:a16="http://schemas.microsoft.com/office/drawing/2014/main" id="{EA9029ED-B518-CC47-AE14-1BDB745E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8" y="1155195"/>
            <a:ext cx="7557025" cy="4546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7F8A34D-7D6A-374D-B880-DC77525E9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967" y="1866601"/>
            <a:ext cx="1734856" cy="260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59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IQ-test bevat analogieën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FD30D095-8979-6D44-864E-03802A31CA0A}"/>
              </a:ext>
            </a:extLst>
          </p:cNvPr>
          <p:cNvSpPr/>
          <p:nvPr/>
        </p:nvSpPr>
        <p:spPr>
          <a:xfrm>
            <a:off x="623888" y="1360880"/>
            <a:ext cx="6224588" cy="461665"/>
          </a:xfrm>
          <a:prstGeom prst="rect">
            <a:avLst/>
          </a:prstGeom>
        </p:spPr>
        <p:txBody>
          <a:bodyPr wrap="square">
            <a:spAutoFit/>
          </a:bodyPr>
          <a:lstStyle/>
          <a:p>
            <a:r>
              <a:rPr lang="nl-NL" sz="2400" b="1" dirty="0">
                <a:latin typeface="Roboto" panose="02000000000000000000" pitchFamily="2" charset="0"/>
                <a:ea typeface="Roboto" panose="02000000000000000000" pitchFamily="2" charset="0"/>
              </a:rPr>
              <a:t>Stuur staat tot fiets als … staat tot boot</a:t>
            </a:r>
          </a:p>
        </p:txBody>
      </p:sp>
    </p:spTree>
    <p:extLst>
      <p:ext uri="{BB962C8B-B14F-4D97-AF65-F5344CB8AC3E}">
        <p14:creationId xmlns:p14="http://schemas.microsoft.com/office/powerpoint/2010/main" val="2261921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IQ-test bevat syllogismen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FD30D095-8979-6D44-864E-03802A31CA0A}"/>
              </a:ext>
            </a:extLst>
          </p:cNvPr>
          <p:cNvSpPr/>
          <p:nvPr/>
        </p:nvSpPr>
        <p:spPr>
          <a:xfrm>
            <a:off x="623888" y="931673"/>
            <a:ext cx="6224588" cy="4154984"/>
          </a:xfrm>
          <a:prstGeom prst="rect">
            <a:avLst/>
          </a:prstGeom>
        </p:spPr>
        <p:txBody>
          <a:bodyPr wrap="square">
            <a:spAutoFit/>
          </a:bodyPr>
          <a:lstStyle/>
          <a:p>
            <a:pPr marL="457200" indent="-457200">
              <a:buAutoNum type="arabicPeriod"/>
            </a:pPr>
            <a:r>
              <a:rPr lang="nl-NL" sz="2400" b="1" dirty="0">
                <a:latin typeface="Roboto" panose="02000000000000000000" pitchFamily="2" charset="0"/>
                <a:ea typeface="Roboto" panose="02000000000000000000" pitchFamily="2" charset="0"/>
              </a:rPr>
              <a:t>Alle communicatiemanagement studenten zijn intelligente wezens</a:t>
            </a:r>
          </a:p>
          <a:p>
            <a:pPr marL="457200" indent="-457200">
              <a:buAutoNum type="arabicPeriod"/>
            </a:pPr>
            <a:r>
              <a:rPr lang="nl-NL" sz="2400" b="1" dirty="0">
                <a:latin typeface="Roboto" panose="02000000000000000000" pitchFamily="2" charset="0"/>
                <a:ea typeface="Roboto" panose="02000000000000000000" pitchFamily="2" charset="0"/>
              </a:rPr>
              <a:t>Robin is een communicatiemanagementstudent</a:t>
            </a:r>
          </a:p>
          <a:p>
            <a:endParaRPr lang="nl-NL" sz="2400" b="1" dirty="0">
              <a:latin typeface="Roboto" panose="02000000000000000000" pitchFamily="2" charset="0"/>
              <a:ea typeface="Roboto" panose="02000000000000000000" pitchFamily="2" charset="0"/>
            </a:endParaRPr>
          </a:p>
          <a:p>
            <a:endParaRPr lang="nl-NL" sz="2400" b="1" dirty="0">
              <a:latin typeface="Roboto" panose="02000000000000000000" pitchFamily="2" charset="0"/>
              <a:ea typeface="Roboto" panose="02000000000000000000" pitchFamily="2" charset="0"/>
            </a:endParaRPr>
          </a:p>
          <a:p>
            <a:r>
              <a:rPr lang="nl-NL" sz="2400" b="1" dirty="0">
                <a:latin typeface="Roboto" panose="02000000000000000000" pitchFamily="2" charset="0"/>
                <a:ea typeface="Roboto" panose="02000000000000000000" pitchFamily="2" charset="0"/>
              </a:rPr>
              <a:t>Conclusie?</a:t>
            </a:r>
          </a:p>
          <a:p>
            <a:pPr marL="457200" indent="-457200">
              <a:buAutoNum type="arabicPeriod"/>
            </a:pPr>
            <a:r>
              <a:rPr lang="nl-NL" sz="2400" b="1" dirty="0">
                <a:latin typeface="Roboto" panose="02000000000000000000" pitchFamily="2" charset="0"/>
                <a:ea typeface="Roboto" panose="02000000000000000000" pitchFamily="2" charset="0"/>
              </a:rPr>
              <a:t>Sommige </a:t>
            </a:r>
            <a:r>
              <a:rPr lang="nl-NL" sz="2400" b="1" dirty="0" err="1">
                <a:latin typeface="Roboto" panose="02000000000000000000" pitchFamily="2" charset="0"/>
                <a:ea typeface="Roboto" panose="02000000000000000000" pitchFamily="2" charset="0"/>
              </a:rPr>
              <a:t>cmstudenten</a:t>
            </a:r>
            <a:r>
              <a:rPr lang="nl-NL" sz="2400" b="1" dirty="0">
                <a:latin typeface="Roboto" panose="02000000000000000000" pitchFamily="2" charset="0"/>
                <a:ea typeface="Roboto" panose="02000000000000000000" pitchFamily="2" charset="0"/>
              </a:rPr>
              <a:t> zijn intelligent</a:t>
            </a:r>
          </a:p>
          <a:p>
            <a:pPr marL="457200" indent="-457200">
              <a:buAutoNum type="arabicPeriod"/>
            </a:pPr>
            <a:r>
              <a:rPr lang="nl-NL" sz="2400" b="1" dirty="0">
                <a:latin typeface="Roboto" panose="02000000000000000000" pitchFamily="2" charset="0"/>
                <a:ea typeface="Roboto" panose="02000000000000000000" pitchFamily="2" charset="0"/>
              </a:rPr>
              <a:t>Robin is een intelligent wezen</a:t>
            </a:r>
          </a:p>
          <a:p>
            <a:pPr marL="457200" indent="-457200">
              <a:buAutoNum type="arabicPeriod"/>
            </a:pPr>
            <a:r>
              <a:rPr lang="nl-NL" sz="2400" b="1" dirty="0">
                <a:latin typeface="Roboto" panose="02000000000000000000" pitchFamily="2" charset="0"/>
                <a:ea typeface="Roboto" panose="02000000000000000000" pitchFamily="2" charset="0"/>
              </a:rPr>
              <a:t>Robin is geen intelligent wezen</a:t>
            </a:r>
          </a:p>
          <a:p>
            <a:pPr marL="457200" indent="-457200">
              <a:buAutoNum type="arabicPeriod"/>
            </a:pPr>
            <a:r>
              <a:rPr lang="nl-NL" sz="2400" b="1" dirty="0">
                <a:latin typeface="Roboto" panose="02000000000000000000" pitchFamily="2" charset="0"/>
                <a:ea typeface="Roboto" panose="02000000000000000000" pitchFamily="2" charset="0"/>
              </a:rPr>
              <a:t>Robin is geen </a:t>
            </a:r>
            <a:r>
              <a:rPr lang="nl-NL" sz="2400" b="1" dirty="0" err="1">
                <a:latin typeface="Roboto" panose="02000000000000000000" pitchFamily="2" charset="0"/>
                <a:ea typeface="Roboto" panose="02000000000000000000" pitchFamily="2" charset="0"/>
              </a:rPr>
              <a:t>cmstudent</a:t>
            </a:r>
            <a:endParaRPr lang="nl-NL"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4574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IQ-test bevat cijferreeksen</a:t>
            </a:r>
          </a:p>
        </p:txBody>
      </p:sp>
      <p:sp>
        <p:nvSpPr>
          <p:cNvPr id="4" name="Rechthoek 3">
            <a:extLst>
              <a:ext uri="{FF2B5EF4-FFF2-40B4-BE49-F238E27FC236}">
                <a16:creationId xmlns:a16="http://schemas.microsoft.com/office/drawing/2014/main" id="{FD30D095-8979-6D44-864E-03802A31CA0A}"/>
              </a:ext>
            </a:extLst>
          </p:cNvPr>
          <p:cNvSpPr/>
          <p:nvPr/>
        </p:nvSpPr>
        <p:spPr>
          <a:xfrm>
            <a:off x="623888" y="931673"/>
            <a:ext cx="6224588" cy="1569660"/>
          </a:xfrm>
          <a:prstGeom prst="rect">
            <a:avLst/>
          </a:prstGeom>
        </p:spPr>
        <p:txBody>
          <a:bodyPr wrap="square">
            <a:spAutoFit/>
          </a:bodyPr>
          <a:lstStyle/>
          <a:p>
            <a:r>
              <a:rPr lang="nl-NL" sz="2400" b="1" dirty="0">
                <a:latin typeface="Roboto" panose="02000000000000000000" pitchFamily="2" charset="0"/>
                <a:ea typeface="Roboto" panose="02000000000000000000" pitchFamily="2" charset="0"/>
              </a:rPr>
              <a:t>Probeer volgende cijferreeks verder aan te vullen…</a:t>
            </a:r>
          </a:p>
          <a:p>
            <a:endParaRPr lang="nl-NL" sz="2400" b="1" dirty="0">
              <a:latin typeface="Roboto" panose="02000000000000000000" pitchFamily="2" charset="0"/>
              <a:ea typeface="Roboto" panose="02000000000000000000" pitchFamily="2" charset="0"/>
            </a:endParaRPr>
          </a:p>
          <a:p>
            <a:r>
              <a:rPr lang="nl-NL" sz="2400" b="1" dirty="0">
                <a:latin typeface="Roboto" panose="02000000000000000000" pitchFamily="2" charset="0"/>
                <a:ea typeface="Roboto" panose="02000000000000000000" pitchFamily="2" charset="0"/>
              </a:rPr>
              <a:t>2, 4, 6, 10, 16, 26, 42, …</a:t>
            </a:r>
          </a:p>
        </p:txBody>
      </p:sp>
    </p:spTree>
    <p:extLst>
      <p:ext uri="{BB962C8B-B14F-4D97-AF65-F5344CB8AC3E}">
        <p14:creationId xmlns:p14="http://schemas.microsoft.com/office/powerpoint/2010/main" val="3071645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hlinkClick r:id="rId3"/>
            <a:extLst>
              <a:ext uri="{FF2B5EF4-FFF2-40B4-BE49-F238E27FC236}">
                <a16:creationId xmlns:a16="http://schemas.microsoft.com/office/drawing/2014/main" id="{C43D4CF7-CB26-494B-BEC7-5ABF35F7EBE3}"/>
              </a:ext>
            </a:extLst>
          </p:cNvPr>
          <p:cNvSpPr/>
          <p:nvPr/>
        </p:nvSpPr>
        <p:spPr>
          <a:xfrm>
            <a:off x="4153744" y="3244334"/>
            <a:ext cx="836511" cy="369332"/>
          </a:xfrm>
          <a:prstGeom prst="rect">
            <a:avLst/>
          </a:prstGeom>
        </p:spPr>
        <p:txBody>
          <a:bodyPr wrap="none">
            <a:spAutoFit/>
          </a:bodyPr>
          <a:lstStyle/>
          <a:p>
            <a:r>
              <a:rPr lang="nl-BE" b="1" dirty="0">
                <a:highlight>
                  <a:srgbClr val="FFFF00"/>
                </a:highlight>
                <a:hlinkClick r:id="rId3">
                  <a:extLst>
                    <a:ext uri="{A12FA001-AC4F-418D-AE19-62706E023703}">
                      <ahyp:hlinkClr xmlns:ahyp="http://schemas.microsoft.com/office/drawing/2018/hyperlinkcolor" val="tx"/>
                    </a:ext>
                  </a:extLst>
                </a:hlinkClick>
              </a:rPr>
              <a:t>IQ-test</a:t>
            </a:r>
            <a:endParaRPr lang="nl-BE" b="1" dirty="0">
              <a:highlight>
                <a:srgbClr val="FFFF00"/>
              </a:highlight>
            </a:endParaRPr>
          </a:p>
        </p:txBody>
      </p:sp>
    </p:spTree>
    <p:extLst>
      <p:ext uri="{BB962C8B-B14F-4D97-AF65-F5344CB8AC3E}">
        <p14:creationId xmlns:p14="http://schemas.microsoft.com/office/powerpoint/2010/main" val="3349792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114CB733-D73D-0549-B4C6-9C864AD09088}"/>
              </a:ext>
            </a:extLst>
          </p:cNvPr>
          <p:cNvPicPr>
            <a:picLocks noChangeAspect="1"/>
          </p:cNvPicPr>
          <p:nvPr/>
        </p:nvPicPr>
        <p:blipFill rotWithShape="1">
          <a:blip r:embed="rId4"/>
          <a:srcRect t="14571"/>
          <a:stretch/>
        </p:blipFill>
        <p:spPr>
          <a:xfrm>
            <a:off x="0" y="1399592"/>
            <a:ext cx="9144000" cy="4893446"/>
          </a:xfrm>
          <a:prstGeom prst="rect">
            <a:avLst/>
          </a:prstGeom>
        </p:spPr>
      </p:pic>
    </p:spTree>
    <p:extLst>
      <p:ext uri="{BB962C8B-B14F-4D97-AF65-F5344CB8AC3E}">
        <p14:creationId xmlns:p14="http://schemas.microsoft.com/office/powerpoint/2010/main" val="531089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3.3.</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Emotionele intelligentie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8984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623D7FB-B0C9-174E-B0D4-28311A560DC2}"/>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Emotionele intelligentie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13394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EQ-test dimensies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917D1328-5D1D-C942-85AE-A3AA94A6F50F}"/>
              </a:ext>
            </a:extLst>
          </p:cNvPr>
          <p:cNvSpPr/>
          <p:nvPr/>
        </p:nvSpPr>
        <p:spPr>
          <a:xfrm>
            <a:off x="623887" y="1622136"/>
            <a:ext cx="7886699" cy="2554545"/>
          </a:xfrm>
          <a:prstGeom prst="rect">
            <a:avLst/>
          </a:prstGeom>
        </p:spPr>
        <p:txBody>
          <a:bodyPr wrap="square">
            <a:spAutoFit/>
          </a:bodyPr>
          <a:lstStyle/>
          <a:p>
            <a:pPr marL="742950" indent="-742950">
              <a:buAutoNum type="arabicPeriod"/>
            </a:pPr>
            <a:r>
              <a:rPr lang="nl-NL" sz="3200" b="1" dirty="0">
                <a:latin typeface="Roboto" panose="02000000000000000000" pitchFamily="2" charset="0"/>
                <a:ea typeface="Roboto" panose="02000000000000000000" pitchFamily="2" charset="0"/>
              </a:rPr>
              <a:t>Intrapersoonlijke intelligentie</a:t>
            </a:r>
          </a:p>
          <a:p>
            <a:pPr marL="742950" indent="-742950">
              <a:buAutoNum type="arabicPeriod"/>
            </a:pPr>
            <a:r>
              <a:rPr lang="nl-NL" sz="3200" b="1" dirty="0">
                <a:latin typeface="Roboto" panose="02000000000000000000" pitchFamily="2" charset="0"/>
                <a:ea typeface="Roboto" panose="02000000000000000000" pitchFamily="2" charset="0"/>
              </a:rPr>
              <a:t>Interpersoonlijke intelligentie</a:t>
            </a:r>
          </a:p>
          <a:p>
            <a:pPr marL="742950" indent="-742950">
              <a:buAutoNum type="arabicPeriod"/>
            </a:pPr>
            <a:r>
              <a:rPr lang="nl-NL" sz="3200" b="1" dirty="0">
                <a:latin typeface="Roboto" panose="02000000000000000000" pitchFamily="2" charset="0"/>
                <a:ea typeface="Roboto" panose="02000000000000000000" pitchFamily="2" charset="0"/>
              </a:rPr>
              <a:t>Adaptatie</a:t>
            </a:r>
          </a:p>
          <a:p>
            <a:pPr marL="742950" indent="-742950">
              <a:buAutoNum type="arabicPeriod"/>
            </a:pPr>
            <a:r>
              <a:rPr lang="nl-NL" sz="3200" b="1" dirty="0">
                <a:latin typeface="Roboto" panose="02000000000000000000" pitchFamily="2" charset="0"/>
                <a:ea typeface="Roboto" panose="02000000000000000000" pitchFamily="2" charset="0"/>
              </a:rPr>
              <a:t>Stressmanagement</a:t>
            </a:r>
          </a:p>
          <a:p>
            <a:pPr marL="742950" indent="-742950">
              <a:buAutoNum type="arabicPeriod"/>
            </a:pPr>
            <a:r>
              <a:rPr lang="nl-NL" sz="3200" b="1" dirty="0">
                <a:latin typeface="Roboto" panose="02000000000000000000" pitchFamily="2" charset="0"/>
                <a:ea typeface="Roboto" panose="02000000000000000000" pitchFamily="2" charset="0"/>
              </a:rPr>
              <a:t>Algemene stemming</a:t>
            </a:r>
          </a:p>
        </p:txBody>
      </p:sp>
    </p:spTree>
    <p:extLst>
      <p:ext uri="{BB962C8B-B14F-4D97-AF65-F5344CB8AC3E}">
        <p14:creationId xmlns:p14="http://schemas.microsoft.com/office/powerpoint/2010/main" val="912276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rshmallow test">
            <a:extLst>
              <a:ext uri="{FF2B5EF4-FFF2-40B4-BE49-F238E27FC236}">
                <a16:creationId xmlns:a16="http://schemas.microsoft.com/office/drawing/2014/main" id="{F1246377-9DBB-EE47-9CAE-6ADC4C91A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225" y="2082158"/>
            <a:ext cx="5161550" cy="269368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EB7FF1A0-5B2B-A442-9ABD-AD463941E8B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Marshmallow-test</a:t>
            </a:r>
            <a:r>
              <a:rPr lang="nl-NL" b="1" dirty="0">
                <a:highlight>
                  <a:srgbClr val="FFFF00"/>
                </a:highlight>
                <a:latin typeface="Roboto" panose="02000000000000000000" pitchFamily="2" charset="0"/>
                <a:ea typeface="Roboto" panose="02000000000000000000" pitchFamily="2" charset="0"/>
              </a:rPr>
              <a:t> en zelfcontrole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14319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3.4.</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Leren door conditioneren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5931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7F3448-E7DF-EC4D-A364-8E35FEAB6A43}"/>
              </a:ext>
            </a:extLst>
          </p:cNvPr>
          <p:cNvPicPr>
            <a:picLocks noChangeAspect="1"/>
          </p:cNvPicPr>
          <p:nvPr/>
        </p:nvPicPr>
        <p:blipFill>
          <a:blip r:embed="rId3"/>
          <a:stretch>
            <a:fillRect/>
          </a:stretch>
        </p:blipFill>
        <p:spPr>
          <a:xfrm>
            <a:off x="0" y="857560"/>
            <a:ext cx="9144000" cy="5142879"/>
          </a:xfrm>
          <a:prstGeom prst="rect">
            <a:avLst/>
          </a:prstGeom>
        </p:spPr>
      </p:pic>
      <p:sp>
        <p:nvSpPr>
          <p:cNvPr id="3" name="Titel 1">
            <a:extLst>
              <a:ext uri="{FF2B5EF4-FFF2-40B4-BE49-F238E27FC236}">
                <a16:creationId xmlns:a16="http://schemas.microsoft.com/office/drawing/2014/main" id="{EB7FF1A0-5B2B-A442-9ABD-AD463941E8B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Behavioristische leertheorieën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0281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rain, Anatomy, Human, Science, Health, Medical, Organ">
            <a:extLst>
              <a:ext uri="{FF2B5EF4-FFF2-40B4-BE49-F238E27FC236}">
                <a16:creationId xmlns:a16="http://schemas.microsoft.com/office/drawing/2014/main" id="{9558FA98-FD20-7247-978A-BB6A4871F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EB7FF1A0-5B2B-A442-9ABD-AD463941E8B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Cognitivistische</a:t>
            </a:r>
            <a:r>
              <a:rPr lang="nl-NL" b="1" dirty="0">
                <a:highlight>
                  <a:srgbClr val="FFFF00"/>
                </a:highlight>
                <a:latin typeface="Roboto" panose="02000000000000000000" pitchFamily="2" charset="0"/>
                <a:ea typeface="Roboto" panose="02000000000000000000" pitchFamily="2" charset="0"/>
              </a:rPr>
              <a:t> leertheorieën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77025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conditioneren?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808747"/>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“Het aanleren of afleren van gedrag onder invloed van prikkels”</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040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8196" name="Picture 4" descr="Image result for pavlov dog">
            <a:extLst>
              <a:ext uri="{FF2B5EF4-FFF2-40B4-BE49-F238E27FC236}">
                <a16:creationId xmlns:a16="http://schemas.microsoft.com/office/drawing/2014/main" id="{15B5A5F1-CB76-D14B-A0D0-ED1A4505C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261" y="2242203"/>
            <a:ext cx="4037479" cy="237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882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 – stimulus en respons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8196" name="Picture 4" descr="Image result for pavlov dog">
            <a:extLst>
              <a:ext uri="{FF2B5EF4-FFF2-40B4-BE49-F238E27FC236}">
                <a16:creationId xmlns:a16="http://schemas.microsoft.com/office/drawing/2014/main" id="{15B5A5F1-CB76-D14B-A0D0-ED1A4505C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261" y="2242203"/>
            <a:ext cx="4037479" cy="237359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08C790C-AA32-8545-8514-AB9D6E4A5163}"/>
              </a:ext>
            </a:extLst>
          </p:cNvPr>
          <p:cNvSpPr txBox="1"/>
          <p:nvPr/>
        </p:nvSpPr>
        <p:spPr>
          <a:xfrm>
            <a:off x="2836506" y="3059668"/>
            <a:ext cx="442750" cy="369332"/>
          </a:xfrm>
          <a:prstGeom prst="rect">
            <a:avLst/>
          </a:prstGeom>
          <a:noFill/>
        </p:spPr>
        <p:txBody>
          <a:bodyPr wrap="none" rtlCol="0">
            <a:spAutoFit/>
          </a:bodyPr>
          <a:lstStyle/>
          <a:p>
            <a:r>
              <a:rPr lang="nl-BE" dirty="0"/>
              <a:t>OS</a:t>
            </a:r>
          </a:p>
        </p:txBody>
      </p:sp>
      <p:sp>
        <p:nvSpPr>
          <p:cNvPr id="5" name="Tekstvak 4">
            <a:extLst>
              <a:ext uri="{FF2B5EF4-FFF2-40B4-BE49-F238E27FC236}">
                <a16:creationId xmlns:a16="http://schemas.microsoft.com/office/drawing/2014/main" id="{1633B77B-4FB1-C644-92FA-8B3750B14623}"/>
              </a:ext>
            </a:extLst>
          </p:cNvPr>
          <p:cNvSpPr txBox="1"/>
          <p:nvPr/>
        </p:nvSpPr>
        <p:spPr>
          <a:xfrm>
            <a:off x="4068505" y="3059668"/>
            <a:ext cx="461986" cy="369332"/>
          </a:xfrm>
          <a:prstGeom prst="rect">
            <a:avLst/>
          </a:prstGeom>
          <a:noFill/>
        </p:spPr>
        <p:txBody>
          <a:bodyPr wrap="none" rtlCol="0">
            <a:spAutoFit/>
          </a:bodyPr>
          <a:lstStyle/>
          <a:p>
            <a:r>
              <a:rPr lang="nl-BE" dirty="0"/>
              <a:t>OR</a:t>
            </a:r>
          </a:p>
        </p:txBody>
      </p:sp>
      <p:sp>
        <p:nvSpPr>
          <p:cNvPr id="6" name="Tekstvak 5">
            <a:extLst>
              <a:ext uri="{FF2B5EF4-FFF2-40B4-BE49-F238E27FC236}">
                <a16:creationId xmlns:a16="http://schemas.microsoft.com/office/drawing/2014/main" id="{B206D501-CD15-9B42-A54E-BA82C41B9D25}"/>
              </a:ext>
            </a:extLst>
          </p:cNvPr>
          <p:cNvSpPr txBox="1"/>
          <p:nvPr/>
        </p:nvSpPr>
        <p:spPr>
          <a:xfrm>
            <a:off x="4910031" y="3094271"/>
            <a:ext cx="439544" cy="369332"/>
          </a:xfrm>
          <a:prstGeom prst="rect">
            <a:avLst/>
          </a:prstGeom>
          <a:noFill/>
        </p:spPr>
        <p:txBody>
          <a:bodyPr wrap="none" rtlCol="0">
            <a:spAutoFit/>
          </a:bodyPr>
          <a:lstStyle/>
          <a:p>
            <a:r>
              <a:rPr lang="nl-BE" dirty="0"/>
              <a:t>NS</a:t>
            </a:r>
          </a:p>
        </p:txBody>
      </p:sp>
      <p:sp>
        <p:nvSpPr>
          <p:cNvPr id="7" name="Tekstvak 6">
            <a:extLst>
              <a:ext uri="{FF2B5EF4-FFF2-40B4-BE49-F238E27FC236}">
                <a16:creationId xmlns:a16="http://schemas.microsoft.com/office/drawing/2014/main" id="{6B98E899-90C8-4F43-AF00-AA7C4EB7AC9A}"/>
              </a:ext>
            </a:extLst>
          </p:cNvPr>
          <p:cNvSpPr txBox="1"/>
          <p:nvPr/>
        </p:nvSpPr>
        <p:spPr>
          <a:xfrm>
            <a:off x="2626115" y="4431132"/>
            <a:ext cx="813043" cy="369332"/>
          </a:xfrm>
          <a:prstGeom prst="rect">
            <a:avLst/>
          </a:prstGeom>
          <a:noFill/>
        </p:spPr>
        <p:txBody>
          <a:bodyPr wrap="none" rtlCol="0">
            <a:spAutoFit/>
          </a:bodyPr>
          <a:lstStyle/>
          <a:p>
            <a:r>
              <a:rPr lang="nl-BE" dirty="0"/>
              <a:t>NS+OS</a:t>
            </a:r>
          </a:p>
        </p:txBody>
      </p:sp>
      <p:sp>
        <p:nvSpPr>
          <p:cNvPr id="8" name="Tekstvak 7">
            <a:extLst>
              <a:ext uri="{FF2B5EF4-FFF2-40B4-BE49-F238E27FC236}">
                <a16:creationId xmlns:a16="http://schemas.microsoft.com/office/drawing/2014/main" id="{ADFE04E2-B5E9-8E41-8750-9CAACF857FCA}"/>
              </a:ext>
            </a:extLst>
          </p:cNvPr>
          <p:cNvSpPr txBox="1"/>
          <p:nvPr/>
        </p:nvSpPr>
        <p:spPr>
          <a:xfrm>
            <a:off x="4043359" y="4462461"/>
            <a:ext cx="461986" cy="369332"/>
          </a:xfrm>
          <a:prstGeom prst="rect">
            <a:avLst/>
          </a:prstGeom>
          <a:noFill/>
        </p:spPr>
        <p:txBody>
          <a:bodyPr wrap="none" rtlCol="0">
            <a:spAutoFit/>
          </a:bodyPr>
          <a:lstStyle/>
          <a:p>
            <a:r>
              <a:rPr lang="nl-BE" dirty="0"/>
              <a:t>OR</a:t>
            </a:r>
          </a:p>
        </p:txBody>
      </p:sp>
      <p:sp>
        <p:nvSpPr>
          <p:cNvPr id="9" name="Tekstvak 8">
            <a:extLst>
              <a:ext uri="{FF2B5EF4-FFF2-40B4-BE49-F238E27FC236}">
                <a16:creationId xmlns:a16="http://schemas.microsoft.com/office/drawing/2014/main" id="{C4B3DFC0-FE0D-7C40-86C9-719631A435B3}"/>
              </a:ext>
            </a:extLst>
          </p:cNvPr>
          <p:cNvSpPr txBox="1"/>
          <p:nvPr/>
        </p:nvSpPr>
        <p:spPr>
          <a:xfrm>
            <a:off x="4947951" y="4462461"/>
            <a:ext cx="413896" cy="369332"/>
          </a:xfrm>
          <a:prstGeom prst="rect">
            <a:avLst/>
          </a:prstGeom>
          <a:noFill/>
        </p:spPr>
        <p:txBody>
          <a:bodyPr wrap="none" rtlCol="0">
            <a:spAutoFit/>
          </a:bodyPr>
          <a:lstStyle/>
          <a:p>
            <a:r>
              <a:rPr lang="nl-BE" dirty="0"/>
              <a:t>CS</a:t>
            </a:r>
          </a:p>
        </p:txBody>
      </p:sp>
      <p:sp>
        <p:nvSpPr>
          <p:cNvPr id="10" name="Tekstvak 9">
            <a:extLst>
              <a:ext uri="{FF2B5EF4-FFF2-40B4-BE49-F238E27FC236}">
                <a16:creationId xmlns:a16="http://schemas.microsoft.com/office/drawing/2014/main" id="{AA83D015-FD34-7F4D-94FA-A5845BFB7219}"/>
              </a:ext>
            </a:extLst>
          </p:cNvPr>
          <p:cNvSpPr txBox="1"/>
          <p:nvPr/>
        </p:nvSpPr>
        <p:spPr>
          <a:xfrm>
            <a:off x="6105476" y="4460716"/>
            <a:ext cx="433132" cy="369332"/>
          </a:xfrm>
          <a:prstGeom prst="rect">
            <a:avLst/>
          </a:prstGeom>
          <a:noFill/>
        </p:spPr>
        <p:txBody>
          <a:bodyPr wrap="none" rtlCol="0">
            <a:spAutoFit/>
          </a:bodyPr>
          <a:lstStyle/>
          <a:p>
            <a:r>
              <a:rPr lang="nl-BE" dirty="0"/>
              <a:t>CR</a:t>
            </a:r>
          </a:p>
        </p:txBody>
      </p:sp>
    </p:spTree>
    <p:extLst>
      <p:ext uri="{BB962C8B-B14F-4D97-AF65-F5344CB8AC3E}">
        <p14:creationId xmlns:p14="http://schemas.microsoft.com/office/powerpoint/2010/main" val="3895860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solated, Doctor, Dentist, Dental Care, Orthodontist">
            <a:extLst>
              <a:ext uri="{FF2B5EF4-FFF2-40B4-BE49-F238E27FC236}">
                <a16:creationId xmlns:a16="http://schemas.microsoft.com/office/drawing/2014/main" id="{D2867446-638B-F140-89F2-CD1B529D7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 - generaliseren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4703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 - discrimineren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098" name="Picture 2" descr="Image result for vogelspin">
            <a:extLst>
              <a:ext uri="{FF2B5EF4-FFF2-40B4-BE49-F238E27FC236}">
                <a16:creationId xmlns:a16="http://schemas.microsoft.com/office/drawing/2014/main" id="{2688C2BE-9D6E-BB43-814C-0F07ACC49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157" y="2264807"/>
            <a:ext cx="4111703" cy="23283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vogelspin">
            <a:extLst>
              <a:ext uri="{FF2B5EF4-FFF2-40B4-BE49-F238E27FC236}">
                <a16:creationId xmlns:a16="http://schemas.microsoft.com/office/drawing/2014/main" id="{A8BB17DD-867C-8F4F-B57B-AA9B71F82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600000">
            <a:off x="1576256" y="3428999"/>
            <a:ext cx="2109955" cy="119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181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092B511-CF3E-AC45-A137-F5C2617640AB}"/>
              </a:ext>
            </a:extLst>
          </p:cNvPr>
          <p:cNvPicPr>
            <a:picLocks noChangeAspect="1"/>
          </p:cNvPicPr>
          <p:nvPr/>
        </p:nvPicPr>
        <p:blipFill>
          <a:blip r:embed="rId3"/>
          <a:stretch>
            <a:fillRect/>
          </a:stretch>
        </p:blipFill>
        <p:spPr>
          <a:xfrm>
            <a:off x="0" y="384048"/>
            <a:ext cx="9144000" cy="6089904"/>
          </a:xfrm>
          <a:prstGeom prst="rect">
            <a:avLst/>
          </a:prstGeom>
        </p:spPr>
      </p:pic>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 - uitdoving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6019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 - reclame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2290" name="Picture 2" descr="Image result for car ad">
            <a:extLst>
              <a:ext uri="{FF2B5EF4-FFF2-40B4-BE49-F238E27FC236}">
                <a16:creationId xmlns:a16="http://schemas.microsoft.com/office/drawing/2014/main" id="{6ABD5C6B-DBA2-8547-8608-843B6D6AF4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4" t="16417" r="4489" b="23082"/>
          <a:stretch/>
        </p:blipFill>
        <p:spPr bwMode="auto">
          <a:xfrm>
            <a:off x="429208" y="1884785"/>
            <a:ext cx="8304245" cy="278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58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sychologie en sociologie">
            <a:extLst>
              <a:ext uri="{FF2B5EF4-FFF2-40B4-BE49-F238E27FC236}">
                <a16:creationId xmlns:a16="http://schemas.microsoft.com/office/drawing/2014/main" id="{78547934-94E2-3746-B5D9-F94F11AF27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2558" y="2129527"/>
            <a:ext cx="2261081" cy="259894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D31B74F-C4FF-B645-B561-F43E523213DB}"/>
              </a:ext>
            </a:extLst>
          </p:cNvPr>
          <p:cNvSpPr txBox="1">
            <a:spLocks/>
          </p:cNvSpPr>
          <p:nvPr/>
        </p:nvSpPr>
        <p:spPr>
          <a:xfrm>
            <a:off x="3567125" y="3052764"/>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3.</a:t>
            </a:r>
          </a:p>
          <a:p>
            <a:r>
              <a:rPr lang="nl-NL" b="1" dirty="0">
                <a:highlight>
                  <a:srgbClr val="FFFF00"/>
                </a:highlight>
                <a:latin typeface="Roboto" panose="02000000000000000000" pitchFamily="2" charset="0"/>
                <a:ea typeface="Roboto" panose="02000000000000000000" pitchFamily="2" charset="0"/>
              </a:rPr>
              <a:t>Leerprocessen</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6069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 conditioneren - reclame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2050" name="Picture 2" descr="Image result for lancome ad perfume">
            <a:extLst>
              <a:ext uri="{FF2B5EF4-FFF2-40B4-BE49-F238E27FC236}">
                <a16:creationId xmlns:a16="http://schemas.microsoft.com/office/drawing/2014/main" id="{7F745224-0C9B-0F4A-A11F-7A937C5F1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225" y="1706692"/>
            <a:ext cx="5161550" cy="344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56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skinner box">
            <a:extLst>
              <a:ext uri="{FF2B5EF4-FFF2-40B4-BE49-F238E27FC236}">
                <a16:creationId xmlns:a16="http://schemas.microsoft.com/office/drawing/2014/main" id="{D9A0500D-BA14-2345-B6DB-A2AD95813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738"/>
            <a:ext cx="9144000" cy="572452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Operant</a:t>
            </a:r>
            <a:r>
              <a:rPr lang="nl-NL" b="1" dirty="0">
                <a:highlight>
                  <a:srgbClr val="FFFF00"/>
                </a:highlight>
                <a:latin typeface="Roboto" panose="02000000000000000000" pitchFamily="2" charset="0"/>
                <a:ea typeface="Roboto" panose="02000000000000000000" pitchFamily="2" charset="0"/>
              </a:rPr>
              <a:t> conditioneren – Skinner-box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3490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AC71C95-6428-A442-BACF-79EEBBE9BCAF}"/>
              </a:ext>
            </a:extLst>
          </p:cNvPr>
          <p:cNvPicPr>
            <a:picLocks noChangeAspect="1"/>
          </p:cNvPicPr>
          <p:nvPr/>
        </p:nvPicPr>
        <p:blipFill>
          <a:blip r:embed="rId3"/>
          <a:stretch>
            <a:fillRect/>
          </a:stretch>
        </p:blipFill>
        <p:spPr>
          <a:xfrm>
            <a:off x="0" y="373855"/>
            <a:ext cx="9144000" cy="6110290"/>
          </a:xfrm>
          <a:prstGeom prst="rect">
            <a:avLst/>
          </a:prstGeom>
        </p:spPr>
      </p:pic>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b="1" dirty="0" err="1">
                <a:highlight>
                  <a:srgbClr val="FFFF00"/>
                </a:highlight>
                <a:latin typeface="Roboto" panose="02000000000000000000" pitchFamily="2" charset="0"/>
                <a:ea typeface="Roboto" panose="02000000000000000000" pitchFamily="2" charset="0"/>
              </a:rPr>
              <a:t>Operant</a:t>
            </a:r>
            <a:r>
              <a:rPr lang="nl-NL" sz="2800" b="1" dirty="0">
                <a:highlight>
                  <a:srgbClr val="FFFF00"/>
                </a:highlight>
                <a:latin typeface="Roboto" panose="02000000000000000000" pitchFamily="2" charset="0"/>
                <a:ea typeface="Roboto" panose="02000000000000000000" pitchFamily="2" charset="0"/>
              </a:rPr>
              <a:t> conditioneren – variabele beloning</a:t>
            </a:r>
          </a:p>
        </p:txBody>
      </p:sp>
    </p:spTree>
    <p:extLst>
      <p:ext uri="{BB962C8B-B14F-4D97-AF65-F5344CB8AC3E}">
        <p14:creationId xmlns:p14="http://schemas.microsoft.com/office/powerpoint/2010/main" val="4026419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D69743A-11B3-CB43-9C63-5157AD4163C6}"/>
              </a:ext>
            </a:extLst>
          </p:cNvPr>
          <p:cNvPicPr>
            <a:picLocks noChangeAspect="1"/>
          </p:cNvPicPr>
          <p:nvPr/>
        </p:nvPicPr>
        <p:blipFill>
          <a:blip r:embed="rId3"/>
          <a:stretch>
            <a:fillRect/>
          </a:stretch>
        </p:blipFill>
        <p:spPr>
          <a:xfrm>
            <a:off x="0" y="377831"/>
            <a:ext cx="9144000" cy="6102337"/>
          </a:xfrm>
          <a:prstGeom prst="rect">
            <a:avLst/>
          </a:prstGeom>
        </p:spPr>
      </p:pic>
      <p:sp>
        <p:nvSpPr>
          <p:cNvPr id="3" name="Titel 1">
            <a:extLst>
              <a:ext uri="{FF2B5EF4-FFF2-40B4-BE49-F238E27FC236}">
                <a16:creationId xmlns:a16="http://schemas.microsoft.com/office/drawing/2014/main" id="{06D1EB9A-6127-7C48-845E-42EBFCBD138E}"/>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b="1" dirty="0" err="1">
                <a:highlight>
                  <a:srgbClr val="FFFF00"/>
                </a:highlight>
                <a:latin typeface="Roboto" panose="02000000000000000000" pitchFamily="2" charset="0"/>
                <a:ea typeface="Roboto" panose="02000000000000000000" pitchFamily="2" charset="0"/>
              </a:rPr>
              <a:t>Operant</a:t>
            </a:r>
            <a:r>
              <a:rPr lang="nl-NL" sz="2800" b="1" dirty="0">
                <a:highlight>
                  <a:srgbClr val="FFFF00"/>
                </a:highlight>
                <a:latin typeface="Roboto" panose="02000000000000000000" pitchFamily="2" charset="0"/>
                <a:ea typeface="Roboto" panose="02000000000000000000" pitchFamily="2" charset="0"/>
              </a:rPr>
              <a:t> conditioneren – </a:t>
            </a:r>
            <a:r>
              <a:rPr lang="nl-NL" sz="2800" b="1" i="1" dirty="0" err="1">
                <a:highlight>
                  <a:srgbClr val="FFFF00"/>
                </a:highlight>
                <a:latin typeface="Roboto" panose="02000000000000000000" pitchFamily="2" charset="0"/>
                <a:ea typeface="Roboto" panose="02000000000000000000" pitchFamily="2" charset="0"/>
              </a:rPr>
              <a:t>reinforcement</a:t>
            </a:r>
            <a:endParaRPr lang="nl-NL" sz="2800" b="1" i="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16510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C3A1A-A7EE-7A4D-868C-0223053901D6}"/>
              </a:ext>
            </a:extLst>
          </p:cNvPr>
          <p:cNvSpPr txBox="1">
            <a:spLocks/>
          </p:cNvSpPr>
          <p:nvPr/>
        </p:nvSpPr>
        <p:spPr>
          <a:xfrm>
            <a:off x="623888" y="5706987"/>
            <a:ext cx="7886700" cy="51309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b="1" dirty="0">
                <a:highlight>
                  <a:srgbClr val="FFFF00"/>
                </a:highlight>
                <a:latin typeface="Roboto" panose="02000000000000000000" pitchFamily="2" charset="0"/>
                <a:ea typeface="Roboto" panose="02000000000000000000" pitchFamily="2" charset="0"/>
              </a:rPr>
              <a:t>Klassiek conditioneren </a:t>
            </a:r>
            <a:r>
              <a:rPr lang="nl-NL" sz="2800" b="1" dirty="0" err="1">
                <a:highlight>
                  <a:srgbClr val="FFFF00"/>
                </a:highlight>
                <a:latin typeface="Roboto" panose="02000000000000000000" pitchFamily="2" charset="0"/>
                <a:ea typeface="Roboto" panose="02000000000000000000" pitchFamily="2" charset="0"/>
              </a:rPr>
              <a:t>vs</a:t>
            </a:r>
            <a:r>
              <a:rPr lang="nl-NL" sz="2800" b="1" dirty="0">
                <a:highlight>
                  <a:srgbClr val="FFFF00"/>
                </a:highlight>
                <a:latin typeface="Roboto" panose="02000000000000000000" pitchFamily="2" charset="0"/>
                <a:ea typeface="Roboto" panose="02000000000000000000" pitchFamily="2" charset="0"/>
              </a:rPr>
              <a:t> </a:t>
            </a:r>
            <a:r>
              <a:rPr lang="nl-NL" sz="2800" b="1" dirty="0" err="1">
                <a:highlight>
                  <a:srgbClr val="FFFF00"/>
                </a:highlight>
                <a:latin typeface="Roboto" panose="02000000000000000000" pitchFamily="2" charset="0"/>
                <a:ea typeface="Roboto" panose="02000000000000000000" pitchFamily="2" charset="0"/>
              </a:rPr>
              <a:t>Operant</a:t>
            </a:r>
            <a:r>
              <a:rPr lang="nl-NL" sz="2800" b="1" dirty="0">
                <a:highlight>
                  <a:srgbClr val="FFFF00"/>
                </a:highlight>
                <a:latin typeface="Roboto" panose="02000000000000000000" pitchFamily="2" charset="0"/>
                <a:ea typeface="Roboto" panose="02000000000000000000" pitchFamily="2" charset="0"/>
              </a:rPr>
              <a:t> conditioneren</a:t>
            </a:r>
            <a:endParaRPr lang="nl-NL" sz="2800" b="1" i="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CEA93BD8-8475-D843-B8AD-BF6722166183}"/>
              </a:ext>
            </a:extLst>
          </p:cNvPr>
          <p:cNvPicPr>
            <a:picLocks noChangeAspect="1"/>
          </p:cNvPicPr>
          <p:nvPr/>
        </p:nvPicPr>
        <p:blipFill>
          <a:blip r:embed="rId2"/>
          <a:stretch>
            <a:fillRect/>
          </a:stretch>
        </p:blipFill>
        <p:spPr>
          <a:xfrm>
            <a:off x="1449263" y="1671993"/>
            <a:ext cx="6238341" cy="3510000"/>
          </a:xfrm>
          <a:prstGeom prst="rect">
            <a:avLst/>
          </a:prstGeom>
        </p:spPr>
      </p:pic>
    </p:spTree>
    <p:extLst>
      <p:ext uri="{BB962C8B-B14F-4D97-AF65-F5344CB8AC3E}">
        <p14:creationId xmlns:p14="http://schemas.microsoft.com/office/powerpoint/2010/main" val="1667622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C3A1A-A7EE-7A4D-868C-0223053901D6}"/>
              </a:ext>
            </a:extLst>
          </p:cNvPr>
          <p:cNvSpPr txBox="1">
            <a:spLocks/>
          </p:cNvSpPr>
          <p:nvPr/>
        </p:nvSpPr>
        <p:spPr>
          <a:xfrm>
            <a:off x="623888" y="5706987"/>
            <a:ext cx="7886700" cy="51309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b="1" dirty="0">
                <a:highlight>
                  <a:srgbClr val="FFFF00"/>
                </a:highlight>
                <a:latin typeface="Roboto" panose="02000000000000000000" pitchFamily="2" charset="0"/>
                <a:ea typeface="Roboto" panose="02000000000000000000" pitchFamily="2" charset="0"/>
              </a:rPr>
              <a:t>Klassiek conditioneren </a:t>
            </a:r>
            <a:r>
              <a:rPr lang="nl-NL" sz="2800" b="1" dirty="0" err="1">
                <a:highlight>
                  <a:srgbClr val="FFFF00"/>
                </a:highlight>
                <a:latin typeface="Roboto" panose="02000000000000000000" pitchFamily="2" charset="0"/>
                <a:ea typeface="Roboto" panose="02000000000000000000" pitchFamily="2" charset="0"/>
              </a:rPr>
              <a:t>vs</a:t>
            </a:r>
            <a:r>
              <a:rPr lang="nl-NL" sz="2800" b="1" dirty="0">
                <a:highlight>
                  <a:srgbClr val="FFFF00"/>
                </a:highlight>
                <a:latin typeface="Roboto" panose="02000000000000000000" pitchFamily="2" charset="0"/>
                <a:ea typeface="Roboto" panose="02000000000000000000" pitchFamily="2" charset="0"/>
              </a:rPr>
              <a:t> </a:t>
            </a:r>
            <a:r>
              <a:rPr lang="nl-NL" sz="2800" b="1" dirty="0" err="1">
                <a:highlight>
                  <a:srgbClr val="FFFF00"/>
                </a:highlight>
                <a:latin typeface="Roboto" panose="02000000000000000000" pitchFamily="2" charset="0"/>
                <a:ea typeface="Roboto" panose="02000000000000000000" pitchFamily="2" charset="0"/>
              </a:rPr>
              <a:t>Operant</a:t>
            </a:r>
            <a:r>
              <a:rPr lang="nl-NL" sz="2800" b="1" dirty="0">
                <a:highlight>
                  <a:srgbClr val="FFFF00"/>
                </a:highlight>
                <a:latin typeface="Roboto" panose="02000000000000000000" pitchFamily="2" charset="0"/>
                <a:ea typeface="Roboto" panose="02000000000000000000" pitchFamily="2" charset="0"/>
              </a:rPr>
              <a:t> conditioneren</a:t>
            </a:r>
            <a:endParaRPr lang="nl-NL" sz="2800" b="1" i="1" dirty="0">
              <a:highlight>
                <a:srgbClr val="FFFF00"/>
              </a:highlight>
              <a:latin typeface="Roboto" panose="02000000000000000000" pitchFamily="2" charset="0"/>
              <a:ea typeface="Roboto" panose="02000000000000000000" pitchFamily="2" charset="0"/>
            </a:endParaRPr>
          </a:p>
        </p:txBody>
      </p:sp>
      <p:pic>
        <p:nvPicPr>
          <p:cNvPr id="5" name="Afbeelding 4">
            <a:hlinkClick r:id="rId3"/>
            <a:extLst>
              <a:ext uri="{FF2B5EF4-FFF2-40B4-BE49-F238E27FC236}">
                <a16:creationId xmlns:a16="http://schemas.microsoft.com/office/drawing/2014/main" id="{C4434903-B0FD-BB46-A70F-9F16048C09B3}"/>
              </a:ext>
            </a:extLst>
          </p:cNvPr>
          <p:cNvPicPr>
            <a:picLocks noChangeAspect="1"/>
          </p:cNvPicPr>
          <p:nvPr/>
        </p:nvPicPr>
        <p:blipFill>
          <a:blip r:embed="rId4"/>
          <a:stretch>
            <a:fillRect/>
          </a:stretch>
        </p:blipFill>
        <p:spPr>
          <a:xfrm>
            <a:off x="1136989" y="1286341"/>
            <a:ext cx="6870023" cy="4285317"/>
          </a:xfrm>
          <a:prstGeom prst="rect">
            <a:avLst/>
          </a:prstGeom>
        </p:spPr>
      </p:pic>
    </p:spTree>
    <p:extLst>
      <p:ext uri="{BB962C8B-B14F-4D97-AF65-F5344CB8AC3E}">
        <p14:creationId xmlns:p14="http://schemas.microsoft.com/office/powerpoint/2010/main" val="3782151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Klassieke of </a:t>
            </a:r>
            <a:r>
              <a:rPr lang="nl-NL" b="1" dirty="0" err="1">
                <a:highlight>
                  <a:srgbClr val="FFFF00"/>
                </a:highlight>
                <a:latin typeface="Roboto" panose="02000000000000000000" pitchFamily="2" charset="0"/>
                <a:ea typeface="Roboto" panose="02000000000000000000" pitchFamily="2" charset="0"/>
              </a:rPr>
              <a:t>operante</a:t>
            </a:r>
            <a:r>
              <a:rPr lang="nl-NL" b="1" dirty="0">
                <a:highlight>
                  <a:srgbClr val="FFFF00"/>
                </a:highlight>
                <a:latin typeface="Roboto" panose="02000000000000000000" pitchFamily="2" charset="0"/>
                <a:ea typeface="Roboto" panose="02000000000000000000" pitchFamily="2" charset="0"/>
              </a:rPr>
              <a:t> conditionering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917D1328-5D1D-C942-85AE-A3AA94A6F50F}"/>
              </a:ext>
            </a:extLst>
          </p:cNvPr>
          <p:cNvSpPr/>
          <p:nvPr/>
        </p:nvSpPr>
        <p:spPr>
          <a:xfrm>
            <a:off x="623887" y="1136950"/>
            <a:ext cx="7886699" cy="4154984"/>
          </a:xfrm>
          <a:prstGeom prst="rect">
            <a:avLst/>
          </a:prstGeom>
        </p:spPr>
        <p:txBody>
          <a:bodyPr wrap="square">
            <a:spAutoFit/>
          </a:bodyPr>
          <a:lstStyle/>
          <a:p>
            <a:pPr marL="742950" indent="-742950">
              <a:buAutoNum type="arabicPeriod"/>
            </a:pPr>
            <a:r>
              <a:rPr lang="nl-NL" sz="2400" b="1" dirty="0">
                <a:latin typeface="Roboto" panose="02000000000000000000" pitchFamily="2" charset="0"/>
                <a:ea typeface="Roboto" panose="02000000000000000000" pitchFamily="2" charset="0"/>
              </a:rPr>
              <a:t>Vader leert kind spruiten eten door er appelmoes doorheen te mengen</a:t>
            </a:r>
          </a:p>
          <a:p>
            <a:pPr marL="742950" indent="-742950">
              <a:buAutoNum type="arabicPeriod"/>
            </a:pPr>
            <a:r>
              <a:rPr lang="nl-NL" sz="2400" b="1" dirty="0">
                <a:latin typeface="Roboto" panose="02000000000000000000" pitchFamily="2" charset="0"/>
                <a:ea typeface="Roboto" panose="02000000000000000000" pitchFamily="2" charset="0"/>
              </a:rPr>
              <a:t>Hond loopt naar de voordeur van zodra de bazin zegt: wandelen</a:t>
            </a:r>
          </a:p>
          <a:p>
            <a:pPr marL="742950" indent="-742950">
              <a:buAutoNum type="arabicPeriod"/>
            </a:pPr>
            <a:r>
              <a:rPr lang="nl-NL" sz="2400" b="1" dirty="0">
                <a:latin typeface="Roboto" panose="02000000000000000000" pitchFamily="2" charset="0"/>
                <a:ea typeface="Roboto" panose="02000000000000000000" pitchFamily="2" charset="0"/>
              </a:rPr>
              <a:t>Oma leert kleinkind nagels versieren</a:t>
            </a:r>
          </a:p>
          <a:p>
            <a:pPr marL="742950" indent="-742950">
              <a:buAutoNum type="arabicPeriod"/>
            </a:pPr>
            <a:r>
              <a:rPr lang="nl-NL" sz="2400" b="1" dirty="0">
                <a:latin typeface="Roboto" panose="02000000000000000000" pitchFamily="2" charset="0"/>
                <a:ea typeface="Roboto" panose="02000000000000000000" pitchFamily="2" charset="0"/>
              </a:rPr>
              <a:t>Hond gaat niet in de zetel liggen omdat hij weet dat baasje dan boos wordt</a:t>
            </a:r>
          </a:p>
          <a:p>
            <a:pPr marL="742950" indent="-742950">
              <a:buAutoNum type="arabicPeriod"/>
            </a:pPr>
            <a:r>
              <a:rPr lang="nl-NL" sz="2400" b="1" dirty="0">
                <a:latin typeface="Roboto" panose="02000000000000000000" pitchFamily="2" charset="0"/>
                <a:ea typeface="Roboto" panose="02000000000000000000" pitchFamily="2" charset="0"/>
              </a:rPr>
              <a:t>Moeder leert kind in slaap vallen door elke avond een vast voorleesmoment te houden</a:t>
            </a:r>
          </a:p>
          <a:p>
            <a:pPr marL="742950" indent="-742950">
              <a:buAutoNum type="arabicPeriod"/>
            </a:pPr>
            <a:r>
              <a:rPr lang="nl-NL" sz="2400" b="1" dirty="0">
                <a:latin typeface="Roboto" panose="02000000000000000000" pitchFamily="2" charset="0"/>
                <a:ea typeface="Roboto" panose="02000000000000000000" pitchFamily="2" charset="0"/>
              </a:rPr>
              <a:t>Opa leert kleinkind </a:t>
            </a:r>
            <a:r>
              <a:rPr lang="nl-NL" sz="2400" b="1" dirty="0" err="1">
                <a:latin typeface="Roboto" panose="02000000000000000000" pitchFamily="2" charset="0"/>
                <a:ea typeface="Roboto" panose="02000000000000000000" pitchFamily="2" charset="0"/>
              </a:rPr>
              <a:t>éénwieleren</a:t>
            </a:r>
            <a:r>
              <a:rPr lang="nl-NL" sz="2400" b="1" dirty="0">
                <a:latin typeface="Roboto" panose="02000000000000000000" pitchFamily="2" charset="0"/>
                <a:ea typeface="Roboto" panose="02000000000000000000" pitchFamily="2" charset="0"/>
              </a:rPr>
              <a:t> door vaak te oefenen</a:t>
            </a:r>
          </a:p>
        </p:txBody>
      </p:sp>
    </p:spTree>
    <p:extLst>
      <p:ext uri="{BB962C8B-B14F-4D97-AF65-F5344CB8AC3E}">
        <p14:creationId xmlns:p14="http://schemas.microsoft.com/office/powerpoint/2010/main" val="1522078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3.5.</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Sociaal leren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44524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sociaal leren?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958035"/>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“Het leerproces dat plaatsvindt in een sociale context door observatie.”</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03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14BD950-D170-384C-B9DA-D62DBC7BB7A0}"/>
              </a:ext>
            </a:extLst>
          </p:cNvPr>
          <p:cNvPicPr>
            <a:picLocks noChangeAspect="1"/>
          </p:cNvPicPr>
          <p:nvPr/>
        </p:nvPicPr>
        <p:blipFill>
          <a:blip r:embed="rId3"/>
          <a:stretch>
            <a:fillRect/>
          </a:stretch>
        </p:blipFill>
        <p:spPr>
          <a:xfrm>
            <a:off x="0" y="382225"/>
            <a:ext cx="9144000" cy="6093550"/>
          </a:xfrm>
          <a:prstGeom prst="rect">
            <a:avLst/>
          </a:prstGeom>
        </p:spPr>
      </p:pic>
      <p:sp>
        <p:nvSpPr>
          <p:cNvPr id="2" name="Titel 1">
            <a:extLst>
              <a:ext uri="{FF2B5EF4-FFF2-40B4-BE49-F238E27FC236}">
                <a16:creationId xmlns:a16="http://schemas.microsoft.com/office/drawing/2014/main" id="{6B6297EA-F143-B64A-8A3B-0F0F0678B7E3}"/>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Observationeel leren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4305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2313898"/>
            <a:ext cx="7886700" cy="2852737"/>
          </a:xfrm>
        </p:spPr>
        <p:txBody>
          <a:bodyPr>
            <a:normAutofit fontScale="90000"/>
          </a:bodyPr>
          <a:lstStyle/>
          <a:p>
            <a:r>
              <a:rPr lang="nl-NL" sz="5300" b="1" dirty="0">
                <a:latin typeface="Roboto" panose="02000000000000000000" pitchFamily="2" charset="0"/>
                <a:ea typeface="Roboto" panose="02000000000000000000" pitchFamily="2" charset="0"/>
              </a:rPr>
              <a:t>3.1</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Leren en de verschillende vormen van leren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297EA-F143-B64A-8A3B-0F0F0678B7E3}"/>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Bandura</a:t>
            </a:r>
            <a:r>
              <a:rPr lang="nl-NL" b="1" dirty="0">
                <a:highlight>
                  <a:srgbClr val="FFFF00"/>
                </a:highlight>
                <a:latin typeface="Roboto" panose="02000000000000000000" pitchFamily="2" charset="0"/>
                <a:ea typeface="Roboto" panose="02000000000000000000" pitchFamily="2" charset="0"/>
              </a:rPr>
              <a:t>-experimenten en agressief gedrag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8434" name="Picture 2" descr="Image result for bandura bobo doll experiment">
            <a:extLst>
              <a:ext uri="{FF2B5EF4-FFF2-40B4-BE49-F238E27FC236}">
                <a16:creationId xmlns:a16="http://schemas.microsoft.com/office/drawing/2014/main" id="{11093EC2-DE5D-B248-B703-3AD0C643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576" y="1607403"/>
            <a:ext cx="4770849" cy="364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01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3.6.</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Cognitieve theorieën over leren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53876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0A5670-FAAE-8B41-BBB7-6A73F6FED99A}"/>
              </a:ext>
            </a:extLst>
          </p:cNvPr>
          <p:cNvPicPr>
            <a:picLocks noChangeAspect="1"/>
          </p:cNvPicPr>
          <p:nvPr/>
        </p:nvPicPr>
        <p:blipFill rotWithShape="1">
          <a:blip r:embed="rId3"/>
          <a:srcRect t="5714" b="61905"/>
          <a:stretch/>
        </p:blipFill>
        <p:spPr>
          <a:xfrm>
            <a:off x="1506464" y="1959431"/>
            <a:ext cx="6131071" cy="2220685"/>
          </a:xfrm>
          <a:prstGeom prst="rect">
            <a:avLst/>
          </a:prstGeom>
        </p:spPr>
      </p:pic>
    </p:spTree>
    <p:extLst>
      <p:ext uri="{BB962C8B-B14F-4D97-AF65-F5344CB8AC3E}">
        <p14:creationId xmlns:p14="http://schemas.microsoft.com/office/powerpoint/2010/main" val="3487099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Gestalt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958035"/>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“Ontvangen informatie (waarnemingen) ordenen tot een ‘zinvol geheel’”</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55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Image result for in kohler experiment sultan the chimp">
            <a:extLst>
              <a:ext uri="{FF2B5EF4-FFF2-40B4-BE49-F238E27FC236}">
                <a16:creationId xmlns:a16="http://schemas.microsoft.com/office/drawing/2014/main" id="{B00714EA-5224-E349-AA9F-EBB134BE1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0"/>
            <a:ext cx="424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C5A19121-0BDF-474F-85D7-740060F1FCA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Gestalt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81986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Image result for in kohler experiment sultan the chimp">
            <a:extLst>
              <a:ext uri="{FF2B5EF4-FFF2-40B4-BE49-F238E27FC236}">
                <a16:creationId xmlns:a16="http://schemas.microsoft.com/office/drawing/2014/main" id="{B00714EA-5224-E349-AA9F-EBB134BE1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0"/>
            <a:ext cx="424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C5A19121-0BDF-474F-85D7-740060F1FCA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Trial-</a:t>
            </a:r>
            <a:r>
              <a:rPr lang="nl-NL" b="1" dirty="0" err="1">
                <a:highlight>
                  <a:srgbClr val="FFFF00"/>
                </a:highlight>
                <a:latin typeface="Roboto" panose="02000000000000000000" pitchFamily="2" charset="0"/>
                <a:ea typeface="Roboto" panose="02000000000000000000" pitchFamily="2" charset="0"/>
              </a:rPr>
              <a:t>and</a:t>
            </a:r>
            <a:r>
              <a:rPr lang="nl-NL" b="1" dirty="0">
                <a:highlight>
                  <a:srgbClr val="FFFF00"/>
                </a:highlight>
                <a:latin typeface="Roboto" panose="02000000000000000000" pitchFamily="2" charset="0"/>
                <a:ea typeface="Roboto" panose="02000000000000000000" pitchFamily="2" charset="0"/>
              </a:rPr>
              <a:t>-error </a:t>
            </a:r>
            <a:r>
              <a:rPr lang="nl-NL" b="1" dirty="0" err="1">
                <a:highlight>
                  <a:srgbClr val="FFFF00"/>
                </a:highlight>
                <a:latin typeface="Roboto" panose="02000000000000000000" pitchFamily="2" charset="0"/>
                <a:ea typeface="Roboto" panose="02000000000000000000" pitchFamily="2" charset="0"/>
              </a:rPr>
              <a:t>vs</a:t>
            </a:r>
            <a:r>
              <a:rPr lang="nl-NL" b="1" dirty="0">
                <a:highlight>
                  <a:srgbClr val="FFFF00"/>
                </a:highlight>
                <a:latin typeface="Roboto" panose="02000000000000000000" pitchFamily="2" charset="0"/>
                <a:ea typeface="Roboto" panose="02000000000000000000" pitchFamily="2" charset="0"/>
              </a:rPr>
              <a:t> aha-erlebnis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0731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imal, Attractive, Beautiful, Boy, Brown, Close">
            <a:extLst>
              <a:ext uri="{FF2B5EF4-FFF2-40B4-BE49-F238E27FC236}">
                <a16:creationId xmlns:a16="http://schemas.microsoft.com/office/drawing/2014/main" id="{739B13EC-2DB6-B243-883D-EC14106C4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i="1" dirty="0" err="1">
                <a:highlight>
                  <a:srgbClr val="FFFF00"/>
                </a:highlight>
                <a:latin typeface="Roboto" panose="02000000000000000000" pitchFamily="2" charset="0"/>
                <a:ea typeface="Roboto" panose="02000000000000000000" pitchFamily="2" charset="0"/>
              </a:rPr>
              <a:t>Cognitive</a:t>
            </a:r>
            <a:r>
              <a:rPr lang="nl-NL" b="1" i="1" dirty="0">
                <a:highlight>
                  <a:srgbClr val="FFFF00"/>
                </a:highlight>
                <a:latin typeface="Roboto" panose="02000000000000000000" pitchFamily="2" charset="0"/>
                <a:ea typeface="Roboto" panose="02000000000000000000" pitchFamily="2" charset="0"/>
              </a:rPr>
              <a:t> map</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0724" name="Picture 4" descr="Related image">
            <a:extLst>
              <a:ext uri="{FF2B5EF4-FFF2-40B4-BE49-F238E27FC236}">
                <a16:creationId xmlns:a16="http://schemas.microsoft.com/office/drawing/2014/main" id="{CF46AAC8-3D14-0A47-A89B-EC65AD189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064" y="1243831"/>
            <a:ext cx="2365750"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97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imal, Attractive, Beautiful, Boy, Brown, Close">
            <a:extLst>
              <a:ext uri="{FF2B5EF4-FFF2-40B4-BE49-F238E27FC236}">
                <a16:creationId xmlns:a16="http://schemas.microsoft.com/office/drawing/2014/main" id="{739B13EC-2DB6-B243-883D-EC14106C4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Leren ratten ook zonder beloning?</a:t>
            </a:r>
          </a:p>
        </p:txBody>
      </p:sp>
      <p:pic>
        <p:nvPicPr>
          <p:cNvPr id="30724" name="Picture 4" descr="Related image">
            <a:extLst>
              <a:ext uri="{FF2B5EF4-FFF2-40B4-BE49-F238E27FC236}">
                <a16:creationId xmlns:a16="http://schemas.microsoft.com/office/drawing/2014/main" id="{CF46AAC8-3D14-0A47-A89B-EC65AD189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064" y="1243831"/>
            <a:ext cx="2365750" cy="2185169"/>
          </a:xfrm>
          <a:prstGeom prst="rect">
            <a:avLst/>
          </a:prstGeom>
          <a:noFill/>
          <a:extLst>
            <a:ext uri="{909E8E84-426E-40DD-AFC4-6F175D3DCCD1}">
              <a14:hiddenFill xmlns:a14="http://schemas.microsoft.com/office/drawing/2010/main">
                <a:solidFill>
                  <a:srgbClr val="FFFFFF"/>
                </a:solidFill>
              </a14:hiddenFill>
            </a:ext>
          </a:extLst>
        </p:spPr>
      </p:pic>
      <p:sp>
        <p:nvSpPr>
          <p:cNvPr id="3" name="Pijl links 2">
            <a:extLst>
              <a:ext uri="{FF2B5EF4-FFF2-40B4-BE49-F238E27FC236}">
                <a16:creationId xmlns:a16="http://schemas.microsoft.com/office/drawing/2014/main" id="{0A8D2C33-9198-3F40-B657-0FC0550C1572}"/>
              </a:ext>
            </a:extLst>
          </p:cNvPr>
          <p:cNvSpPr/>
          <p:nvPr/>
        </p:nvSpPr>
        <p:spPr>
          <a:xfrm rot="13773235">
            <a:off x="2929812" y="3582955"/>
            <a:ext cx="933061" cy="5598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 name="Tekstvak 3">
            <a:extLst>
              <a:ext uri="{FF2B5EF4-FFF2-40B4-BE49-F238E27FC236}">
                <a16:creationId xmlns:a16="http://schemas.microsoft.com/office/drawing/2014/main" id="{78E97329-3ABB-2C47-AF04-654D8350A8C5}"/>
              </a:ext>
            </a:extLst>
          </p:cNvPr>
          <p:cNvSpPr txBox="1"/>
          <p:nvPr/>
        </p:nvSpPr>
        <p:spPr>
          <a:xfrm>
            <a:off x="2751795" y="2874057"/>
            <a:ext cx="444352" cy="769441"/>
          </a:xfrm>
          <a:prstGeom prst="rect">
            <a:avLst/>
          </a:prstGeom>
          <a:noFill/>
        </p:spPr>
        <p:txBody>
          <a:bodyPr wrap="none" rtlCol="0">
            <a:spAutoFit/>
          </a:bodyPr>
          <a:lstStyle/>
          <a:p>
            <a:r>
              <a:rPr lang="nl-BE" sz="4400" b="1" dirty="0">
                <a:solidFill>
                  <a:srgbClr val="FF0000"/>
                </a:solidFill>
              </a:rPr>
              <a:t>x</a:t>
            </a:r>
          </a:p>
        </p:txBody>
      </p:sp>
    </p:spTree>
    <p:extLst>
      <p:ext uri="{BB962C8B-B14F-4D97-AF65-F5344CB8AC3E}">
        <p14:creationId xmlns:p14="http://schemas.microsoft.com/office/powerpoint/2010/main" val="3751359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Wat is een schema of mentaal model?</a:t>
            </a:r>
          </a:p>
        </p:txBody>
      </p:sp>
      <p:sp>
        <p:nvSpPr>
          <p:cNvPr id="7" name="Rechthoek 6">
            <a:extLst>
              <a:ext uri="{FF2B5EF4-FFF2-40B4-BE49-F238E27FC236}">
                <a16:creationId xmlns:a16="http://schemas.microsoft.com/office/drawing/2014/main" id="{96A5E26A-17E8-D145-B1D9-C6743E3D5681}"/>
              </a:ext>
            </a:extLst>
          </p:cNvPr>
          <p:cNvSpPr/>
          <p:nvPr/>
        </p:nvSpPr>
        <p:spPr>
          <a:xfrm>
            <a:off x="1454944" y="1584812"/>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“De interne voorstelling die je bij een reeks handelingen (met bijbehorende deelacties) hebt die een doel dienen”</a:t>
            </a:r>
          </a:p>
        </p:txBody>
      </p:sp>
      <p:cxnSp>
        <p:nvCxnSpPr>
          <p:cNvPr id="8" name="Rechte verbindingslijn 7">
            <a:extLst>
              <a:ext uri="{FF2B5EF4-FFF2-40B4-BE49-F238E27FC236}">
                <a16:creationId xmlns:a16="http://schemas.microsoft.com/office/drawing/2014/main" id="{CA04F36E-FFDD-9941-8290-E8369222C1B1}"/>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70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Besluit: wat is leren?</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3416320"/>
          </a:xfrm>
          <a:prstGeom prst="rect">
            <a:avLst/>
          </a:prstGeom>
        </p:spPr>
        <p:txBody>
          <a:bodyPr wrap="square">
            <a:spAutoFit/>
          </a:bodyPr>
          <a:lstStyle/>
          <a:p>
            <a:pPr lvl="0"/>
            <a:r>
              <a:rPr lang="nl-NL" sz="3600" b="1" dirty="0">
                <a:latin typeface="Roboto" panose="02000000000000000000" pitchFamily="2" charset="0"/>
                <a:ea typeface="Roboto" panose="02000000000000000000" pitchFamily="2" charset="0"/>
              </a:rPr>
              <a:t>“Een </a:t>
            </a:r>
            <a:r>
              <a:rPr lang="nl-NL" sz="3600" b="1" dirty="0" err="1">
                <a:latin typeface="Roboto" panose="02000000000000000000" pitchFamily="2" charset="0"/>
                <a:ea typeface="Roboto" panose="02000000000000000000" pitchFamily="2" charset="0"/>
              </a:rPr>
              <a:t>informatieverwerkende</a:t>
            </a:r>
            <a:r>
              <a:rPr lang="nl-NL" sz="3600" b="1" dirty="0">
                <a:latin typeface="Roboto" panose="02000000000000000000" pitchFamily="2" charset="0"/>
                <a:ea typeface="Roboto" panose="02000000000000000000" pitchFamily="2" charset="0"/>
              </a:rPr>
              <a:t> activiteit die niet uitsluitend onder invloed van driften (psychoanalyse) of prikkels (behaviorisme) tot stand komt”</a:t>
            </a:r>
          </a:p>
        </p:txBody>
      </p:sp>
      <p:cxnSp>
        <p:nvCxnSpPr>
          <p:cNvPr id="6" name="Rechte verbindingslijn 5">
            <a:extLst>
              <a:ext uri="{FF2B5EF4-FFF2-40B4-BE49-F238E27FC236}">
                <a16:creationId xmlns:a16="http://schemas.microsoft.com/office/drawing/2014/main" id="{1AF5235A-E7DE-F546-921C-E240FD29E076}"/>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195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leren?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883392"/>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“Leren is het proces waardoor je nieuwe kennis, inzichten of vaardigheden verwerft”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15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3.7.</a:t>
            </a:r>
            <a:br>
              <a:rPr lang="nl-NL" b="1" dirty="0">
                <a:latin typeface="Roboto" panose="02000000000000000000" pitchFamily="2" charset="0"/>
                <a:ea typeface="Roboto" panose="02000000000000000000" pitchFamily="2" charset="0"/>
              </a:rPr>
            </a:br>
            <a:r>
              <a:rPr lang="nl-NL" sz="4900" b="1" dirty="0">
                <a:latin typeface="Roboto" panose="02000000000000000000" pitchFamily="2" charset="0"/>
                <a:ea typeface="Roboto" panose="02000000000000000000" pitchFamily="2" charset="0"/>
              </a:rPr>
              <a:t>Leren en het geheugen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92210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Sensorische geheugen</a:t>
            </a:r>
          </a:p>
        </p:txBody>
      </p:sp>
      <p:pic>
        <p:nvPicPr>
          <p:cNvPr id="5124" name="Picture 4" descr="Image result for doodle ear eye">
            <a:extLst>
              <a:ext uri="{FF2B5EF4-FFF2-40B4-BE49-F238E27FC236}">
                <a16:creationId xmlns:a16="http://schemas.microsoft.com/office/drawing/2014/main" id="{22D6626E-45F5-AC46-A2B1-0C3D4FBDCA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632"/>
          <a:stretch/>
        </p:blipFill>
        <p:spPr bwMode="auto">
          <a:xfrm>
            <a:off x="2812382" y="2467512"/>
            <a:ext cx="3519237" cy="131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97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84D71524-78B2-1B41-99D1-0FA4E735E2FA}"/>
              </a:ext>
            </a:extLst>
          </p:cNvPr>
          <p:cNvPicPr>
            <a:picLocks noChangeAspect="1"/>
          </p:cNvPicPr>
          <p:nvPr/>
        </p:nvPicPr>
        <p:blipFill>
          <a:blip r:embed="rId4"/>
          <a:stretch>
            <a:fillRect/>
          </a:stretch>
        </p:blipFill>
        <p:spPr>
          <a:xfrm>
            <a:off x="0" y="655484"/>
            <a:ext cx="9144000" cy="5547032"/>
          </a:xfrm>
          <a:prstGeom prst="rect">
            <a:avLst/>
          </a:prstGeom>
        </p:spPr>
      </p:pic>
    </p:spTree>
    <p:extLst>
      <p:ext uri="{BB962C8B-B14F-4D97-AF65-F5344CB8AC3E}">
        <p14:creationId xmlns:p14="http://schemas.microsoft.com/office/powerpoint/2010/main" val="3277045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highlight>
                  <a:srgbClr val="FFFF00"/>
                </a:highlight>
                <a:latin typeface="Roboto" panose="02000000000000000000" pitchFamily="2" charset="0"/>
                <a:ea typeface="Roboto" panose="02000000000000000000" pitchFamily="2" charset="0"/>
              </a:rPr>
              <a:t>Kortetemijngeheugen</a:t>
            </a:r>
            <a:r>
              <a:rPr lang="nl-NL" sz="2400" b="1" dirty="0">
                <a:highlight>
                  <a:srgbClr val="FFFF00"/>
                </a:highlight>
                <a:latin typeface="Roboto" panose="02000000000000000000" pitchFamily="2" charset="0"/>
                <a:ea typeface="Roboto" panose="02000000000000000000" pitchFamily="2" charset="0"/>
              </a:rPr>
              <a:t> (KTG)</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cxnSp>
        <p:nvCxnSpPr>
          <p:cNvPr id="6" name="Rechte verbindingslijn 5">
            <a:extLst>
              <a:ext uri="{FF2B5EF4-FFF2-40B4-BE49-F238E27FC236}">
                <a16:creationId xmlns:a16="http://schemas.microsoft.com/office/drawing/2014/main" id="{1AF5235A-E7DE-F546-921C-E240FD29E076}"/>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2" descr="Brain, Anatomy, Human, Science, Health, Medical, Organ">
            <a:extLst>
              <a:ext uri="{FF2B5EF4-FFF2-40B4-BE49-F238E27FC236}">
                <a16:creationId xmlns:a16="http://schemas.microsoft.com/office/drawing/2014/main" id="{FB65843D-AA69-6745-80B9-12D955BFD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69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err="1">
                <a:highlight>
                  <a:srgbClr val="FFFF00"/>
                </a:highlight>
                <a:latin typeface="Roboto" panose="02000000000000000000" pitchFamily="2" charset="0"/>
                <a:ea typeface="Roboto" panose="02000000000000000000" pitchFamily="2" charset="0"/>
              </a:rPr>
              <a:t>Langetemijngeheugen</a:t>
            </a:r>
            <a:r>
              <a:rPr lang="nl-NL" sz="2400" b="1" dirty="0">
                <a:highlight>
                  <a:srgbClr val="FFFF00"/>
                </a:highlight>
                <a:latin typeface="Roboto" panose="02000000000000000000" pitchFamily="2" charset="0"/>
                <a:ea typeface="Roboto" panose="02000000000000000000" pitchFamily="2" charset="0"/>
              </a:rPr>
              <a:t> (KTG)</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cxnSp>
        <p:nvCxnSpPr>
          <p:cNvPr id="6" name="Rechte verbindingslijn 5">
            <a:extLst>
              <a:ext uri="{FF2B5EF4-FFF2-40B4-BE49-F238E27FC236}">
                <a16:creationId xmlns:a16="http://schemas.microsoft.com/office/drawing/2014/main" id="{1AF5235A-E7DE-F546-921C-E240FD29E076}"/>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2" descr="Brain, Anatomy, Human, Science, Health, Medical, Organ">
            <a:extLst>
              <a:ext uri="{FF2B5EF4-FFF2-40B4-BE49-F238E27FC236}">
                <a16:creationId xmlns:a16="http://schemas.microsoft.com/office/drawing/2014/main" id="{6C1F36CD-2C73-644D-B71F-A79F7FFB0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814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Expliciete geheugen</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cxnSp>
        <p:nvCxnSpPr>
          <p:cNvPr id="6" name="Rechte verbindingslijn 5">
            <a:extLst>
              <a:ext uri="{FF2B5EF4-FFF2-40B4-BE49-F238E27FC236}">
                <a16:creationId xmlns:a16="http://schemas.microsoft.com/office/drawing/2014/main" id="{1AF5235A-E7DE-F546-921C-E240FD29E076}"/>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628DA5E1-B615-DD46-A209-A40B24FE8FD3}"/>
              </a:ext>
            </a:extLst>
          </p:cNvPr>
          <p:cNvSpPr/>
          <p:nvPr/>
        </p:nvSpPr>
        <p:spPr>
          <a:xfrm>
            <a:off x="1454944" y="2371634"/>
            <a:ext cx="6224588" cy="1200329"/>
          </a:xfrm>
          <a:prstGeom prst="rect">
            <a:avLst/>
          </a:prstGeom>
        </p:spPr>
        <p:txBody>
          <a:bodyPr wrap="square">
            <a:spAutoFit/>
          </a:bodyPr>
          <a:lstStyle/>
          <a:p>
            <a:pPr lvl="0"/>
            <a:r>
              <a:rPr lang="nl-NL" sz="3600" b="1" dirty="0">
                <a:latin typeface="Roboto" panose="02000000000000000000" pitchFamily="2" charset="0"/>
                <a:ea typeface="Roboto" panose="02000000000000000000" pitchFamily="2" charset="0"/>
              </a:rPr>
              <a:t>Episodische geheugen</a:t>
            </a:r>
          </a:p>
          <a:p>
            <a:pPr lvl="0"/>
            <a:r>
              <a:rPr lang="nl-NL" sz="3600" b="1" dirty="0">
                <a:latin typeface="Roboto" panose="02000000000000000000" pitchFamily="2" charset="0"/>
                <a:ea typeface="Roboto" panose="02000000000000000000" pitchFamily="2" charset="0"/>
              </a:rPr>
              <a:t>Semantisch geheugen</a:t>
            </a:r>
          </a:p>
        </p:txBody>
      </p:sp>
    </p:spTree>
    <p:extLst>
      <p:ext uri="{BB962C8B-B14F-4D97-AF65-F5344CB8AC3E}">
        <p14:creationId xmlns:p14="http://schemas.microsoft.com/office/powerpoint/2010/main" val="641206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894AF933-2E8E-8C43-8C35-1CE36345111B}"/>
              </a:ext>
            </a:extLst>
          </p:cNvPr>
          <p:cNvPicPr>
            <a:picLocks noChangeAspect="1"/>
          </p:cNvPicPr>
          <p:nvPr/>
        </p:nvPicPr>
        <p:blipFill>
          <a:blip r:embed="rId3"/>
          <a:stretch>
            <a:fillRect/>
          </a:stretch>
        </p:blipFill>
        <p:spPr>
          <a:xfrm>
            <a:off x="0" y="1122331"/>
            <a:ext cx="9144000" cy="4613338"/>
          </a:xfrm>
          <a:prstGeom prst="rect">
            <a:avLst/>
          </a:prstGeom>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Impliciete geheugen</a:t>
            </a:r>
          </a:p>
        </p:txBody>
      </p:sp>
    </p:spTree>
    <p:extLst>
      <p:ext uri="{BB962C8B-B14F-4D97-AF65-F5344CB8AC3E}">
        <p14:creationId xmlns:p14="http://schemas.microsoft.com/office/powerpoint/2010/main" val="2844773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allet, Wooden, Tool, Hammer, Gavel, Legal, Judgment">
            <a:extLst>
              <a:ext uri="{FF2B5EF4-FFF2-40B4-BE49-F238E27FC236}">
                <a16:creationId xmlns:a16="http://schemas.microsoft.com/office/drawing/2014/main" id="{D0F99A60-5C7B-904C-BA90-03020BFE1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0"/>
            <a:ext cx="342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Het geheugen is misleidend</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92975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F4BF80AE-A48F-F04B-BEBA-8DC0E51018C8}"/>
              </a:ext>
            </a:extLst>
          </p:cNvPr>
          <p:cNvPicPr>
            <a:picLocks noChangeAspect="1"/>
          </p:cNvPicPr>
          <p:nvPr/>
        </p:nvPicPr>
        <p:blipFill>
          <a:blip r:embed="rId4"/>
          <a:stretch>
            <a:fillRect/>
          </a:stretch>
        </p:blipFill>
        <p:spPr>
          <a:xfrm>
            <a:off x="0" y="710890"/>
            <a:ext cx="9144000" cy="5436220"/>
          </a:xfrm>
          <a:prstGeom prst="rect">
            <a:avLst/>
          </a:prstGeom>
        </p:spPr>
      </p:pic>
    </p:spTree>
    <p:extLst>
      <p:ext uri="{BB962C8B-B14F-4D97-AF65-F5344CB8AC3E}">
        <p14:creationId xmlns:p14="http://schemas.microsoft.com/office/powerpoint/2010/main" val="2809094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3.8.</a:t>
            </a:r>
            <a:br>
              <a:rPr lang="nl-NL" b="1" dirty="0">
                <a:latin typeface="Roboto" panose="02000000000000000000" pitchFamily="2" charset="0"/>
                <a:ea typeface="Roboto" panose="02000000000000000000" pitchFamily="2" charset="0"/>
              </a:rPr>
            </a:br>
            <a:r>
              <a:rPr lang="nl-NL" sz="4900" b="1" dirty="0">
                <a:latin typeface="Roboto" panose="02000000000000000000" pitchFamily="2" charset="0"/>
                <a:ea typeface="Roboto" panose="02000000000000000000" pitchFamily="2" charset="0"/>
              </a:rPr>
              <a:t>Leerstijlen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96667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ain, Anatomy, Human, Science, Health, Medical, Organ">
            <a:extLst>
              <a:ext uri="{FF2B5EF4-FFF2-40B4-BE49-F238E27FC236}">
                <a16:creationId xmlns:a16="http://schemas.microsoft.com/office/drawing/2014/main" id="{D5CBE21C-92D9-F141-ABC2-69D6A871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Hersenen ontwikkelen zich tot je 25</a:t>
            </a:r>
            <a:r>
              <a:rPr lang="nl-NL" b="1" baseline="30000" dirty="0">
                <a:highlight>
                  <a:srgbClr val="FFFF00"/>
                </a:highlight>
                <a:latin typeface="Roboto" panose="02000000000000000000" pitchFamily="2" charset="0"/>
                <a:ea typeface="Roboto" panose="02000000000000000000" pitchFamily="2" charset="0"/>
              </a:rPr>
              <a:t>ste</a:t>
            </a:r>
            <a:r>
              <a:rPr lang="nl-NL" b="1" dirty="0">
                <a:highlight>
                  <a:srgbClr val="FFFF00"/>
                </a:highlight>
                <a:latin typeface="Roboto" panose="02000000000000000000" pitchFamily="2" charset="0"/>
                <a:ea typeface="Roboto" panose="02000000000000000000" pitchFamily="2" charset="0"/>
              </a:rPr>
              <a:t> levensjaar</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2162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Wat is een leerstijl?</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cxnSp>
        <p:nvCxnSpPr>
          <p:cNvPr id="6" name="Rechte verbindingslijn 5">
            <a:extLst>
              <a:ext uri="{FF2B5EF4-FFF2-40B4-BE49-F238E27FC236}">
                <a16:creationId xmlns:a16="http://schemas.microsoft.com/office/drawing/2014/main" id="{E6A517C6-4B97-B64C-8F8A-24BB274E6ED5}"/>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A48555EF-E8E0-7F46-B997-7108319266FA}"/>
              </a:ext>
            </a:extLst>
          </p:cNvPr>
          <p:cNvSpPr/>
          <p:nvPr/>
        </p:nvSpPr>
        <p:spPr>
          <a:xfrm>
            <a:off x="1454944" y="2073056"/>
            <a:ext cx="6224588" cy="1754326"/>
          </a:xfrm>
          <a:prstGeom prst="rect">
            <a:avLst/>
          </a:prstGeom>
        </p:spPr>
        <p:txBody>
          <a:bodyPr wrap="square">
            <a:spAutoFit/>
          </a:bodyPr>
          <a:lstStyle/>
          <a:p>
            <a:pPr lvl="0"/>
            <a:r>
              <a:rPr lang="nl-NL" sz="3600" b="1" dirty="0">
                <a:latin typeface="Roboto" panose="02000000000000000000" pitchFamily="2" charset="0"/>
                <a:ea typeface="Roboto" panose="02000000000000000000" pitchFamily="2" charset="0"/>
              </a:rPr>
              <a:t>“De voorkeursmanier om een bepaalde leertaak aan te pakken”</a:t>
            </a:r>
          </a:p>
        </p:txBody>
      </p:sp>
    </p:spTree>
    <p:extLst>
      <p:ext uri="{BB962C8B-B14F-4D97-AF65-F5344CB8AC3E}">
        <p14:creationId xmlns:p14="http://schemas.microsoft.com/office/powerpoint/2010/main" val="1379523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Leerstijlen volgens </a:t>
            </a:r>
            <a:r>
              <a:rPr lang="nl-NL" sz="2400" b="1" dirty="0" err="1">
                <a:highlight>
                  <a:srgbClr val="FFFF00"/>
                </a:highlight>
                <a:latin typeface="Roboto" panose="02000000000000000000" pitchFamily="2" charset="0"/>
                <a:ea typeface="Roboto" panose="02000000000000000000" pitchFamily="2" charset="0"/>
              </a:rPr>
              <a:t>Kolb</a:t>
            </a:r>
            <a:endParaRPr lang="nl-NL" sz="2400"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4D7F556A-447B-864D-903D-164683B04E63}"/>
              </a:ext>
            </a:extLst>
          </p:cNvPr>
          <p:cNvPicPr>
            <a:picLocks noChangeAspect="1"/>
          </p:cNvPicPr>
          <p:nvPr/>
        </p:nvPicPr>
        <p:blipFill rotWithShape="1">
          <a:blip r:embed="rId3"/>
          <a:srcRect t="38367" b="32790"/>
          <a:stretch/>
        </p:blipFill>
        <p:spPr>
          <a:xfrm>
            <a:off x="2295186" y="2232255"/>
            <a:ext cx="4553627" cy="2393489"/>
          </a:xfrm>
          <a:prstGeom prst="rect">
            <a:avLst/>
          </a:prstGeom>
        </p:spPr>
      </p:pic>
    </p:spTree>
    <p:extLst>
      <p:ext uri="{BB962C8B-B14F-4D97-AF65-F5344CB8AC3E}">
        <p14:creationId xmlns:p14="http://schemas.microsoft.com/office/powerpoint/2010/main" val="1485528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EA562A4-F141-1840-A17A-201CD2CE55B6}"/>
              </a:ext>
            </a:extLst>
          </p:cNvPr>
          <p:cNvPicPr>
            <a:picLocks noChangeAspect="1"/>
          </p:cNvPicPr>
          <p:nvPr/>
        </p:nvPicPr>
        <p:blipFill>
          <a:blip r:embed="rId3"/>
          <a:stretch>
            <a:fillRect/>
          </a:stretch>
        </p:blipFill>
        <p:spPr>
          <a:xfrm>
            <a:off x="0" y="381000"/>
            <a:ext cx="9144000" cy="6096000"/>
          </a:xfrm>
          <a:prstGeom prst="rect">
            <a:avLst/>
          </a:prstGeom>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Leerstijlen volgens Vermunt</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0603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F77C3E9-2D93-074E-A69E-CD15B7BD0058}"/>
              </a:ext>
            </a:extLst>
          </p:cNvPr>
          <p:cNvPicPr>
            <a:picLocks noChangeAspect="1"/>
          </p:cNvPicPr>
          <p:nvPr/>
        </p:nvPicPr>
        <p:blipFill>
          <a:blip r:embed="rId3"/>
          <a:stretch>
            <a:fillRect/>
          </a:stretch>
        </p:blipFill>
        <p:spPr>
          <a:xfrm>
            <a:off x="0" y="483870"/>
            <a:ext cx="9144000" cy="5890260"/>
          </a:xfrm>
          <a:prstGeom prst="rect">
            <a:avLst/>
          </a:prstGeom>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Leerstijlen volgens </a:t>
            </a:r>
            <a:r>
              <a:rPr lang="nl-NL" sz="2400" b="1" dirty="0" err="1">
                <a:highlight>
                  <a:srgbClr val="FFFF00"/>
                </a:highlight>
                <a:latin typeface="Roboto" panose="02000000000000000000" pitchFamily="2" charset="0"/>
                <a:ea typeface="Roboto" panose="02000000000000000000" pitchFamily="2" charset="0"/>
              </a:rPr>
              <a:t>Ruijters</a:t>
            </a:r>
            <a:endParaRPr lang="nl-NL" sz="2400"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2888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Leerstijlen volgens </a:t>
            </a:r>
            <a:r>
              <a:rPr lang="nl-NL" sz="2400" b="1" dirty="0" err="1">
                <a:highlight>
                  <a:srgbClr val="FFFF00"/>
                </a:highlight>
                <a:latin typeface="Roboto" panose="02000000000000000000" pitchFamily="2" charset="0"/>
                <a:ea typeface="Roboto" panose="02000000000000000000" pitchFamily="2" charset="0"/>
              </a:rPr>
              <a:t>Ruijters</a:t>
            </a:r>
            <a:endParaRPr lang="nl-NL" sz="2400"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cxnSp>
        <p:nvCxnSpPr>
          <p:cNvPr id="6" name="Rechte verbindingslijn 5">
            <a:extLst>
              <a:ext uri="{FF2B5EF4-FFF2-40B4-BE49-F238E27FC236}">
                <a16:creationId xmlns:a16="http://schemas.microsoft.com/office/drawing/2014/main" id="{DAAAE1A7-743B-0C46-A922-1D57B194CCE3}"/>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93D189EE-3248-E341-A737-26BB96C654BC}"/>
              </a:ext>
            </a:extLst>
          </p:cNvPr>
          <p:cNvSpPr/>
          <p:nvPr/>
        </p:nvSpPr>
        <p:spPr>
          <a:xfrm>
            <a:off x="1454944" y="1494559"/>
            <a:ext cx="6224588" cy="2862322"/>
          </a:xfrm>
          <a:prstGeom prst="rect">
            <a:avLst/>
          </a:prstGeom>
        </p:spPr>
        <p:txBody>
          <a:bodyPr wrap="square">
            <a:spAutoFit/>
          </a:bodyPr>
          <a:lstStyle/>
          <a:p>
            <a:pPr lvl="0"/>
            <a:r>
              <a:rPr lang="nl-NL" sz="3600" b="1" dirty="0">
                <a:latin typeface="Roboto" panose="02000000000000000000" pitchFamily="2" charset="0"/>
                <a:ea typeface="Roboto" panose="02000000000000000000" pitchFamily="2" charset="0"/>
              </a:rPr>
              <a:t>Kunst afkijken</a:t>
            </a:r>
          </a:p>
          <a:p>
            <a:pPr lvl="0"/>
            <a:r>
              <a:rPr lang="nl-NL" sz="3600" b="1" dirty="0">
                <a:latin typeface="Roboto" panose="02000000000000000000" pitchFamily="2" charset="0"/>
                <a:ea typeface="Roboto" panose="02000000000000000000" pitchFamily="2" charset="0"/>
              </a:rPr>
              <a:t>Participeren</a:t>
            </a:r>
          </a:p>
          <a:p>
            <a:pPr lvl="0"/>
            <a:r>
              <a:rPr lang="nl-NL" sz="3600" b="1" dirty="0">
                <a:latin typeface="Roboto" panose="02000000000000000000" pitchFamily="2" charset="0"/>
                <a:ea typeface="Roboto" panose="02000000000000000000" pitchFamily="2" charset="0"/>
              </a:rPr>
              <a:t>Kennis verwerven</a:t>
            </a:r>
          </a:p>
          <a:p>
            <a:pPr lvl="0"/>
            <a:r>
              <a:rPr lang="nl-NL" sz="3600" b="1" dirty="0">
                <a:latin typeface="Roboto" panose="02000000000000000000" pitchFamily="2" charset="0"/>
                <a:ea typeface="Roboto" panose="02000000000000000000" pitchFamily="2" charset="0"/>
              </a:rPr>
              <a:t>Oefenen</a:t>
            </a:r>
          </a:p>
          <a:p>
            <a:pPr lvl="0"/>
            <a:r>
              <a:rPr lang="nl-NL" sz="3600" b="1" dirty="0">
                <a:latin typeface="Roboto" panose="02000000000000000000" pitchFamily="2" charset="0"/>
                <a:ea typeface="Roboto" panose="02000000000000000000" pitchFamily="2" charset="0"/>
              </a:rPr>
              <a:t>Ontdekken</a:t>
            </a:r>
          </a:p>
        </p:txBody>
      </p:sp>
    </p:spTree>
    <p:extLst>
      <p:ext uri="{BB962C8B-B14F-4D97-AF65-F5344CB8AC3E}">
        <p14:creationId xmlns:p14="http://schemas.microsoft.com/office/powerpoint/2010/main" val="4201594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b="1" dirty="0">
                <a:highlight>
                  <a:srgbClr val="FFFF00"/>
                </a:highlight>
                <a:latin typeface="Roboto" panose="02000000000000000000" pitchFamily="2" charset="0"/>
                <a:ea typeface="Roboto" panose="02000000000000000000" pitchFamily="2" charset="0"/>
              </a:rPr>
              <a:t>Ontdek je eigen leerstijl!</a:t>
            </a:r>
          </a:p>
        </p:txBody>
      </p:sp>
      <p:sp>
        <p:nvSpPr>
          <p:cNvPr id="5" name="Rechthoek 4">
            <a:extLst>
              <a:ext uri="{FF2B5EF4-FFF2-40B4-BE49-F238E27FC236}">
                <a16:creationId xmlns:a16="http://schemas.microsoft.com/office/drawing/2014/main" id="{391B57E2-DA31-FB41-89FE-C67398DCEE9E}"/>
              </a:ext>
            </a:extLst>
          </p:cNvPr>
          <p:cNvSpPr/>
          <p:nvPr/>
        </p:nvSpPr>
        <p:spPr>
          <a:xfrm>
            <a:off x="1454944" y="1267575"/>
            <a:ext cx="6224588" cy="646331"/>
          </a:xfrm>
          <a:prstGeom prst="rect">
            <a:avLst/>
          </a:prstGeom>
        </p:spPr>
        <p:txBody>
          <a:bodyPr wrap="square">
            <a:spAutoFit/>
          </a:bodyPr>
          <a:lstStyle/>
          <a:p>
            <a:pPr lvl="0"/>
            <a:endParaRPr lang="nl-NL" sz="3600" b="1" dirty="0">
              <a:latin typeface="Roboto" panose="02000000000000000000" pitchFamily="2" charset="0"/>
              <a:ea typeface="Roboto" panose="02000000000000000000" pitchFamily="2" charset="0"/>
            </a:endParaRPr>
          </a:p>
        </p:txBody>
      </p:sp>
      <p:sp>
        <p:nvSpPr>
          <p:cNvPr id="3" name="Tekstvak 2">
            <a:hlinkClick r:id="rId3"/>
            <a:extLst>
              <a:ext uri="{FF2B5EF4-FFF2-40B4-BE49-F238E27FC236}">
                <a16:creationId xmlns:a16="http://schemas.microsoft.com/office/drawing/2014/main" id="{BEA990A1-AF8E-2F49-8670-92500F57AAAD}"/>
              </a:ext>
            </a:extLst>
          </p:cNvPr>
          <p:cNvSpPr txBox="1"/>
          <p:nvPr/>
        </p:nvSpPr>
        <p:spPr>
          <a:xfrm>
            <a:off x="623888" y="3059668"/>
            <a:ext cx="2882520" cy="369332"/>
          </a:xfrm>
          <a:prstGeom prst="rect">
            <a:avLst/>
          </a:prstGeom>
          <a:noFill/>
        </p:spPr>
        <p:txBody>
          <a:bodyPr wrap="none" rtlCol="0">
            <a:spAutoFit/>
          </a:bodyPr>
          <a:lstStyle/>
          <a:p>
            <a:r>
              <a:rPr lang="nl-BE" b="1" dirty="0">
                <a:latin typeface="Roboto Black" panose="02000000000000000000" pitchFamily="2" charset="0"/>
                <a:ea typeface="Roboto Black" panose="02000000000000000000" pitchFamily="2" charset="0"/>
                <a:hlinkClick r:id="rId4"/>
              </a:rPr>
              <a:t>Doe hier de test van KOLB</a:t>
            </a:r>
            <a:endParaRPr lang="nl-BE" b="1"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017103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a:latin typeface="Roboto" panose="02000000000000000000" pitchFamily="2" charset="0"/>
                <a:ea typeface="Roboto" panose="02000000000000000000" pitchFamily="2" charset="0"/>
              </a:rPr>
              <a:t>Eindvragen p86</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95583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720119"/>
            <a:ext cx="3403496" cy="5078313"/>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*leren</a:t>
            </a:r>
          </a:p>
          <a:p>
            <a:r>
              <a:rPr lang="nl-BE" dirty="0">
                <a:latin typeface="Roboto" panose="02000000000000000000" pitchFamily="2" charset="0"/>
                <a:ea typeface="Roboto" panose="02000000000000000000" pitchFamily="2" charset="0"/>
              </a:rPr>
              <a:t>*IQ</a:t>
            </a:r>
          </a:p>
          <a:p>
            <a:r>
              <a:rPr lang="nl-BE" dirty="0">
                <a:latin typeface="Roboto" panose="02000000000000000000" pitchFamily="2" charset="0"/>
                <a:ea typeface="Roboto" panose="02000000000000000000" pitchFamily="2" charset="0"/>
              </a:rPr>
              <a:t>*IQ-test</a:t>
            </a:r>
          </a:p>
          <a:p>
            <a:r>
              <a:rPr lang="nl-BE" dirty="0">
                <a:latin typeface="Roboto" panose="02000000000000000000" pitchFamily="2" charset="0"/>
                <a:ea typeface="Roboto" panose="02000000000000000000" pitchFamily="2" charset="0"/>
              </a:rPr>
              <a:t>*analogie</a:t>
            </a:r>
          </a:p>
          <a:p>
            <a:r>
              <a:rPr lang="nl-BE" dirty="0">
                <a:latin typeface="Roboto" panose="02000000000000000000" pitchFamily="2" charset="0"/>
                <a:ea typeface="Roboto" panose="02000000000000000000" pitchFamily="2" charset="0"/>
              </a:rPr>
              <a:t>*syllogisme</a:t>
            </a:r>
          </a:p>
          <a:p>
            <a:r>
              <a:rPr lang="nl-BE" dirty="0">
                <a:latin typeface="Roboto" panose="02000000000000000000" pitchFamily="2" charset="0"/>
                <a:ea typeface="Roboto" panose="02000000000000000000" pitchFamily="2" charset="0"/>
              </a:rPr>
              <a:t>*emotionele intelligentie</a:t>
            </a:r>
          </a:p>
          <a:p>
            <a:r>
              <a:rPr lang="nl-BE" dirty="0">
                <a:latin typeface="Roboto" panose="02000000000000000000" pitchFamily="2" charset="0"/>
                <a:ea typeface="Roboto" panose="02000000000000000000" pitchFamily="2" charset="0"/>
              </a:rPr>
              <a:t>*EQ</a:t>
            </a:r>
          </a:p>
          <a:p>
            <a:r>
              <a:rPr lang="nl-BE" dirty="0">
                <a:latin typeface="Roboto" panose="02000000000000000000" pitchFamily="2" charset="0"/>
                <a:ea typeface="Roboto" panose="02000000000000000000" pitchFamily="2" charset="0"/>
              </a:rPr>
              <a:t>*Marshmallow-test</a:t>
            </a:r>
          </a:p>
          <a:p>
            <a:r>
              <a:rPr lang="nl-BE" dirty="0">
                <a:latin typeface="Roboto" panose="02000000000000000000" pitchFamily="2" charset="0"/>
                <a:ea typeface="Roboto" panose="02000000000000000000" pitchFamily="2" charset="0"/>
              </a:rPr>
              <a:t>*behavioristische leertheorieën</a:t>
            </a:r>
          </a:p>
          <a:p>
            <a:r>
              <a:rPr lang="nl-BE" dirty="0">
                <a:latin typeface="Roboto" panose="02000000000000000000" pitchFamily="2" charset="0"/>
                <a:ea typeface="Roboto" panose="02000000000000000000" pitchFamily="2" charset="0"/>
              </a:rPr>
              <a:t>*cognitivistische leertheorieën</a:t>
            </a:r>
          </a:p>
          <a:p>
            <a:r>
              <a:rPr lang="nl-BE" dirty="0">
                <a:latin typeface="Roboto" panose="02000000000000000000" pitchFamily="2" charset="0"/>
                <a:ea typeface="Roboto" panose="02000000000000000000" pitchFamily="2" charset="0"/>
              </a:rPr>
              <a:t>*conditioneren</a:t>
            </a:r>
          </a:p>
          <a:p>
            <a:r>
              <a:rPr lang="nl-BE" dirty="0">
                <a:latin typeface="Roboto" panose="02000000000000000000" pitchFamily="2" charset="0"/>
                <a:ea typeface="Roboto" panose="02000000000000000000" pitchFamily="2" charset="0"/>
              </a:rPr>
              <a:t>*klassiek conditioneren</a:t>
            </a:r>
          </a:p>
          <a:p>
            <a:r>
              <a:rPr lang="nl-BE" dirty="0">
                <a:latin typeface="Roboto" panose="02000000000000000000" pitchFamily="2" charset="0"/>
                <a:ea typeface="Roboto" panose="02000000000000000000" pitchFamily="2" charset="0"/>
              </a:rPr>
              <a:t>*generaliseren-discrimineren</a:t>
            </a:r>
          </a:p>
          <a:p>
            <a:r>
              <a:rPr lang="nl-BE" dirty="0">
                <a:latin typeface="Roboto" panose="02000000000000000000" pitchFamily="2" charset="0"/>
                <a:ea typeface="Roboto" panose="02000000000000000000" pitchFamily="2" charset="0"/>
              </a:rPr>
              <a:t>*operant conditioneren</a:t>
            </a:r>
          </a:p>
          <a:p>
            <a:r>
              <a:rPr lang="nl-BE" dirty="0">
                <a:latin typeface="Roboto" panose="02000000000000000000" pitchFamily="2" charset="0"/>
                <a:ea typeface="Roboto" panose="02000000000000000000" pitchFamily="2" charset="0"/>
              </a:rPr>
              <a:t>*Skinner-box</a:t>
            </a:r>
          </a:p>
          <a:p>
            <a:r>
              <a:rPr lang="nl-BE" dirty="0">
                <a:latin typeface="Roboto" panose="02000000000000000000" pitchFamily="2" charset="0"/>
                <a:ea typeface="Roboto" panose="02000000000000000000" pitchFamily="2" charset="0"/>
              </a:rPr>
              <a:t>*variabele beloning</a:t>
            </a:r>
          </a:p>
          <a:p>
            <a:r>
              <a:rPr lang="nl-BE" dirty="0">
                <a:latin typeface="Roboto" panose="02000000000000000000" pitchFamily="2" charset="0"/>
                <a:ea typeface="Roboto" panose="02000000000000000000" pitchFamily="2" charset="0"/>
              </a:rPr>
              <a:t>*reinforcement</a:t>
            </a:r>
          </a:p>
          <a:p>
            <a:r>
              <a:rPr lang="nl-BE" dirty="0">
                <a:latin typeface="Roboto" panose="02000000000000000000" pitchFamily="2" charset="0"/>
                <a:ea typeface="Roboto" panose="02000000000000000000" pitchFamily="2" charset="0"/>
              </a:rPr>
              <a:t>*observationeel leren</a:t>
            </a:r>
          </a:p>
        </p:txBody>
      </p:sp>
    </p:spTree>
    <p:extLst>
      <p:ext uri="{BB962C8B-B14F-4D97-AF65-F5344CB8AC3E}">
        <p14:creationId xmlns:p14="http://schemas.microsoft.com/office/powerpoint/2010/main" val="2244833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890602"/>
            <a:ext cx="2983509" cy="3970318"/>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*Gestaltpsychologen</a:t>
            </a:r>
          </a:p>
          <a:p>
            <a:r>
              <a:rPr lang="nl-BE" dirty="0">
                <a:latin typeface="Roboto" panose="02000000000000000000" pitchFamily="2" charset="0"/>
                <a:ea typeface="Roboto" panose="02000000000000000000" pitchFamily="2" charset="0"/>
              </a:rPr>
              <a:t>*Gestalt</a:t>
            </a:r>
          </a:p>
          <a:p>
            <a:r>
              <a:rPr lang="nl-BE" dirty="0">
                <a:latin typeface="Roboto" panose="02000000000000000000" pitchFamily="2" charset="0"/>
                <a:ea typeface="Roboto" panose="02000000000000000000" pitchFamily="2" charset="0"/>
              </a:rPr>
              <a:t>*cognitive map</a:t>
            </a:r>
          </a:p>
          <a:p>
            <a:r>
              <a:rPr lang="nl-BE" dirty="0">
                <a:latin typeface="Roboto" panose="02000000000000000000" pitchFamily="2" charset="0"/>
                <a:ea typeface="Roboto" panose="02000000000000000000" pitchFamily="2" charset="0"/>
              </a:rPr>
              <a:t>*schema of mentaal model</a:t>
            </a:r>
          </a:p>
          <a:p>
            <a:r>
              <a:rPr lang="nl-BE" dirty="0">
                <a:latin typeface="Roboto" panose="02000000000000000000" pitchFamily="2" charset="0"/>
                <a:ea typeface="Roboto" panose="02000000000000000000" pitchFamily="2" charset="0"/>
              </a:rPr>
              <a:t>*sensorische geheugen</a:t>
            </a:r>
          </a:p>
          <a:p>
            <a:r>
              <a:rPr lang="nl-BE" dirty="0">
                <a:latin typeface="Roboto" panose="02000000000000000000" pitchFamily="2" charset="0"/>
                <a:ea typeface="Roboto" panose="02000000000000000000" pitchFamily="2" charset="0"/>
              </a:rPr>
              <a:t>*Kortetermijngeheugen</a:t>
            </a:r>
          </a:p>
          <a:p>
            <a:r>
              <a:rPr lang="nl-BE" dirty="0">
                <a:latin typeface="Roboto" panose="02000000000000000000" pitchFamily="2" charset="0"/>
                <a:ea typeface="Roboto" panose="02000000000000000000" pitchFamily="2" charset="0"/>
              </a:rPr>
              <a:t>*Langetermijngeheugen</a:t>
            </a:r>
          </a:p>
          <a:p>
            <a:r>
              <a:rPr lang="nl-BE" dirty="0">
                <a:latin typeface="Roboto" panose="02000000000000000000" pitchFamily="2" charset="0"/>
                <a:ea typeface="Roboto" panose="02000000000000000000" pitchFamily="2" charset="0"/>
              </a:rPr>
              <a:t>*interferentie</a:t>
            </a:r>
          </a:p>
          <a:p>
            <a:r>
              <a:rPr lang="nl-BE" dirty="0">
                <a:latin typeface="Roboto" panose="02000000000000000000" pitchFamily="2" charset="0"/>
                <a:ea typeface="Roboto" panose="02000000000000000000" pitchFamily="2" charset="0"/>
              </a:rPr>
              <a:t>*expliciete geheugen</a:t>
            </a:r>
          </a:p>
          <a:p>
            <a:r>
              <a:rPr lang="nl-BE" dirty="0">
                <a:latin typeface="Roboto" panose="02000000000000000000" pitchFamily="2" charset="0"/>
                <a:ea typeface="Roboto" panose="02000000000000000000" pitchFamily="2" charset="0"/>
              </a:rPr>
              <a:t>*impliciete geheugen</a:t>
            </a:r>
          </a:p>
          <a:p>
            <a:r>
              <a:rPr lang="nl-BE" dirty="0">
                <a:latin typeface="Roboto" panose="02000000000000000000" pitchFamily="2" charset="0"/>
                <a:ea typeface="Roboto" panose="02000000000000000000" pitchFamily="2" charset="0"/>
              </a:rPr>
              <a:t>*leerstijl</a:t>
            </a:r>
          </a:p>
          <a:p>
            <a:r>
              <a:rPr lang="nl-BE" dirty="0">
                <a:latin typeface="Roboto" panose="02000000000000000000" pitchFamily="2" charset="0"/>
                <a:ea typeface="Roboto" panose="02000000000000000000" pitchFamily="2" charset="0"/>
              </a:rPr>
              <a:t>*leerstijl van Kolb</a:t>
            </a:r>
          </a:p>
          <a:p>
            <a:r>
              <a:rPr lang="nl-BE" dirty="0">
                <a:latin typeface="Roboto" panose="02000000000000000000" pitchFamily="2" charset="0"/>
                <a:ea typeface="Roboto" panose="02000000000000000000" pitchFamily="2" charset="0"/>
              </a:rPr>
              <a:t>*leerstijl van Vermunt</a:t>
            </a:r>
          </a:p>
          <a:p>
            <a:r>
              <a:rPr lang="nl-BE" dirty="0">
                <a:latin typeface="Roboto" panose="02000000000000000000" pitchFamily="2" charset="0"/>
                <a:ea typeface="Roboto" panose="02000000000000000000" pitchFamily="2" charset="0"/>
              </a:rPr>
              <a:t>*leervoorkeur van Ruijters</a:t>
            </a:r>
          </a:p>
        </p:txBody>
      </p:sp>
    </p:spTree>
    <p:extLst>
      <p:ext uri="{BB962C8B-B14F-4D97-AF65-F5344CB8AC3E}">
        <p14:creationId xmlns:p14="http://schemas.microsoft.com/office/powerpoint/2010/main" val="809371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3.2.</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Intelligentie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8248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intelligentie?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640798"/>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“Het vermogen om te leren, te redeneren, analytisch te denken, problemen op te lossen en doelgericht te handelen”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248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72AD169-10ED-8840-9C88-6A2EDAC0CC1E}"/>
              </a:ext>
            </a:extLst>
          </p:cNvPr>
          <p:cNvPicPr>
            <a:picLocks noChangeAspect="1"/>
          </p:cNvPicPr>
          <p:nvPr/>
        </p:nvPicPr>
        <p:blipFill>
          <a:blip r:embed="rId3"/>
          <a:stretch>
            <a:fillRect/>
          </a:stretch>
        </p:blipFill>
        <p:spPr>
          <a:xfrm>
            <a:off x="-132299" y="-99225"/>
            <a:ext cx="9408599" cy="7056451"/>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IQ</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9184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5154</TotalTime>
  <Words>4569</Words>
  <Application>Microsoft Macintosh PowerPoint</Application>
  <PresentationFormat>Diavoorstelling (4:3)</PresentationFormat>
  <Paragraphs>672</Paragraphs>
  <Slides>70</Slides>
  <Notes>66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70</vt:i4>
      </vt:variant>
    </vt:vector>
  </HeadingPairs>
  <TitlesOfParts>
    <vt:vector size="78" baseType="lpstr">
      <vt:lpstr>Arial</vt:lpstr>
      <vt:lpstr>Calibri</vt:lpstr>
      <vt:lpstr>Calibri Light</vt:lpstr>
      <vt:lpstr>Gill Sans</vt:lpstr>
      <vt:lpstr>Roboto</vt:lpstr>
      <vt:lpstr>Roboto Black</vt:lpstr>
      <vt:lpstr>Roboto Thin</vt:lpstr>
      <vt:lpstr>Kantoorthema</vt:lpstr>
      <vt:lpstr>PowerPoint-presentatie</vt:lpstr>
      <vt:lpstr>PowerPoint-presentatie</vt:lpstr>
      <vt:lpstr>PowerPoint-presentatie</vt:lpstr>
      <vt:lpstr>3.1 Leren en de verschillende vormen van leren </vt:lpstr>
      <vt:lpstr>PowerPoint-presentatie</vt:lpstr>
      <vt:lpstr>PowerPoint-presentatie</vt:lpstr>
      <vt:lpstr>3.2. Intelligentie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3.3. Emotionele intelligentie </vt:lpstr>
      <vt:lpstr>PowerPoint-presentatie</vt:lpstr>
      <vt:lpstr>PowerPoint-presentatie</vt:lpstr>
      <vt:lpstr>PowerPoint-presentatie</vt:lpstr>
      <vt:lpstr>3.4. Leren door conditioneren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3.5. Sociaal leren </vt:lpstr>
      <vt:lpstr>PowerPoint-presentatie</vt:lpstr>
      <vt:lpstr>PowerPoint-presentatie</vt:lpstr>
      <vt:lpstr>PowerPoint-presentatie</vt:lpstr>
      <vt:lpstr>3.6. Cognitieve theorieën over leren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3.7. Leren en het geheugen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3.8. Leerstijlen </vt:lpstr>
      <vt:lpstr>PowerPoint-presentatie</vt:lpstr>
      <vt:lpstr>PowerPoint-presentatie</vt:lpstr>
      <vt:lpstr>PowerPoint-presentatie</vt:lpstr>
      <vt:lpstr>PowerPoint-presentatie</vt:lpstr>
      <vt:lpstr>PowerPoint-presentatie</vt:lpstr>
      <vt:lpstr>PowerPoint-presentatie</vt:lpstr>
      <vt:lpstr>Eindvragen p86</vt:lpstr>
      <vt:lpstr>Begrippenlijst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4</cp:revision>
  <cp:lastPrinted>2019-10-17T16:01:14Z</cp:lastPrinted>
  <dcterms:created xsi:type="dcterms:W3CDTF">2019-09-23T19:10:00Z</dcterms:created>
  <dcterms:modified xsi:type="dcterms:W3CDTF">2019-10-24T07:54:24Z</dcterms:modified>
</cp:coreProperties>
</file>