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6"/>
  </p:notesMasterIdLst>
  <p:sldIdLst>
    <p:sldId id="256" r:id="rId2"/>
    <p:sldId id="336" r:id="rId3"/>
    <p:sldId id="345" r:id="rId4"/>
    <p:sldId id="270" r:id="rId5"/>
    <p:sldId id="306" r:id="rId6"/>
    <p:sldId id="463" r:id="rId7"/>
    <p:sldId id="402" r:id="rId8"/>
    <p:sldId id="349" r:id="rId9"/>
    <p:sldId id="453" r:id="rId10"/>
    <p:sldId id="403" r:id="rId11"/>
    <p:sldId id="404" r:id="rId12"/>
    <p:sldId id="450" r:id="rId13"/>
    <p:sldId id="451" r:id="rId14"/>
    <p:sldId id="461" r:id="rId15"/>
    <p:sldId id="405" r:id="rId16"/>
    <p:sldId id="406" r:id="rId17"/>
    <p:sldId id="454" r:id="rId18"/>
    <p:sldId id="395" r:id="rId19"/>
    <p:sldId id="407" r:id="rId20"/>
    <p:sldId id="377" r:id="rId21"/>
    <p:sldId id="408" r:id="rId22"/>
    <p:sldId id="409" r:id="rId23"/>
    <p:sldId id="410" r:id="rId24"/>
    <p:sldId id="411" r:id="rId25"/>
    <p:sldId id="412" r:id="rId26"/>
    <p:sldId id="413" r:id="rId27"/>
    <p:sldId id="414" r:id="rId28"/>
    <p:sldId id="452" r:id="rId29"/>
    <p:sldId id="396" r:id="rId30"/>
    <p:sldId id="415" r:id="rId31"/>
    <p:sldId id="416" r:id="rId32"/>
    <p:sldId id="455" r:id="rId33"/>
    <p:sldId id="417" r:id="rId34"/>
    <p:sldId id="418" r:id="rId35"/>
    <p:sldId id="462" r:id="rId36"/>
    <p:sldId id="419" r:id="rId37"/>
    <p:sldId id="420" r:id="rId38"/>
    <p:sldId id="421" r:id="rId39"/>
    <p:sldId id="422" r:id="rId40"/>
    <p:sldId id="423" r:id="rId41"/>
    <p:sldId id="424" r:id="rId42"/>
    <p:sldId id="425" r:id="rId43"/>
    <p:sldId id="385" r:id="rId44"/>
    <p:sldId id="426" r:id="rId45"/>
    <p:sldId id="427" r:id="rId46"/>
    <p:sldId id="397" r:id="rId47"/>
    <p:sldId id="456" r:id="rId48"/>
    <p:sldId id="457" r:id="rId49"/>
    <p:sldId id="428" r:id="rId50"/>
    <p:sldId id="464" r:id="rId51"/>
    <p:sldId id="458" r:id="rId52"/>
    <p:sldId id="429" r:id="rId53"/>
    <p:sldId id="448" r:id="rId54"/>
    <p:sldId id="465" r:id="rId55"/>
    <p:sldId id="430" r:id="rId56"/>
    <p:sldId id="449" r:id="rId57"/>
    <p:sldId id="431" r:id="rId58"/>
    <p:sldId id="432" r:id="rId59"/>
    <p:sldId id="433" r:id="rId60"/>
    <p:sldId id="398" r:id="rId61"/>
    <p:sldId id="434" r:id="rId62"/>
    <p:sldId id="435" r:id="rId63"/>
    <p:sldId id="460" r:id="rId64"/>
    <p:sldId id="436" r:id="rId65"/>
    <p:sldId id="399" r:id="rId66"/>
    <p:sldId id="437" r:id="rId67"/>
    <p:sldId id="438" r:id="rId68"/>
    <p:sldId id="439" r:id="rId69"/>
    <p:sldId id="440" r:id="rId70"/>
    <p:sldId id="400" r:id="rId71"/>
    <p:sldId id="441" r:id="rId72"/>
    <p:sldId id="442" r:id="rId73"/>
    <p:sldId id="444" r:id="rId74"/>
    <p:sldId id="445" r:id="rId75"/>
    <p:sldId id="446" r:id="rId76"/>
    <p:sldId id="443" r:id="rId77"/>
    <p:sldId id="401" r:id="rId78"/>
    <p:sldId id="352" r:id="rId79"/>
    <p:sldId id="447" r:id="rId80"/>
    <p:sldId id="459" r:id="rId81"/>
    <p:sldId id="322" r:id="rId82"/>
    <p:sldId id="323" r:id="rId83"/>
    <p:sldId id="386" r:id="rId84"/>
    <p:sldId id="301" r:id="rId85"/>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B49F56F-B440-864F-A4DA-83F823ED4EEA}">
          <p14:sldIdLst>
            <p14:sldId id="256"/>
            <p14:sldId id="336"/>
            <p14:sldId id="345"/>
            <p14:sldId id="270"/>
            <p14:sldId id="306"/>
            <p14:sldId id="463"/>
            <p14:sldId id="402"/>
            <p14:sldId id="349"/>
            <p14:sldId id="453"/>
            <p14:sldId id="403"/>
            <p14:sldId id="404"/>
            <p14:sldId id="450"/>
            <p14:sldId id="451"/>
            <p14:sldId id="461"/>
            <p14:sldId id="405"/>
            <p14:sldId id="406"/>
            <p14:sldId id="454"/>
            <p14:sldId id="395"/>
            <p14:sldId id="407"/>
            <p14:sldId id="377"/>
            <p14:sldId id="408"/>
            <p14:sldId id="409"/>
            <p14:sldId id="410"/>
            <p14:sldId id="411"/>
            <p14:sldId id="412"/>
            <p14:sldId id="413"/>
            <p14:sldId id="414"/>
            <p14:sldId id="452"/>
            <p14:sldId id="396"/>
            <p14:sldId id="415"/>
            <p14:sldId id="416"/>
            <p14:sldId id="455"/>
            <p14:sldId id="417"/>
            <p14:sldId id="418"/>
            <p14:sldId id="462"/>
            <p14:sldId id="419"/>
            <p14:sldId id="420"/>
            <p14:sldId id="421"/>
            <p14:sldId id="422"/>
            <p14:sldId id="423"/>
            <p14:sldId id="424"/>
            <p14:sldId id="425"/>
            <p14:sldId id="385"/>
            <p14:sldId id="426"/>
            <p14:sldId id="427"/>
            <p14:sldId id="397"/>
            <p14:sldId id="456"/>
            <p14:sldId id="457"/>
            <p14:sldId id="428"/>
            <p14:sldId id="464"/>
            <p14:sldId id="458"/>
            <p14:sldId id="429"/>
            <p14:sldId id="448"/>
            <p14:sldId id="465"/>
            <p14:sldId id="430"/>
            <p14:sldId id="449"/>
            <p14:sldId id="431"/>
            <p14:sldId id="432"/>
            <p14:sldId id="433"/>
            <p14:sldId id="398"/>
            <p14:sldId id="434"/>
            <p14:sldId id="435"/>
            <p14:sldId id="460"/>
            <p14:sldId id="436"/>
            <p14:sldId id="399"/>
            <p14:sldId id="437"/>
            <p14:sldId id="438"/>
            <p14:sldId id="439"/>
            <p14:sldId id="440"/>
            <p14:sldId id="400"/>
            <p14:sldId id="441"/>
            <p14:sldId id="442"/>
            <p14:sldId id="444"/>
            <p14:sldId id="445"/>
            <p14:sldId id="446"/>
            <p14:sldId id="443"/>
            <p14:sldId id="401"/>
            <p14:sldId id="352"/>
            <p14:sldId id="447"/>
            <p14:sldId id="459"/>
            <p14:sldId id="322"/>
            <p14:sldId id="323"/>
            <p14:sldId id="386"/>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0CB62-671C-3A4B-919E-CBCEC23D68B1}" v="1032" dt="2019-10-17T15:28:09.78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82"/>
    <p:restoredTop sz="56323"/>
  </p:normalViewPr>
  <p:slideViewPr>
    <p:cSldViewPr snapToGrid="0" snapToObjects="1">
      <p:cViewPr varScale="1">
        <p:scale>
          <a:sx n="82" d="100"/>
          <a:sy n="82" d="100"/>
        </p:scale>
        <p:origin x="2536" y="168"/>
      </p:cViewPr>
      <p:guideLst/>
    </p:cSldViewPr>
  </p:slideViewPr>
  <p:notesTextViewPr>
    <p:cViewPr>
      <p:scale>
        <a:sx n="185" d="100"/>
        <a:sy n="18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3246-16FD-C048-AD89-BFAF359A14C4}" type="datetimeFigureOut">
              <a:rPr lang="nl-BE" smtClean="0"/>
              <a:t>17/10/19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4D6B-1E4B-894F-A9FB-6BCD2471361F}" type="slidenum">
              <a:rPr lang="nl-BE" smtClean="0"/>
              <a:t>‹nr.›</a:t>
            </a:fld>
            <a:endParaRPr lang="nl-BE"/>
          </a:p>
        </p:txBody>
      </p:sp>
    </p:spTree>
    <p:extLst>
      <p:ext uri="{BB962C8B-B14F-4D97-AF65-F5344CB8AC3E}">
        <p14:creationId xmlns:p14="http://schemas.microsoft.com/office/powerpoint/2010/main" val="24128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toolshero.nl/psychologie/persoonlijkheidstypen/mbti-test/"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toolshero.nl/bekende-auteurs/katharine-briggs/" TargetMode="External"/><Relationship Id="rId4" Type="http://schemas.openxmlformats.org/officeDocument/2006/relationships/hyperlink" Target="https://www.toolshero.nl/bekende-auteurs/isabel-myer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mazon.com/Man-Who-Mistook-His-Wife-ebook/dp/B00BBMNEA4/?ascsubtag=%5b%5dc2%5bp%5da-2c78fe3f6fe1d3c5495b546f8b77d502%5bi%5dPgVUsP%5bd%5dD%5bz%5dm%5bt%5dw%5br%5dgoogle.com&amp;tag=thecutonsite-2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ninds.nih.gov/disorders/agnosia/agnosia.htm"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module Communicatie 1 behandelen we interpersoonlijke communicatie. </a:t>
            </a:r>
          </a:p>
          <a:p>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Inter</a:t>
            </a:r>
            <a:r>
              <a:rPr lang="nl-NL" sz="1200" kern="1200" dirty="0">
                <a:solidFill>
                  <a:schemeClr val="tx1"/>
                </a:solidFill>
                <a:effectLst/>
                <a:latin typeface="+mn-lt"/>
                <a:ea typeface="+mn-ea"/>
                <a:cs typeface="+mn-cs"/>
              </a:rPr>
              <a:t>’ is Latijn voor ‘tussen’. Het gaat dus om verbale en non-verbale interactie ‘tussen’ mensen. </a:t>
            </a:r>
          </a:p>
          <a:p>
            <a:r>
              <a:rPr lang="nl-NL" sz="1200" kern="1200" dirty="0">
                <a:solidFill>
                  <a:schemeClr val="tx1"/>
                </a:solidFill>
                <a:effectLst/>
                <a:latin typeface="+mn-lt"/>
                <a:ea typeface="+mn-ea"/>
                <a:cs typeface="+mn-cs"/>
              </a:rPr>
              <a:t>‘Persoonlijke’ slaat op het directe karakter van deze manier van communiceren. </a:t>
            </a:r>
          </a:p>
          <a:p>
            <a:r>
              <a:rPr lang="nl-NL" sz="1200" kern="1200" dirty="0">
                <a:solidFill>
                  <a:schemeClr val="tx1"/>
                </a:solidFill>
                <a:effectLst/>
                <a:latin typeface="+mn-lt"/>
                <a:ea typeface="+mn-ea"/>
                <a:cs typeface="+mn-cs"/>
              </a:rPr>
              <a:t>Dit in tegenstelling tot wat later in de opleiding aan bod komt in de module Communicatie 2 (semester 2). </a:t>
            </a:r>
          </a:p>
          <a:p>
            <a:r>
              <a:rPr lang="nl-NL" sz="1200" kern="1200" dirty="0">
                <a:solidFill>
                  <a:schemeClr val="tx1"/>
                </a:solidFill>
                <a:effectLst/>
                <a:latin typeface="+mn-lt"/>
                <a:ea typeface="+mn-ea"/>
                <a:cs typeface="+mn-cs"/>
              </a:rPr>
              <a:t>Daar zullen we het hebben over mediacommunicatie. In deze module gaat het om communicatie die rechtstreeks tussen personen gebeurt en dit vaak één-op-één of in kleine groepen.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kern of het vertrekpunt van deze module is interpersoonlijke communicatie. </a:t>
            </a:r>
          </a:p>
          <a:p>
            <a:r>
              <a:rPr lang="nl-NL" sz="1200" kern="1200" dirty="0">
                <a:solidFill>
                  <a:schemeClr val="tx1"/>
                </a:solidFill>
                <a:effectLst/>
                <a:latin typeface="+mn-lt"/>
                <a:ea typeface="+mn-ea"/>
                <a:cs typeface="+mn-cs"/>
              </a:rPr>
              <a:t>We bekijken eerst wat de eventuele voordelen van het bestuderen van interpersoonlijke communicatie zijn. </a:t>
            </a:r>
          </a:p>
          <a:p>
            <a:r>
              <a:rPr lang="nl-NL" sz="1200" kern="1200" dirty="0">
                <a:solidFill>
                  <a:schemeClr val="tx1"/>
                </a:solidFill>
                <a:effectLst/>
                <a:latin typeface="+mn-lt"/>
                <a:ea typeface="+mn-ea"/>
                <a:cs typeface="+mn-cs"/>
              </a:rPr>
              <a:t>Daarna komen de specifieke karakteristieken van interpersoonlijke communicatie aan bod. </a:t>
            </a:r>
          </a:p>
          <a:p>
            <a:r>
              <a:rPr lang="nl-NL" sz="1200" kern="1200" dirty="0">
                <a:solidFill>
                  <a:schemeClr val="tx1"/>
                </a:solidFill>
                <a:effectLst/>
                <a:latin typeface="+mn-lt"/>
                <a:ea typeface="+mn-ea"/>
                <a:cs typeface="+mn-cs"/>
              </a:rPr>
              <a:t>Om interpersoonlijke communicatie op een systematische manier te kunnen bestuderen, en om er ook zinvolle uitspraken over te doen, baseren we ons op een ‘model van interpersoonlijke communicatie’ (</a:t>
            </a:r>
            <a:r>
              <a:rPr lang="nl-NL" sz="1200" kern="1200" dirty="0" err="1">
                <a:solidFill>
                  <a:schemeClr val="tx1"/>
                </a:solidFill>
                <a:effectLst/>
                <a:latin typeface="+mn-lt"/>
                <a:ea typeface="+mn-ea"/>
                <a:cs typeface="+mn-cs"/>
              </a:rPr>
              <a:t>Hargie</a:t>
            </a:r>
            <a:r>
              <a:rPr lang="nl-NL" sz="1200" kern="1200" dirty="0">
                <a:solidFill>
                  <a:schemeClr val="tx1"/>
                </a:solidFill>
                <a:effectLst/>
                <a:latin typeface="+mn-lt"/>
                <a:ea typeface="+mn-ea"/>
                <a:cs typeface="+mn-cs"/>
              </a:rPr>
              <a:t>, 2016).</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Interpersoonlijke communicatie</a:t>
            </a:r>
            <a:r>
              <a:rPr lang="nl-NL" sz="1200" kern="1200" dirty="0">
                <a:solidFill>
                  <a:schemeClr val="tx1"/>
                </a:solidFill>
                <a:effectLst/>
                <a:latin typeface="+mn-lt"/>
                <a:ea typeface="+mn-ea"/>
                <a:cs typeface="+mn-cs"/>
              </a:rPr>
              <a:t> valt voor ons uiteen in </a:t>
            </a:r>
            <a:r>
              <a:rPr lang="nl-NL" sz="1200" b="1" kern="1200" dirty="0">
                <a:solidFill>
                  <a:schemeClr val="tx1"/>
                </a:solidFill>
                <a:effectLst/>
                <a:latin typeface="+mn-lt"/>
                <a:ea typeface="+mn-ea"/>
                <a:cs typeface="+mn-cs"/>
              </a:rPr>
              <a:t>12 </a:t>
            </a:r>
            <a:r>
              <a:rPr lang="nl-NL" sz="1200" b="1" kern="1200" dirty="0" err="1">
                <a:solidFill>
                  <a:schemeClr val="tx1"/>
                </a:solidFill>
                <a:effectLst/>
                <a:latin typeface="+mn-lt"/>
                <a:ea typeface="+mn-ea"/>
                <a:cs typeface="+mn-cs"/>
              </a:rPr>
              <a:t>subthema’s</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Non-verbale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Aanmoedigen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Vragen stellen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Empathische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Luisteren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Uitleggen</a:t>
            </a:r>
            <a:endParaRPr lang="nl-BE" sz="1200" kern="1200" dirty="0">
              <a:solidFill>
                <a:schemeClr val="tx1"/>
              </a:solidFill>
              <a:effectLst/>
              <a:latin typeface="+mn-lt"/>
              <a:ea typeface="+mn-ea"/>
              <a:cs typeface="+mn-cs"/>
            </a:endParaRPr>
          </a:p>
          <a:p>
            <a:pPr lvl="0"/>
            <a:r>
              <a:rPr lang="nl-NL" sz="1200" i="1" kern="1200" dirty="0" err="1">
                <a:solidFill>
                  <a:schemeClr val="tx1"/>
                </a:solidFill>
                <a:effectLst/>
                <a:latin typeface="+mn-lt"/>
                <a:ea typeface="+mn-ea"/>
                <a:cs typeface="+mn-cs"/>
              </a:rPr>
              <a:t>Self-disclosure</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of zelfonthulling</a:t>
            </a:r>
            <a:endParaRPr lang="nl-BE" sz="120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Sociale interacties starten en afsluiten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Assertiviteit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Beïnvloeden en overtuigen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Onderhandelen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Samenwerken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gaan op we zoek naar verklaringen voor het gedrag dat we vertonen tijdens een interpersoonlijke interactie. We baseren ons hierbij op het handboek Psychologie en Sociologie (</a:t>
            </a:r>
            <a:r>
              <a:rPr lang="nl-NL" sz="1200" kern="1200" dirty="0" err="1">
                <a:solidFill>
                  <a:schemeClr val="tx1"/>
                </a:solidFill>
                <a:effectLst/>
                <a:latin typeface="+mn-lt"/>
                <a:ea typeface="+mn-ea"/>
                <a:cs typeface="+mn-cs"/>
              </a:rPr>
              <a:t>Wijsman</a:t>
            </a:r>
            <a:r>
              <a:rPr lang="nl-NL" sz="1200" kern="1200" dirty="0">
                <a:solidFill>
                  <a:schemeClr val="tx1"/>
                </a:solidFill>
                <a:effectLst/>
                <a:latin typeface="+mn-lt"/>
                <a:ea typeface="+mn-ea"/>
                <a:cs typeface="+mn-cs"/>
              </a:rPr>
              <a:t> &amp; Molendijk, 2017). Met die inzichten moeten we op het einde van dit semester in staat zijn om doelgericht en bewust te communiceren in een interpersoonlijke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Gedrag en invloeden op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Leerprocessen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Motivatie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Perceptie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Communicatie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Interpersoonlijke attractie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Groepsprocessen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Leiderschap en leidinggeven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beïnvloeding</a:t>
            </a: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Sociologische visies op de maatschappij</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Cultuur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ongelijkheid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a:t>
            </a:fld>
            <a:endParaRPr lang="nl-BE"/>
          </a:p>
        </p:txBody>
      </p:sp>
    </p:spTree>
    <p:extLst>
      <p:ext uri="{BB962C8B-B14F-4D97-AF65-F5344CB8AC3E}">
        <p14:creationId xmlns:p14="http://schemas.microsoft.com/office/powerpoint/2010/main" val="146268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Dat zowel erfelijke als omgevingsfactoren een invloed hebben op ‘persoonlijkheid’ is voor de meeste psychologen een feit.</a:t>
            </a:r>
          </a:p>
          <a:p>
            <a:r>
              <a:rPr lang="nl-NL" sz="1200" kern="1200" dirty="0">
                <a:solidFill>
                  <a:schemeClr val="tx1"/>
                </a:solidFill>
                <a:effectLst/>
                <a:latin typeface="+mn-lt"/>
                <a:ea typeface="+mn-ea"/>
                <a:cs typeface="+mn-cs"/>
              </a:rPr>
              <a:t>De exacte verhouding waarin erfelijke en omgevingsfactoren een invloed hebben op onze persoonlijkheid is moeilijk vast te stellen.</a:t>
            </a:r>
          </a:p>
          <a:p>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endParaRPr lang="nl-NL" dirty="0"/>
          </a:p>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11</a:t>
            </a:fld>
            <a:endParaRPr lang="nl-NL"/>
          </a:p>
        </p:txBody>
      </p:sp>
    </p:spTree>
    <p:extLst>
      <p:ext uri="{BB962C8B-B14F-4D97-AF65-F5344CB8AC3E}">
        <p14:creationId xmlns:p14="http://schemas.microsoft.com/office/powerpoint/2010/main" val="65183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persoonlijkheid wordt gevormd door de gecombineerde krachten van </a:t>
            </a:r>
            <a:r>
              <a:rPr lang="nl-BE" b="1" dirty="0"/>
              <a:t>biologie en evolutie, ontwikkeling, omgeving, sociale netwerken en cultuur.</a:t>
            </a:r>
            <a:endParaRPr lang="nl-BE" dirty="0"/>
          </a:p>
          <a:p>
            <a:endParaRPr lang="nl-BE" dirty="0"/>
          </a:p>
          <a:p>
            <a:pPr marL="228600" indent="-228600">
              <a:buAutoNum type="arabicPeriod"/>
            </a:pPr>
            <a:r>
              <a:rPr lang="nl-BE" b="1" dirty="0"/>
              <a:t>Biologie, menselijke natuur en persoonlijkheid</a:t>
            </a:r>
          </a:p>
          <a:p>
            <a:pPr marL="0" indent="0">
              <a:buNone/>
            </a:pPr>
            <a:r>
              <a:rPr lang="nl-BE" dirty="0"/>
              <a:t>De moderne neurologie en evolutionaire psychologie heeft bewezen dat het gedrag van mensen niet enkel door angst en seksuele driften (zoals Freud beweerde) wordt gestuurd.</a:t>
            </a:r>
          </a:p>
          <a:p>
            <a:pPr marL="0" indent="0">
              <a:buNone/>
            </a:pPr>
            <a:r>
              <a:rPr lang="nl-BE" dirty="0"/>
              <a:t>Hersenstudies hebben aangetoond dat de hersenen instaan voor een meer divers aantal gedragingen: seks, agressie, maar ook dorst, prestaties, … .</a:t>
            </a:r>
          </a:p>
          <a:p>
            <a:pPr marL="0" indent="0">
              <a:buNone/>
            </a:pPr>
            <a:endParaRPr lang="nl-BE" dirty="0"/>
          </a:p>
          <a:p>
            <a:pPr marL="0" indent="0">
              <a:buNone/>
            </a:pPr>
            <a:r>
              <a:rPr lang="nl-BE" b="1" dirty="0"/>
              <a:t>2. De effecten van nurture: persoonlijkheid en omgeving</a:t>
            </a:r>
          </a:p>
          <a:p>
            <a:pPr marL="0" indent="0">
              <a:buNone/>
            </a:pPr>
            <a:r>
              <a:rPr lang="nl-BE" dirty="0"/>
              <a:t>Niet alles kan verklaard worden aan de hand van biologie en evolutie.</a:t>
            </a:r>
          </a:p>
          <a:p>
            <a:pPr marL="0" indent="0">
              <a:buNone/>
            </a:pPr>
            <a:r>
              <a:rPr lang="nl-BE" dirty="0"/>
              <a:t>Ons gedrag wordt ook voor een deel door behavioristische conditionering, cognitief leren en sociale psychologie bepaald.</a:t>
            </a:r>
          </a:p>
          <a:p>
            <a:pPr marL="0" indent="0">
              <a:buNone/>
            </a:pPr>
            <a:r>
              <a:rPr lang="nl-BE" dirty="0"/>
              <a:t>Persoonlijkheidstheoretici leggen vooral de nadruk het belang van de ervaringen in de vroege jeugd.</a:t>
            </a:r>
          </a:p>
          <a:p>
            <a:pPr marL="0" indent="0">
              <a:buNone/>
            </a:pPr>
            <a:endParaRPr lang="nl-BE" dirty="0"/>
          </a:p>
          <a:p>
            <a:pPr marL="0" indent="0">
              <a:buNone/>
            </a:pPr>
            <a:r>
              <a:rPr lang="nl-BE" b="1" dirty="0"/>
              <a:t>3. De effecten van nature: karakter en psychische processen</a:t>
            </a:r>
          </a:p>
          <a:p>
            <a:pPr marL="0" indent="0">
              <a:buNone/>
            </a:pPr>
            <a:r>
              <a:rPr lang="nl-BE" dirty="0"/>
              <a:t>Hoe belangrijk de omgeving ook is, ervaringen worden ook gefilterd door een reeks interne ‘mentale’ filters.</a:t>
            </a:r>
          </a:p>
          <a:p>
            <a:pPr marL="0" indent="0">
              <a:buNone/>
            </a:pPr>
            <a:r>
              <a:rPr lang="nl-BE" dirty="0"/>
              <a:t>Deze filters representeren kernelementen van de persoonlijkheid.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12</a:t>
            </a:fld>
            <a:endParaRPr lang="nl-BE"/>
          </a:p>
        </p:txBody>
      </p:sp>
    </p:spTree>
    <p:extLst>
      <p:ext uri="{BB962C8B-B14F-4D97-AF65-F5344CB8AC3E}">
        <p14:creationId xmlns:p14="http://schemas.microsoft.com/office/powerpoint/2010/main" val="476837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De ontwikkeling van de persoonlijkheid is in elk geval afhankelijk van de omgeving, sociale netwerken en cultuur.</a:t>
            </a:r>
          </a:p>
          <a:p>
            <a:endParaRPr lang="nl-BE" b="1" dirty="0"/>
          </a:p>
          <a:p>
            <a:r>
              <a:rPr lang="nl-BE" b="1" dirty="0"/>
              <a:t>Denk bijvoorbeeld aan Wolfskinderen</a:t>
            </a:r>
          </a:p>
          <a:p>
            <a:r>
              <a:rPr lang="nl-BE" dirty="0"/>
              <a:t>Kinderen die opgegroeid zijn zonder menselijk contact.</a:t>
            </a:r>
          </a:p>
          <a:p>
            <a:r>
              <a:rPr lang="nl-BE" dirty="0"/>
              <a:t>Dit zijn de zogenaamde </a:t>
            </a:r>
            <a:r>
              <a:rPr lang="nl-BE" i="1" dirty="0"/>
              <a:t>feral children</a:t>
            </a:r>
            <a:r>
              <a:rPr lang="nl-BE" dirty="0"/>
              <a:t>.</a:t>
            </a:r>
          </a:p>
          <a:p>
            <a:r>
              <a:rPr lang="nl-BE" dirty="0"/>
              <a:t>Opvallend is dat deze kinderen niet meer in staat zijn te leren spreken als ze tussen hun 1</a:t>
            </a:r>
            <a:r>
              <a:rPr lang="nl-BE" baseline="30000" dirty="0"/>
              <a:t>ste</a:t>
            </a:r>
            <a:r>
              <a:rPr lang="nl-BE" dirty="0"/>
              <a:t> en 4</a:t>
            </a:r>
            <a:r>
              <a:rPr lang="nl-BE" baseline="30000" dirty="0"/>
              <a:t>de</a:t>
            </a:r>
            <a:r>
              <a:rPr lang="nl-BE" dirty="0"/>
              <a:t> levensjaar geen menselijk contact hebben gekend.</a:t>
            </a:r>
          </a:p>
          <a:p>
            <a:r>
              <a:rPr lang="nl-BE" dirty="0"/>
              <a:t>Dwz dat ze biologisch wel in staat zijn om taal te ontwikkelen (maw het gen dragen om taal te kunnen ontwikkelen) maar dat de ontwikkeling van de taal ook afhankelijk is van de omgeving (ouders, opvoeders).</a:t>
            </a:r>
          </a:p>
          <a:p>
            <a:endParaRPr lang="nl-BE" dirty="0"/>
          </a:p>
          <a:p>
            <a:r>
              <a:rPr lang="nl-BE" b="1" dirty="0"/>
              <a:t>Voorbeeld: Victor van Aveyron</a:t>
            </a:r>
          </a:p>
          <a:p>
            <a:r>
              <a:rPr lang="nl-BE" dirty="0"/>
              <a:t>Werd in 1800 ontdekt.</a:t>
            </a:r>
          </a:p>
          <a:p>
            <a:r>
              <a:rPr lang="nl-BE" dirty="0"/>
              <a:t>Leefde gedurende 10 jaar zonder menselijk contact.</a:t>
            </a:r>
          </a:p>
          <a:p>
            <a:endParaRPr lang="nl-BE" dirty="0"/>
          </a:p>
          <a:p>
            <a:r>
              <a:rPr lang="nl-BE" b="1" dirty="0"/>
              <a:t>Voorbeeld: Genie</a:t>
            </a:r>
          </a:p>
          <a:p>
            <a:r>
              <a:rPr lang="nl-BE" dirty="0"/>
              <a:t>Werd 13 jaar lang in een kamer gevangen gehouden door haar vader.</a:t>
            </a:r>
          </a:p>
          <a:p>
            <a:r>
              <a:rPr lang="nl-BE" dirty="0"/>
              <a:t>Ze werd in 1970 ontdekt in Los Angeles.</a:t>
            </a:r>
          </a:p>
          <a:p>
            <a:endParaRPr lang="nl-BE" dirty="0"/>
          </a:p>
          <a:p>
            <a:r>
              <a:rPr lang="nl-BE" dirty="0"/>
              <a:t>En zo zijn er nog heel wat andere voorbeelden te noemen…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13</a:t>
            </a:fld>
            <a:endParaRPr lang="nl-BE"/>
          </a:p>
        </p:txBody>
      </p:sp>
    </p:spTree>
    <p:extLst>
      <p:ext uri="{BB962C8B-B14F-4D97-AF65-F5344CB8AC3E}">
        <p14:creationId xmlns:p14="http://schemas.microsoft.com/office/powerpoint/2010/main" val="4044457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Film geïnspireerd op het verhaal van </a:t>
            </a:r>
            <a:r>
              <a:rPr lang="nl-BE" b="1" dirty="0"/>
              <a:t>Victor van Aveyron</a:t>
            </a:r>
          </a:p>
          <a:p>
            <a:endParaRPr lang="nl-BE" dirty="0"/>
          </a:p>
          <a:p>
            <a:r>
              <a:rPr lang="nl-BE" dirty="0"/>
              <a:t>BRON</a:t>
            </a:r>
          </a:p>
          <a:p>
            <a:r>
              <a:rPr lang="nl-BE" dirty="0"/>
              <a:t>https://www.youtube.com/watch?v=7KwQD8sEUWs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14</a:t>
            </a:fld>
            <a:endParaRPr lang="nl-BE"/>
          </a:p>
        </p:txBody>
      </p:sp>
    </p:spTree>
    <p:extLst>
      <p:ext uri="{BB962C8B-B14F-4D97-AF65-F5344CB8AC3E}">
        <p14:creationId xmlns:p14="http://schemas.microsoft.com/office/powerpoint/2010/main" val="1748087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Een persoonlijkheid wordt vaak omschreven in karaktereigenschappen.</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kern="1200" dirty="0">
                <a:solidFill>
                  <a:schemeClr val="tx1"/>
                </a:solidFill>
                <a:effectLst/>
                <a:latin typeface="+mn-lt"/>
                <a:ea typeface="+mn-ea"/>
                <a:cs typeface="+mn-cs"/>
              </a:rPr>
              <a:t>We zeggen bijvoorbeeld “iemand is vriendelijk, sociaal, …” om een uitspraak te doen over de persoonlijkheid van die persoon.</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kern="1200" dirty="0">
                <a:solidFill>
                  <a:schemeClr val="tx1"/>
                </a:solidFill>
                <a:effectLst/>
                <a:latin typeface="+mn-lt"/>
                <a:ea typeface="+mn-ea"/>
                <a:cs typeface="+mn-cs"/>
              </a:rPr>
              <a:t>Het woord ‘karakter’ is ondertussen bijna synoniem geworden voor ‘persoonlijkheid’.</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Karakter is aangeboren</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Karakter of inborst is de </a:t>
            </a:r>
            <a:r>
              <a:rPr lang="nl-NL" sz="1200" b="1" kern="1200" dirty="0">
                <a:solidFill>
                  <a:schemeClr val="tx1"/>
                </a:solidFill>
                <a:effectLst/>
                <a:latin typeface="+mn-lt"/>
                <a:ea typeface="+mn-ea"/>
                <a:cs typeface="+mn-cs"/>
              </a:rPr>
              <a:t>combinatie</a:t>
            </a:r>
            <a:r>
              <a:rPr lang="nl-NL" sz="1200" kern="1200" dirty="0">
                <a:solidFill>
                  <a:schemeClr val="tx1"/>
                </a:solidFill>
                <a:effectLst/>
                <a:latin typeface="+mn-lt"/>
                <a:ea typeface="+mn-ea"/>
                <a:cs typeface="+mn-cs"/>
              </a:rPr>
              <a:t> van vaste </a:t>
            </a:r>
            <a:r>
              <a:rPr lang="nl-NL" sz="1200" b="1" kern="1200" dirty="0">
                <a:solidFill>
                  <a:schemeClr val="tx1"/>
                </a:solidFill>
                <a:effectLst/>
                <a:latin typeface="+mn-lt"/>
                <a:ea typeface="+mn-ea"/>
                <a:cs typeface="+mn-cs"/>
              </a:rPr>
              <a:t>innerlijke eigenschappen </a:t>
            </a:r>
            <a:r>
              <a:rPr lang="nl-NL" sz="1200" kern="1200" dirty="0">
                <a:solidFill>
                  <a:schemeClr val="tx1"/>
                </a:solidFill>
                <a:effectLst/>
                <a:latin typeface="+mn-lt"/>
                <a:ea typeface="+mn-ea"/>
                <a:cs typeface="+mn-cs"/>
              </a:rPr>
              <a:t>of </a:t>
            </a:r>
            <a:r>
              <a:rPr lang="nl-NL" sz="1200" b="1" kern="1200" dirty="0">
                <a:solidFill>
                  <a:schemeClr val="tx1"/>
                </a:solidFill>
                <a:effectLst/>
                <a:latin typeface="+mn-lt"/>
                <a:ea typeface="+mn-ea"/>
                <a:cs typeface="+mn-cs"/>
              </a:rPr>
              <a:t>karaktertrekken</a:t>
            </a:r>
            <a:r>
              <a:rPr lang="nl-NL" sz="1200" kern="1200" dirty="0">
                <a:solidFill>
                  <a:schemeClr val="tx1"/>
                </a:solidFill>
                <a:effectLst/>
                <a:latin typeface="+mn-lt"/>
                <a:ea typeface="+mn-ea"/>
                <a:cs typeface="+mn-cs"/>
              </a:rPr>
              <a:t> van een persoon (ook wel persoonlijkheidskenmerken genoemd).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Deze combinatie bepaalt hoe een persoon met bepaalde dingen omgaat.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zijn relatief </a:t>
            </a:r>
            <a:r>
              <a:rPr lang="nl-NL" sz="1200" b="1" kern="1200" dirty="0">
                <a:solidFill>
                  <a:schemeClr val="tx1"/>
                </a:solidFill>
                <a:effectLst/>
                <a:latin typeface="+mn-lt"/>
                <a:ea typeface="+mn-ea"/>
                <a:cs typeface="+mn-cs"/>
              </a:rPr>
              <a:t>stabiele eigenschappen </a:t>
            </a:r>
            <a:r>
              <a:rPr lang="nl-NL" sz="1200" kern="1200" dirty="0">
                <a:solidFill>
                  <a:schemeClr val="tx1"/>
                </a:solidFill>
                <a:effectLst/>
                <a:latin typeface="+mn-lt"/>
                <a:ea typeface="+mn-ea"/>
                <a:cs typeface="+mn-cs"/>
              </a:rPr>
              <a:t>die moeilijk te veranderen zijn.</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Ze zijn dikwijls pas te manipuleren na intensieve en volgehouden training of therapie.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Gewoontes zijn aangeleerd</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Daardoor onderscheidt de karaktertrek zich van de </a:t>
            </a:r>
            <a:r>
              <a:rPr lang="nl-NL" sz="1200" b="1" kern="1200" dirty="0">
                <a:solidFill>
                  <a:schemeClr val="tx1"/>
                </a:solidFill>
                <a:effectLst/>
                <a:latin typeface="+mn-lt"/>
                <a:ea typeface="+mn-ea"/>
                <a:cs typeface="+mn-cs"/>
              </a:rPr>
              <a:t>gewoonte</a:t>
            </a:r>
            <a:r>
              <a:rPr lang="nl-NL"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is dan meer een </a:t>
            </a:r>
            <a:r>
              <a:rPr lang="nl-NL" sz="1200" b="1" kern="1200" dirty="0">
                <a:solidFill>
                  <a:schemeClr val="tx1"/>
                </a:solidFill>
                <a:effectLst/>
                <a:latin typeface="+mn-lt"/>
                <a:ea typeface="+mn-ea"/>
                <a:cs typeface="+mn-cs"/>
              </a:rPr>
              <a:t>aangeleerde manier</a:t>
            </a:r>
            <a:r>
              <a:rPr lang="nl-NL" sz="1200" kern="1200" dirty="0">
                <a:solidFill>
                  <a:schemeClr val="tx1"/>
                </a:solidFill>
                <a:effectLst/>
                <a:latin typeface="+mn-lt"/>
                <a:ea typeface="+mn-ea"/>
                <a:cs typeface="+mn-cs"/>
              </a:rPr>
              <a:t> van reageren op zijn omgeving, die men weer kan afleren. </a:t>
            </a:r>
          </a:p>
          <a:p>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Karakter + gewoontes = persoonlijkheid</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de psychologie is de </a:t>
            </a:r>
            <a:r>
              <a:rPr lang="nl-NL" sz="1200" b="1" kern="1200" dirty="0">
                <a:solidFill>
                  <a:schemeClr val="tx1"/>
                </a:solidFill>
                <a:effectLst/>
                <a:latin typeface="+mn-lt"/>
                <a:ea typeface="+mn-ea"/>
                <a:cs typeface="+mn-cs"/>
              </a:rPr>
              <a:t>combinatie</a:t>
            </a:r>
            <a:r>
              <a:rPr lang="nl-NL" sz="1200" kern="1200" dirty="0">
                <a:solidFill>
                  <a:schemeClr val="tx1"/>
                </a:solidFill>
                <a:effectLst/>
                <a:latin typeface="+mn-lt"/>
                <a:ea typeface="+mn-ea"/>
                <a:cs typeface="+mn-cs"/>
              </a:rPr>
              <a:t> van iemands karakter en zijn gewoontes - de combinatie van aangeboren en aangeleerde eigenschappen - de persoonlijkheid. </a:t>
            </a:r>
          </a:p>
          <a:p>
            <a:endParaRPr lang="nl-NL" dirty="0"/>
          </a:p>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15</a:t>
            </a:fld>
            <a:endParaRPr lang="nl-NL"/>
          </a:p>
        </p:txBody>
      </p:sp>
    </p:spTree>
    <p:extLst>
      <p:ext uri="{BB962C8B-B14F-4D97-AF65-F5344CB8AC3E}">
        <p14:creationId xmlns:p14="http://schemas.microsoft.com/office/powerpoint/2010/main" val="3836694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Begin 20</a:t>
            </a:r>
            <a:r>
              <a:rPr lang="nl-BE" baseline="30000" dirty="0"/>
              <a:t>ste</a:t>
            </a:r>
            <a:r>
              <a:rPr lang="nl-BE" dirty="0"/>
              <a:t> eeuw dacht men dat er een verband zou bestaan tussen </a:t>
            </a:r>
            <a:r>
              <a:rPr lang="nl-BE" b="1" dirty="0"/>
              <a:t>lichamelijke kenmerken </a:t>
            </a:r>
            <a:r>
              <a:rPr lang="nl-BE" dirty="0"/>
              <a:t>en de </a:t>
            </a:r>
            <a:r>
              <a:rPr lang="nl-BE" b="1" dirty="0"/>
              <a:t>persoonlijkheid</a:t>
            </a:r>
            <a:r>
              <a:rPr lang="nl-BE" dirty="0"/>
              <a:t>.</a:t>
            </a:r>
          </a:p>
          <a:p>
            <a:endParaRPr lang="nl-BE" dirty="0"/>
          </a:p>
          <a:p>
            <a:r>
              <a:rPr lang="nl-BE" dirty="0"/>
              <a:t>Er zouden </a:t>
            </a:r>
            <a:r>
              <a:rPr lang="nl-BE" b="1" dirty="0"/>
              <a:t>3 types </a:t>
            </a:r>
            <a:r>
              <a:rPr lang="nl-BE" dirty="0"/>
              <a:t>mensen bestaan:</a:t>
            </a:r>
          </a:p>
          <a:p>
            <a:r>
              <a:rPr lang="nl-BE" dirty="0"/>
              <a:t>*leptosoom: lang, dun</a:t>
            </a:r>
          </a:p>
          <a:p>
            <a:r>
              <a:rPr lang="nl-BE" dirty="0"/>
              <a:t>*atletisch: breed, gespierd</a:t>
            </a:r>
          </a:p>
          <a:p>
            <a:r>
              <a:rPr lang="nl-BE" dirty="0"/>
              <a:t>*pyknisch: klein en mollig</a:t>
            </a:r>
          </a:p>
          <a:p>
            <a:endParaRPr lang="nl-BE" dirty="0"/>
          </a:p>
          <a:p>
            <a:r>
              <a:rPr lang="nl-BE" b="1" dirty="0"/>
              <a:t>MAAR!</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Vandaag leggen we niet meer automatisch de link tussen iemands lichaamsbouw en persoonlijkheid.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Ondertussen weten we dat dat een heel </a:t>
            </a:r>
            <a:r>
              <a:rPr lang="nl-BE" b="1" dirty="0"/>
              <a:t>stereotiepe manier </a:t>
            </a:r>
            <a:r>
              <a:rPr lang="nl-BE" dirty="0"/>
              <a:t>van denken is.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Iemand die ‘pyknisch’ van bouw is, is niet per definitie ‘gezellig’.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 verschillende </a:t>
            </a:r>
            <a:r>
              <a:rPr lang="nl-BE" b="1" dirty="0"/>
              <a:t>psychologische visies op persoonlijkheid </a:t>
            </a:r>
            <a:r>
              <a:rPr lang="nl-BE" dirty="0"/>
              <a:t>volgen hierna.</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16</a:t>
            </a:fld>
            <a:endParaRPr lang="nl-BE"/>
          </a:p>
        </p:txBody>
      </p:sp>
    </p:spTree>
    <p:extLst>
      <p:ext uri="{BB962C8B-B14F-4D97-AF65-F5344CB8AC3E}">
        <p14:creationId xmlns:p14="http://schemas.microsoft.com/office/powerpoint/2010/main" val="4103826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Physiognomy</a:t>
            </a:r>
          </a:p>
          <a:p>
            <a:r>
              <a:rPr lang="nl-BE" dirty="0"/>
              <a:t>Een pseudowetenschap die de link legt tussen lichamelijke kenmerken en persoonlijkheid.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17</a:t>
            </a:fld>
            <a:endParaRPr lang="nl-BE"/>
          </a:p>
        </p:txBody>
      </p:sp>
    </p:spTree>
    <p:extLst>
      <p:ext uri="{BB962C8B-B14F-4D97-AF65-F5344CB8AC3E}">
        <p14:creationId xmlns:p14="http://schemas.microsoft.com/office/powerpoint/2010/main" val="148461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De visie op persoonlijkheid in de psychoanalyse</a:t>
            </a:r>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18</a:t>
            </a:fld>
            <a:endParaRPr lang="nl-NL"/>
          </a:p>
        </p:txBody>
      </p:sp>
    </p:spTree>
    <p:extLst>
      <p:ext uri="{BB962C8B-B14F-4D97-AF65-F5344CB8AC3E}">
        <p14:creationId xmlns:p14="http://schemas.microsoft.com/office/powerpoint/2010/main" val="3056115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19</a:t>
            </a:fld>
            <a:endParaRPr lang="nl-BE"/>
          </a:p>
        </p:txBody>
      </p:sp>
    </p:spTree>
    <p:extLst>
      <p:ext uri="{BB962C8B-B14F-4D97-AF65-F5344CB8AC3E}">
        <p14:creationId xmlns:p14="http://schemas.microsoft.com/office/powerpoint/2010/main" val="188975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Herinner je nog de visie van de psychoanalyse…</a:t>
            </a:r>
          </a:p>
          <a:p>
            <a:endParaRPr lang="nl-BE" b="1" dirty="0"/>
          </a:p>
          <a:p>
            <a:r>
              <a:rPr lang="nl-BE" b="1" dirty="0"/>
              <a:t>Idee?</a:t>
            </a:r>
          </a:p>
          <a:p>
            <a:r>
              <a:rPr lang="nl-BE" b="1" dirty="0"/>
              <a:t>Persoonlijkheid</a:t>
            </a:r>
            <a:r>
              <a:rPr lang="nl-BE" dirty="0"/>
              <a:t> en </a:t>
            </a:r>
            <a:r>
              <a:rPr lang="nl-BE" b="1" dirty="0"/>
              <a:t>psychische stoornissen </a:t>
            </a:r>
            <a:r>
              <a:rPr lang="nl-BE" dirty="0"/>
              <a:t>komen voort uit processen in het onbewuste.</a:t>
            </a:r>
          </a:p>
          <a:p>
            <a:r>
              <a:rPr lang="nl-BE" dirty="0"/>
              <a:t>Drang om de hele persoon te verklaren (</a:t>
            </a:r>
            <a:r>
              <a:rPr lang="nl-BE" i="1" dirty="0"/>
              <a:t>the whole person</a:t>
            </a:r>
            <a:r>
              <a:rPr lang="nl-BE" dirty="0"/>
              <a:t>).</a:t>
            </a:r>
          </a:p>
          <a:p>
            <a:endParaRPr lang="nl-BE" dirty="0"/>
          </a:p>
          <a:p>
            <a:r>
              <a:rPr lang="nl-BE" b="1" dirty="0"/>
              <a:t>Wat bepaalt gedrag? </a:t>
            </a:r>
          </a:p>
          <a:p>
            <a:r>
              <a:rPr lang="nl-BE" dirty="0"/>
              <a:t>Processen in onze onbewuste geest, en niet in het bewustzijn.</a:t>
            </a:r>
          </a:p>
          <a:p>
            <a:endParaRPr lang="nl-BE" dirty="0"/>
          </a:p>
          <a:p>
            <a:r>
              <a:rPr lang="nl-BE" b="1" dirty="0"/>
              <a:t>Wie?</a:t>
            </a:r>
          </a:p>
          <a:p>
            <a:r>
              <a:rPr lang="nl-BE" dirty="0"/>
              <a:t>Sigmund Freud en zijn volgelingen vanaf 1900</a:t>
            </a:r>
          </a:p>
          <a:p>
            <a:r>
              <a:rPr lang="nl-BE" dirty="0"/>
              <a:t>Freud is bekend van zijn droomanalyses, Oedipus-complex, …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20</a:t>
            </a:fld>
            <a:endParaRPr lang="nl-BE"/>
          </a:p>
        </p:txBody>
      </p:sp>
    </p:spTree>
    <p:extLst>
      <p:ext uri="{BB962C8B-B14F-4D97-AF65-F5344CB8AC3E}">
        <p14:creationId xmlns:p14="http://schemas.microsoft.com/office/powerpoint/2010/main" val="47880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zien we in dit hoofdstuk?</a:t>
            </a:r>
          </a:p>
          <a:p>
            <a:r>
              <a:rPr lang="nl-BE" dirty="0"/>
              <a:t>*Wat bedoelen we met persoonlijkheid?</a:t>
            </a:r>
          </a:p>
          <a:p>
            <a:r>
              <a:rPr lang="nl-BE" dirty="0"/>
              <a:t>*Welke visies zijn er binnen de psychoanalyse op de ontwikkeling van de persoonlijkheid?</a:t>
            </a:r>
          </a:p>
          <a:p>
            <a:r>
              <a:rPr lang="nl-BE" dirty="0"/>
              <a:t>*Hoe kun je de verschillen in persoonlijkheid beschrijven?</a:t>
            </a:r>
          </a:p>
          <a:p>
            <a:r>
              <a:rPr lang="nl-BE" dirty="0"/>
              <a:t>*Hoe kijkt de behaviorist naar de persoonlijkheid van de mens?</a:t>
            </a:r>
          </a:p>
          <a:p>
            <a:r>
              <a:rPr lang="nl-BE" dirty="0"/>
              <a:t>*Welke andere visies zijn er op de persoonlijkheid?</a:t>
            </a:r>
          </a:p>
          <a:p>
            <a:r>
              <a:rPr lang="nl-BE" dirty="0"/>
              <a:t>*Wat zijn mentale stoornissen en persoonlijkheidsstoornissen?</a:t>
            </a:r>
            <a:r>
              <a:rPr lang="nl-NL" b="0" dirty="0"/>
              <a:t> </a:t>
            </a:r>
          </a:p>
          <a:p>
            <a:endParaRPr lang="nl-NL" b="0" dirty="0"/>
          </a:p>
          <a:p>
            <a:r>
              <a:rPr lang="nl-NL" b="1" dirty="0"/>
              <a:t>Maar ook…</a:t>
            </a:r>
          </a:p>
          <a:p>
            <a:r>
              <a:rPr lang="nl-NL" b="0" dirty="0"/>
              <a:t>Door welke krachten wordt persoonlijkheid gevormd?</a:t>
            </a:r>
          </a:p>
          <a:p>
            <a:r>
              <a:rPr lang="nl-NL" b="0" dirty="0"/>
              <a:t>Uit welke blijvende patronen of disposities bestaat onze persoonlijkheid?</a:t>
            </a:r>
          </a:p>
          <a:p>
            <a:r>
              <a:rPr lang="nl-NL" b="0" dirty="0"/>
              <a:t>Op welke manier helpen mentale processen bij het vormen van onze persoonlijkheid?</a:t>
            </a:r>
          </a:p>
          <a:p>
            <a:r>
              <a:rPr lang="nl-NL" b="0" dirty="0"/>
              <a:t>Welke theorieën gebruiken mensen om zichzelf en anderen te begrijpen?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a:t>
            </a:fld>
            <a:endParaRPr lang="nl-BE"/>
          </a:p>
        </p:txBody>
      </p:sp>
    </p:spTree>
    <p:extLst>
      <p:ext uri="{BB962C8B-B14F-4D97-AF65-F5344CB8AC3E}">
        <p14:creationId xmlns:p14="http://schemas.microsoft.com/office/powerpoint/2010/main" val="2050332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Persoonlijkheid bestaat uit </a:t>
            </a:r>
            <a:r>
              <a:rPr lang="nl-BE" b="1" dirty="0"/>
              <a:t>3 delen</a:t>
            </a:r>
            <a:r>
              <a:rPr lang="nl-BE" dirty="0"/>
              <a:t>: Id, Ego en superego.</a:t>
            </a:r>
          </a:p>
          <a:p>
            <a:r>
              <a:rPr lang="nl-BE" dirty="0"/>
              <a:t>Deze 3 delen kunnen onderling in conflict komen.</a:t>
            </a:r>
          </a:p>
          <a:p>
            <a:r>
              <a:rPr lang="nl-BE" dirty="0"/>
              <a:t>Bijvoorbeeld het ego wordt geconfronteerd met een overweldigende boosheid uit het id.</a:t>
            </a:r>
          </a:p>
          <a:p>
            <a:endParaRPr lang="nl-BE" dirty="0"/>
          </a:p>
          <a:p>
            <a:r>
              <a:rPr lang="nl-BE" b="1" dirty="0"/>
              <a:t>Id</a:t>
            </a:r>
            <a:r>
              <a:rPr lang="nl-BE" dirty="0"/>
              <a:t>: een reservoir vol driften en verlangens die we bij geboorte hebben.</a:t>
            </a:r>
          </a:p>
          <a:p>
            <a:r>
              <a:rPr lang="nl-BE" dirty="0"/>
              <a:t>Deze driften zijn seksueel en agressief van aard.</a:t>
            </a:r>
          </a:p>
          <a:p>
            <a:r>
              <a:rPr lang="nl-BE" dirty="0"/>
              <a:t>Maar je leert door omgang met je ouders steeds meer grip en controle te krijgen op je id.</a:t>
            </a:r>
          </a:p>
          <a:p>
            <a:endParaRPr lang="nl-BE" dirty="0"/>
          </a:p>
          <a:p>
            <a:r>
              <a:rPr lang="nl-BE" dirty="0"/>
              <a:t>Er ontwikkelt zich op die manier een </a:t>
            </a:r>
            <a:r>
              <a:rPr lang="nl-BE" b="1" dirty="0"/>
              <a:t>ego</a:t>
            </a:r>
            <a:r>
              <a:rPr lang="nl-BE" dirty="0"/>
              <a:t>.</a:t>
            </a:r>
          </a:p>
          <a:p>
            <a:r>
              <a:rPr lang="nl-BE" dirty="0"/>
              <a:t>Het ego is het centrale, besturende deel van de persoonlijkheid.</a:t>
            </a:r>
          </a:p>
          <a:p>
            <a:r>
              <a:rPr lang="nl-BE" dirty="0"/>
              <a:t>Het ego houdt het id onder controle.</a:t>
            </a:r>
          </a:p>
          <a:p>
            <a:r>
              <a:rPr lang="nl-BE" dirty="0"/>
              <a:t>Het ego zorgt dat driften op een gezonde, acceptabele manier tot uiting komen.</a:t>
            </a:r>
          </a:p>
          <a:p>
            <a:r>
              <a:rPr lang="nl-BE" dirty="0"/>
              <a:t>Het ego zet ‘verkeerde impulsen’ van het id om in sociaal aanvaardbaar gedrag (=sublimeren).</a:t>
            </a:r>
          </a:p>
          <a:p>
            <a:r>
              <a:rPr lang="nl-BE" dirty="0"/>
              <a:t>Het ego is het realiteitsprincipe, het id het lustprincipe.</a:t>
            </a:r>
          </a:p>
          <a:p>
            <a:endParaRPr lang="nl-BE" dirty="0"/>
          </a:p>
          <a:p>
            <a:r>
              <a:rPr lang="nl-BE" dirty="0"/>
              <a:t>Het </a:t>
            </a:r>
            <a:r>
              <a:rPr lang="nl-BE" b="1" dirty="0"/>
              <a:t>superego</a:t>
            </a:r>
            <a:r>
              <a:rPr lang="nl-BE" dirty="0"/>
              <a:t> of Über-Ich ontwikkelt zich gaandeweg uit het ego.</a:t>
            </a:r>
          </a:p>
          <a:p>
            <a:r>
              <a:rPr lang="nl-BE" dirty="0"/>
              <a:t>Vanaf de kleutertijd ontwikkelt het superego zich.</a:t>
            </a:r>
          </a:p>
          <a:p>
            <a:r>
              <a:rPr lang="nl-BE" dirty="0"/>
              <a:t>Het is een soort geweten, de verinnerlijkte ouderlijke verboden en geboden.</a:t>
            </a:r>
          </a:p>
          <a:p>
            <a:r>
              <a:rPr lang="nl-BE" dirty="0"/>
              <a:t>Het superego bestaat uit de idealen die je voor je zelf hebt.</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21</a:t>
            </a:fld>
            <a:endParaRPr lang="nl-BE"/>
          </a:p>
        </p:txBody>
      </p:sp>
    </p:spTree>
    <p:extLst>
      <p:ext uri="{BB962C8B-B14F-4D97-AF65-F5344CB8AC3E}">
        <p14:creationId xmlns:p14="http://schemas.microsoft.com/office/powerpoint/2010/main" val="242522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kunt de drift hebben om iemand te slaan vanuit het</a:t>
            </a:r>
            <a:r>
              <a:rPr lang="nl-BE" b="1" dirty="0"/>
              <a:t> id</a:t>
            </a:r>
            <a:r>
              <a:rPr lang="nl-BE" dirty="0"/>
              <a:t>.</a:t>
            </a:r>
          </a:p>
          <a:p>
            <a:r>
              <a:rPr lang="nl-BE" dirty="0"/>
              <a:t>Het </a:t>
            </a:r>
            <a:r>
              <a:rPr lang="nl-BE" b="1" dirty="0"/>
              <a:t>ego </a:t>
            </a:r>
            <a:r>
              <a:rPr lang="nl-BE" dirty="0"/>
              <a:t>zorgt ervoor dat hiertegen maatregelen genomen worden door de woede te verdringen, op een ander te projecteren, of af te reageren in sport of andere activiteiten.</a:t>
            </a:r>
          </a:p>
          <a:p>
            <a:r>
              <a:rPr lang="nl-BE" dirty="0"/>
              <a:t>Het ego heeft daarbij steun van het </a:t>
            </a:r>
            <a:r>
              <a:rPr lang="nl-BE" b="1" dirty="0"/>
              <a:t>superego</a:t>
            </a:r>
            <a:r>
              <a:rPr lang="nl-BE" dirty="0"/>
              <a:t>, als innerlijke stem: “dit kan niet.”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22</a:t>
            </a:fld>
            <a:endParaRPr lang="nl-BE"/>
          </a:p>
        </p:txBody>
      </p:sp>
    </p:spTree>
    <p:extLst>
      <p:ext uri="{BB962C8B-B14F-4D97-AF65-F5344CB8AC3E}">
        <p14:creationId xmlns:p14="http://schemas.microsoft.com/office/powerpoint/2010/main" val="793378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6 jaar is onze persoonlijkheid volgens Freud gevormd. </a:t>
            </a:r>
          </a:p>
          <a:p>
            <a:r>
              <a:rPr lang="nl-BE" dirty="0"/>
              <a:t>Daarna zijn essentiële veranderingen op latere leeftijd niet meer mogelijk.</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23</a:t>
            </a:fld>
            <a:endParaRPr lang="nl-BE"/>
          </a:p>
        </p:txBody>
      </p:sp>
    </p:spTree>
    <p:extLst>
      <p:ext uri="{BB962C8B-B14F-4D97-AF65-F5344CB8AC3E}">
        <p14:creationId xmlns:p14="http://schemas.microsoft.com/office/powerpoint/2010/main" val="4270312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Orale fase</a:t>
            </a:r>
          </a:p>
          <a:p>
            <a:r>
              <a:rPr lang="nl-BE" dirty="0"/>
              <a:t>Kind beleeft de eerste jaren lust en onlust via de mond (eten, drinken, sabbelen, bijten).</a:t>
            </a:r>
          </a:p>
          <a:p>
            <a:r>
              <a:rPr lang="nl-BE" dirty="0"/>
              <a:t>Het kind leert vertrouwen op de volwassene.</a:t>
            </a:r>
          </a:p>
          <a:p>
            <a:r>
              <a:rPr lang="nl-BE" dirty="0"/>
              <a:t>Het kind zoekt veiligheid bij de verzorgende.</a:t>
            </a:r>
          </a:p>
          <a:p>
            <a:endParaRPr lang="nl-BE" dirty="0"/>
          </a:p>
          <a:p>
            <a:r>
              <a:rPr lang="nl-BE" b="1" dirty="0"/>
              <a:t>Anale fase</a:t>
            </a:r>
          </a:p>
          <a:p>
            <a:r>
              <a:rPr lang="nl-BE" dirty="0"/>
              <a:t>Het kind vindt plezier in pipi en kaka.</a:t>
            </a:r>
          </a:p>
          <a:p>
            <a:r>
              <a:rPr lang="nl-BE" dirty="0"/>
              <a:t>Het kind ontwikkelt eigen wil en een zekere zelfstandigheid.</a:t>
            </a:r>
          </a:p>
          <a:p>
            <a:endParaRPr lang="nl-BE" dirty="0"/>
          </a:p>
          <a:p>
            <a:r>
              <a:rPr lang="nl-BE" b="1" dirty="0"/>
              <a:t>Fallische fase</a:t>
            </a:r>
          </a:p>
          <a:p>
            <a:r>
              <a:rPr lang="nl-BE" dirty="0"/>
              <a:t>Kind leert eigen geslachtsorgaan kennen.</a:t>
            </a:r>
          </a:p>
          <a:p>
            <a:r>
              <a:rPr lang="nl-BE" dirty="0"/>
              <a:t>Een eerste experimenten met lust doen zich voor.</a:t>
            </a:r>
          </a:p>
          <a:p>
            <a:r>
              <a:rPr lang="nl-BE" dirty="0"/>
              <a:t>Oedipuscomplex.</a:t>
            </a:r>
          </a:p>
          <a:p>
            <a:endParaRPr lang="nl-BE" b="1" dirty="0"/>
          </a:p>
          <a:p>
            <a:r>
              <a:rPr lang="nl-BE" b="1" dirty="0"/>
              <a:t>Latente fase</a:t>
            </a:r>
          </a:p>
          <a:p>
            <a:r>
              <a:rPr lang="nl-BE" dirty="0"/>
              <a:t>Seksuele lusten gaan een tijdje ondergronds.</a:t>
            </a:r>
          </a:p>
          <a:p>
            <a:r>
              <a:rPr lang="nl-BE" dirty="0"/>
              <a:t>Kind richt zich volop op de buitenwereld en het verwerven van kennis op school.</a:t>
            </a:r>
          </a:p>
          <a:p>
            <a:endParaRPr lang="nl-BE" b="1" dirty="0"/>
          </a:p>
          <a:p>
            <a:r>
              <a:rPr lang="nl-BE" b="1" dirty="0"/>
              <a:t>Genitale fase</a:t>
            </a:r>
          </a:p>
          <a:p>
            <a:r>
              <a:rPr lang="nl-BE" dirty="0"/>
              <a:t>Kind wordt 12 jaar.</a:t>
            </a:r>
          </a:p>
          <a:p>
            <a:r>
              <a:rPr lang="nl-BE" dirty="0"/>
              <a:t>Geslachtsrijpheid komt in zicht.</a:t>
            </a:r>
          </a:p>
          <a:p>
            <a:r>
              <a:rPr lang="nl-BE" dirty="0"/>
              <a:t>De zoektocht naar het aangaan van een stabiele relatie is ingezet.</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24</a:t>
            </a:fld>
            <a:endParaRPr lang="nl-BE"/>
          </a:p>
        </p:txBody>
      </p:sp>
    </p:spTree>
    <p:extLst>
      <p:ext uri="{BB962C8B-B14F-4D97-AF65-F5344CB8AC3E}">
        <p14:creationId xmlns:p14="http://schemas.microsoft.com/office/powerpoint/2010/main" val="169025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Oedipus zelf is echter geen sprake van een oedipuscomplex: hij doodt zijn vader en huwt zijn moeder niet door een verborgen verlangen, maar als gevolg van onwetendheid en het noodlot. </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25</a:t>
            </a:fld>
            <a:endParaRPr lang="nl-BE"/>
          </a:p>
        </p:txBody>
      </p:sp>
    </p:spTree>
    <p:extLst>
      <p:ext uri="{BB962C8B-B14F-4D97-AF65-F5344CB8AC3E}">
        <p14:creationId xmlns:p14="http://schemas.microsoft.com/office/powerpoint/2010/main" val="3864818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het meisje doet zich het omgekeerde Oedipuscomplex voor:</a:t>
            </a:r>
          </a:p>
          <a:p>
            <a:r>
              <a:rPr lang="nl-BE" dirty="0"/>
              <a:t>Ze richt zich op de vader en ontwikkelt haatgevoelens jegens haar moeder.</a:t>
            </a:r>
          </a:p>
          <a:p>
            <a:endParaRPr lang="nl-BE" dirty="0"/>
          </a:p>
          <a:p>
            <a:r>
              <a:rPr lang="nl-BE" dirty="0"/>
              <a:t>*penisnijd: het meisje dat haar moeder verantwoordelijk stelt voor het ontbreken van een penis.</a:t>
            </a:r>
          </a:p>
          <a:p>
            <a:r>
              <a:rPr lang="nl-BE" dirty="0"/>
              <a:t>Meisjes zouden om die reden afgunstig zijn op jongens en mannen vanwege hun geslachtsorgaan.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26</a:t>
            </a:fld>
            <a:endParaRPr lang="nl-BE"/>
          </a:p>
        </p:txBody>
      </p:sp>
    </p:spTree>
    <p:extLst>
      <p:ext uri="{BB962C8B-B14F-4D97-AF65-F5344CB8AC3E}">
        <p14:creationId xmlns:p14="http://schemas.microsoft.com/office/powerpoint/2010/main" val="199039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Onbewuste drijfveren</a:t>
            </a:r>
            <a:r>
              <a:rPr lang="nl-BE" dirty="0"/>
              <a:t> (zoals agressie en seksuele driften) hebben een belangrijke invloed op onze persoonlijkheid en op ons gedrag.</a:t>
            </a:r>
          </a:p>
          <a:p>
            <a:endParaRPr lang="nl-BE" dirty="0"/>
          </a:p>
          <a:p>
            <a:r>
              <a:rPr lang="nl-BE" dirty="0"/>
              <a:t>Bewijzen die Freud aanhaalt voor het bestaan van het onbewuste.</a:t>
            </a:r>
          </a:p>
          <a:p>
            <a:r>
              <a:rPr lang="nl-BE" dirty="0"/>
              <a:t>*Dromen</a:t>
            </a:r>
          </a:p>
          <a:p>
            <a:r>
              <a:rPr lang="nl-BE" dirty="0"/>
              <a:t>*’hysterische’ verlammingen</a:t>
            </a:r>
          </a:p>
          <a:p>
            <a:r>
              <a:rPr lang="nl-BE" dirty="0"/>
              <a:t>*</a:t>
            </a:r>
            <a:r>
              <a:rPr lang="nl-BE" i="1" dirty="0"/>
              <a:t>Fehlleistung</a:t>
            </a:r>
            <a:r>
              <a:rPr lang="nl-BE" dirty="0"/>
              <a:t> of ongewenste vergissingen</a:t>
            </a:r>
          </a:p>
          <a:p>
            <a:endParaRPr lang="nl-BE" dirty="0"/>
          </a:p>
          <a:p>
            <a:r>
              <a:rPr lang="nl-BE" dirty="0"/>
              <a:t>Freud ziet in het </a:t>
            </a:r>
            <a:r>
              <a:rPr lang="nl-BE" b="1" dirty="0"/>
              <a:t>onbewuste negatieve, bedreigende</a:t>
            </a:r>
            <a:r>
              <a:rPr lang="nl-BE" dirty="0"/>
              <a:t> krachten.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27</a:t>
            </a:fld>
            <a:endParaRPr lang="nl-BE"/>
          </a:p>
        </p:txBody>
      </p:sp>
    </p:spTree>
    <p:extLst>
      <p:ext uri="{BB962C8B-B14F-4D97-AF65-F5344CB8AC3E}">
        <p14:creationId xmlns:p14="http://schemas.microsoft.com/office/powerpoint/2010/main" val="3380639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andere psychoanalyticus (Carl Jung) sprak ook over een </a:t>
            </a:r>
            <a:r>
              <a:rPr lang="nl-BE" b="1" dirty="0"/>
              <a:t>collectief onbewuste</a:t>
            </a:r>
            <a:r>
              <a:rPr lang="nl-BE" b="0" dirty="0"/>
              <a:t>.</a:t>
            </a:r>
          </a:p>
          <a:p>
            <a:r>
              <a:rPr lang="nl-BE" b="0" dirty="0"/>
              <a:t>Dat is een onbewuste dat wij delen met anderen.</a:t>
            </a:r>
          </a:p>
          <a:p>
            <a:r>
              <a:rPr lang="nl-BE" b="0" dirty="0"/>
              <a:t>Het terugkomen van dezelfde </a:t>
            </a:r>
            <a:r>
              <a:rPr lang="nl-BE" b="1" dirty="0"/>
              <a:t>verhalen, mythen en symbolen </a:t>
            </a:r>
            <a:r>
              <a:rPr lang="nl-BE" b="0" dirty="0"/>
              <a:t>zouden voor Jung daar bewijzen voor zijn.</a:t>
            </a: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28</a:t>
            </a:fld>
            <a:endParaRPr lang="nl-BE"/>
          </a:p>
        </p:txBody>
      </p:sp>
    </p:spTree>
    <p:extLst>
      <p:ext uri="{BB962C8B-B14F-4D97-AF65-F5344CB8AC3E}">
        <p14:creationId xmlns:p14="http://schemas.microsoft.com/office/powerpoint/2010/main" val="2901248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err="1"/>
              <a:t>Neofreudianen</a:t>
            </a:r>
            <a:r>
              <a:rPr lang="nl-NL" b="0" dirty="0"/>
              <a:t> (</a:t>
            </a:r>
            <a:r>
              <a:rPr lang="nl-NL" b="0" dirty="0" err="1"/>
              <a:t>Erikson</a:t>
            </a:r>
            <a:r>
              <a:rPr lang="nl-NL" b="0" dirty="0"/>
              <a:t> en </a:t>
            </a:r>
            <a:r>
              <a:rPr lang="nl-NL" b="0" dirty="0" err="1"/>
              <a:t>Horney</a:t>
            </a:r>
            <a:r>
              <a:rPr lang="nl-NL" b="0" dirty="0"/>
              <a:t>) benadrukken </a:t>
            </a:r>
            <a:r>
              <a:rPr lang="nl-NL" b="1" dirty="0"/>
              <a:t>het belang van culturele factoren </a:t>
            </a:r>
            <a:r>
              <a:rPr lang="nl-NL" b="0" dirty="0"/>
              <a:t>bij de ontwikkeling van de persoonlijkheid.</a:t>
            </a:r>
          </a:p>
          <a:p>
            <a:endParaRPr lang="nl-NL" b="0" dirty="0"/>
          </a:p>
          <a:p>
            <a:r>
              <a:rPr lang="nl-NL" b="0" dirty="0"/>
              <a:t>Cultureel antropologen hebben aangetoond dat er culturen zijn waar het Oedipuscomplex niet voorkomt.</a:t>
            </a:r>
          </a:p>
          <a:p>
            <a:r>
              <a:rPr lang="nl-NL" b="0" dirty="0"/>
              <a:t>Andere culturen kennen dan weer geen latente fase.</a:t>
            </a:r>
          </a:p>
          <a:p>
            <a:endParaRPr lang="nl-NL" b="0" dirty="0"/>
          </a:p>
          <a:p>
            <a:r>
              <a:rPr lang="nl-NL" b="0" dirty="0"/>
              <a:t>Belangrijk verschil met Freud: de ontwikkeling van de mens gaat het hele leven door.</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570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Horney was het niet helemaal eens met Freud.</a:t>
            </a:r>
          </a:p>
          <a:p>
            <a:endParaRPr lang="nl-BE" dirty="0"/>
          </a:p>
          <a:p>
            <a:r>
              <a:rPr lang="nl-BE" dirty="0"/>
              <a:t>*</a:t>
            </a:r>
            <a:r>
              <a:rPr lang="nl-BE" b="1" dirty="0"/>
              <a:t>angst</a:t>
            </a:r>
            <a:r>
              <a:rPr lang="nl-BE" dirty="0"/>
              <a:t> (gevoel van onzekerheid) is veel belangrijker dan de seksuele drift</a:t>
            </a:r>
          </a:p>
          <a:p>
            <a:r>
              <a:rPr lang="nl-BE" dirty="0"/>
              <a:t>*vrouwen kennen </a:t>
            </a:r>
            <a:r>
              <a:rPr lang="nl-BE" b="1" dirty="0"/>
              <a:t>geen penisnijd</a:t>
            </a:r>
          </a:p>
          <a:p>
            <a:r>
              <a:rPr lang="nl-BE" dirty="0"/>
              <a:t>*mannen kennen </a:t>
            </a:r>
            <a:r>
              <a:rPr lang="nl-BE" b="1" dirty="0"/>
              <a:t>baarmoedernijd</a:t>
            </a:r>
          </a:p>
          <a:p>
            <a:r>
              <a:rPr lang="nl-BE" dirty="0"/>
              <a:t>*hecht veel belang aan de gevolgen van ‘</a:t>
            </a:r>
            <a:r>
              <a:rPr lang="nl-BE" b="1" dirty="0"/>
              <a:t>ouderlijke onverschilligheid</a:t>
            </a:r>
            <a:r>
              <a:rPr lang="nl-BE" dirty="0"/>
              <a:t>’ en het ontstaan van </a:t>
            </a:r>
            <a:r>
              <a:rPr lang="nl-BE" b="1" dirty="0"/>
              <a:t>neurosen</a:t>
            </a:r>
            <a:r>
              <a:rPr lang="nl-BE" b="0" dirty="0"/>
              <a:t>.</a:t>
            </a:r>
          </a:p>
          <a:p>
            <a:endParaRPr lang="nl-BE" b="0" dirty="0"/>
          </a:p>
          <a:p>
            <a:pPr marL="0" marR="0" indent="0" algn="l" defTabSz="914400" rtl="0" eaLnBrk="1" fontAlgn="auto" latinLnBrk="0" hangingPunct="1">
              <a:lnSpc>
                <a:spcPct val="100000"/>
              </a:lnSpc>
              <a:spcBef>
                <a:spcPts val="0"/>
              </a:spcBef>
              <a:spcAft>
                <a:spcPts val="0"/>
              </a:spcAft>
              <a:buClrTx/>
              <a:buSzTx/>
              <a:buFontTx/>
              <a:buNone/>
              <a:tabLst/>
              <a:defRPr/>
            </a:pPr>
            <a:r>
              <a:rPr lang="nl-BE" b="1" dirty="0"/>
              <a:t>Neurose</a:t>
            </a:r>
          </a:p>
          <a:p>
            <a:pPr marL="0" marR="0" indent="0" algn="l" defTabSz="914400" rtl="0" eaLnBrk="1" fontAlgn="auto" latinLnBrk="0" hangingPunct="1">
              <a:lnSpc>
                <a:spcPct val="100000"/>
              </a:lnSpc>
              <a:spcBef>
                <a:spcPts val="0"/>
              </a:spcBef>
              <a:spcAft>
                <a:spcPts val="0"/>
              </a:spcAft>
              <a:buClrTx/>
              <a:buSzTx/>
              <a:buFontTx/>
              <a:buNone/>
              <a:tabLst/>
              <a:defRPr/>
            </a:pPr>
            <a:r>
              <a:rPr lang="nl-BE" dirty="0"/>
              <a:t>Een neurose is in de psychoanalytische theorie een structureel ineffectieve manier van omgaan met problemen. </a:t>
            </a:r>
          </a:p>
          <a:p>
            <a:pPr marL="0" marR="0" indent="0" algn="l" defTabSz="914400" rtl="0" eaLnBrk="1" fontAlgn="auto" latinLnBrk="0" hangingPunct="1">
              <a:lnSpc>
                <a:spcPct val="100000"/>
              </a:lnSpc>
              <a:spcBef>
                <a:spcPts val="0"/>
              </a:spcBef>
              <a:spcAft>
                <a:spcPts val="0"/>
              </a:spcAft>
              <a:buClrTx/>
              <a:buSzTx/>
              <a:buFontTx/>
              <a:buNone/>
              <a:tabLst/>
              <a:defRPr/>
            </a:pPr>
            <a:r>
              <a:rPr lang="nl-BE" dirty="0"/>
              <a:t>Voorbeeld: hysterie (een theatrale persoonlijkheidsstoornis)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30</a:t>
            </a:fld>
            <a:endParaRPr lang="nl-BE"/>
          </a:p>
        </p:txBody>
      </p:sp>
    </p:spTree>
    <p:extLst>
      <p:ext uri="{BB962C8B-B14F-4D97-AF65-F5344CB8AC3E}">
        <p14:creationId xmlns:p14="http://schemas.microsoft.com/office/powerpoint/2010/main" val="225709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Psychologen zijn al meer dan </a:t>
            </a:r>
            <a:r>
              <a:rPr lang="nl-NL" sz="1200" b="1" kern="1200" dirty="0">
                <a:solidFill>
                  <a:schemeClr val="tx1"/>
                </a:solidFill>
                <a:effectLst/>
                <a:latin typeface="+mn-lt"/>
                <a:ea typeface="+mn-ea"/>
                <a:cs typeface="+mn-cs"/>
              </a:rPr>
              <a:t>100 jaar </a:t>
            </a:r>
            <a:r>
              <a:rPr lang="nl-NL" sz="1200" kern="1200" dirty="0">
                <a:solidFill>
                  <a:schemeClr val="tx1"/>
                </a:solidFill>
                <a:effectLst/>
                <a:latin typeface="+mn-lt"/>
                <a:ea typeface="+mn-ea"/>
                <a:cs typeface="+mn-cs"/>
              </a:rPr>
              <a:t>geïnteresseerd in de vraag wat een mens maakt tot de mens die hij is.</a:t>
            </a:r>
          </a:p>
          <a:p>
            <a:r>
              <a:rPr lang="nl-NL" sz="1200" kern="1200" dirty="0">
                <a:solidFill>
                  <a:schemeClr val="tx1"/>
                </a:solidFill>
                <a:effectLst/>
                <a:latin typeface="+mn-lt"/>
                <a:ea typeface="+mn-ea"/>
                <a:cs typeface="+mn-cs"/>
              </a:rPr>
              <a:t>Maar hun </a:t>
            </a:r>
            <a:r>
              <a:rPr lang="nl-NL" sz="1200" b="1" kern="1200" dirty="0">
                <a:solidFill>
                  <a:schemeClr val="tx1"/>
                </a:solidFill>
                <a:effectLst/>
                <a:latin typeface="+mn-lt"/>
                <a:ea typeface="+mn-ea"/>
                <a:cs typeface="+mn-cs"/>
              </a:rPr>
              <a:t>opvattingen of theorieën </a:t>
            </a:r>
            <a:r>
              <a:rPr lang="nl-NL" sz="1200" kern="1200" dirty="0">
                <a:solidFill>
                  <a:schemeClr val="tx1"/>
                </a:solidFill>
                <a:effectLst/>
                <a:latin typeface="+mn-lt"/>
                <a:ea typeface="+mn-ea"/>
                <a:cs typeface="+mn-cs"/>
              </a:rPr>
              <a:t>over de persoonlijkheid van mensen </a:t>
            </a:r>
            <a:r>
              <a:rPr lang="nl-NL" sz="1200" b="1" kern="1200" dirty="0">
                <a:solidFill>
                  <a:schemeClr val="tx1"/>
                </a:solidFill>
                <a:effectLst/>
                <a:latin typeface="+mn-lt"/>
                <a:ea typeface="+mn-ea"/>
                <a:cs typeface="+mn-cs"/>
              </a:rPr>
              <a:t>verschillen</a:t>
            </a:r>
            <a:r>
              <a:rPr lang="nl-NL" sz="1200" kern="1200" dirty="0">
                <a:solidFill>
                  <a:schemeClr val="tx1"/>
                </a:solidFill>
                <a:effectLst/>
                <a:latin typeface="+mn-lt"/>
                <a:ea typeface="+mn-ea"/>
                <a:cs typeface="+mn-cs"/>
              </a:rPr>
              <a:t> van elkaar.</a:t>
            </a:r>
          </a:p>
          <a:p>
            <a:endParaRPr lang="nl-NL" b="0"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4</a:t>
            </a:fld>
            <a:endParaRPr lang="nl-NL"/>
          </a:p>
        </p:txBody>
      </p:sp>
    </p:spTree>
    <p:extLst>
      <p:ext uri="{BB962C8B-B14F-4D97-AF65-F5344CB8AC3E}">
        <p14:creationId xmlns:p14="http://schemas.microsoft.com/office/powerpoint/2010/main" val="47212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Erikson deed onderzoek bij de Sioux-indianen en Yurok-indianen.</a:t>
            </a:r>
          </a:p>
          <a:p>
            <a:r>
              <a:rPr lang="nl-BE" dirty="0"/>
              <a:t>Hij zag grote verschillen tussen beide indianengroepen.</a:t>
            </a:r>
          </a:p>
          <a:p>
            <a:r>
              <a:rPr lang="nl-BE" dirty="0"/>
              <a:t>Die grote verschillen waren voor Erikson bewijs voor het feit dat mensen </a:t>
            </a:r>
            <a:r>
              <a:rPr lang="nl-BE" b="1" dirty="0"/>
              <a:t>niet enkel tijdens de eerste 6 levensjaren </a:t>
            </a:r>
            <a:r>
              <a:rPr lang="nl-BE" dirty="0"/>
              <a:t>in ontwikkeling zijn, maar gedurende het hele leven.</a:t>
            </a:r>
          </a:p>
          <a:p>
            <a:endParaRPr lang="nl-BE" dirty="0"/>
          </a:p>
          <a:p>
            <a:r>
              <a:rPr lang="nl-BE" b="1" dirty="0"/>
              <a:t>BELANGRIJK!</a:t>
            </a:r>
          </a:p>
          <a:p>
            <a:r>
              <a:rPr lang="nl-BE" dirty="0"/>
              <a:t>Herstel is mogelijk.</a:t>
            </a:r>
          </a:p>
          <a:p>
            <a:r>
              <a:rPr lang="nl-BE" dirty="0"/>
              <a:t>Mensen kunnen bijvoorbeeld een </a:t>
            </a:r>
            <a:r>
              <a:rPr lang="nl-BE" b="1" dirty="0"/>
              <a:t>minderwaardigheidscomplex</a:t>
            </a:r>
            <a:r>
              <a:rPr lang="nl-BE" dirty="0"/>
              <a:t> uit de jeugdjaren kwijtraken.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31</a:t>
            </a:fld>
            <a:endParaRPr lang="nl-BE"/>
          </a:p>
        </p:txBody>
      </p:sp>
    </p:spTree>
    <p:extLst>
      <p:ext uri="{BB962C8B-B14F-4D97-AF65-F5344CB8AC3E}">
        <p14:creationId xmlns:p14="http://schemas.microsoft.com/office/powerpoint/2010/main" val="2742047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de Sioux-indianen worden kinderen geleerd hard, trots en edelmoedig te zijn.</a:t>
            </a:r>
          </a:p>
          <a:p>
            <a:r>
              <a:rPr lang="nl-BE" dirty="0"/>
              <a:t>Yurok-indianen leren hun kinderen netjes en zuinig te zijn.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32</a:t>
            </a:fld>
            <a:endParaRPr lang="nl-BE"/>
          </a:p>
        </p:txBody>
      </p:sp>
    </p:spTree>
    <p:extLst>
      <p:ext uri="{BB962C8B-B14F-4D97-AF65-F5344CB8AC3E}">
        <p14:creationId xmlns:p14="http://schemas.microsoft.com/office/powerpoint/2010/main" val="584382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Volgens Erikson gaat de </a:t>
            </a:r>
            <a:r>
              <a:rPr lang="nl-BE" b="1" dirty="0"/>
              <a:t>ontwikkeling</a:t>
            </a:r>
            <a:r>
              <a:rPr lang="nl-BE" dirty="0"/>
              <a:t> van de mens ook door </a:t>
            </a:r>
            <a:r>
              <a:rPr lang="nl-BE" b="1" dirty="0"/>
              <a:t>na de kinderjaren </a:t>
            </a:r>
            <a:r>
              <a:rPr lang="nl-BE" dirty="0"/>
              <a:t>(in tegenstelling tot wat Freud zegt).</a:t>
            </a:r>
          </a:p>
          <a:p>
            <a:r>
              <a:rPr lang="nl-BE" dirty="0"/>
              <a:t>Erikson beschrijft niet alleen de ontwikkeling van het </a:t>
            </a:r>
            <a:r>
              <a:rPr lang="nl-BE" b="1" dirty="0"/>
              <a:t>kind</a:t>
            </a:r>
            <a:r>
              <a:rPr lang="nl-BE" dirty="0"/>
              <a:t>, maar ook van de </a:t>
            </a:r>
            <a:r>
              <a:rPr lang="nl-BE" b="1" dirty="0"/>
              <a:t>volwassene</a:t>
            </a:r>
            <a:r>
              <a:rPr lang="nl-BE" dirty="0"/>
              <a:t>.</a:t>
            </a:r>
          </a:p>
          <a:p>
            <a:r>
              <a:rPr lang="nl-BE" dirty="0"/>
              <a:t>Die ontwikkeling bevat </a:t>
            </a:r>
            <a:r>
              <a:rPr lang="nl-BE" b="1" dirty="0"/>
              <a:t>9 fases </a:t>
            </a:r>
            <a:r>
              <a:rPr lang="nl-BE" dirty="0"/>
              <a:t>die telkens volgens een bepaalde schaal bereikt worden.</a:t>
            </a:r>
          </a:p>
          <a:p>
            <a:r>
              <a:rPr lang="nl-BE" dirty="0"/>
              <a:t>Zo is de eerste fase (0-1 jaar) in de ontwikkeling van de mens een afwegen tussen vertrouwen en wantrouwen.</a:t>
            </a:r>
          </a:p>
          <a:p>
            <a:endParaRPr lang="nl-BE" dirty="0"/>
          </a:p>
          <a:p>
            <a:endParaRPr lang="nl-BE" dirty="0"/>
          </a:p>
          <a:p>
            <a:r>
              <a:rPr lang="nl-BE" b="1" dirty="0"/>
              <a:t>Vertrouwen-wantrouwen</a:t>
            </a:r>
            <a:r>
              <a:rPr lang="nl-BE" dirty="0"/>
              <a:t> (0-1,5 jaar): in de prille kinderjaren ontstaat de hechting met onze moeder. Als die goed verloopt, durven we later in ons leven anderen te vertrouwen.</a:t>
            </a:r>
          </a:p>
          <a:p>
            <a:endParaRPr lang="nl-BE" dirty="0"/>
          </a:p>
          <a:p>
            <a:r>
              <a:rPr lang="nl-BE" b="1" dirty="0"/>
              <a:t>Zelfstandigheid-schaamte en twijfel </a:t>
            </a:r>
            <a:r>
              <a:rPr lang="nl-BE" dirty="0"/>
              <a:t>(1,5-3 jaar): in deze fase leren we onszelf beheersen en zelf dingen voor elkaar te krijgen. Wanneer onze ouders ons te veel beschermen en we te weinig zelf mogen doen, of als we belachelijk worden gemaakt wanneer ons iets niet lukt, krijgen we later in ons leven de neiging snel aan onszelf te gaan twijfelen, en durven we minder autonoom te opereren.</a:t>
            </a:r>
          </a:p>
          <a:p>
            <a:endParaRPr lang="nl-BE" dirty="0"/>
          </a:p>
          <a:p>
            <a:r>
              <a:rPr lang="nl-BE" b="1" dirty="0"/>
              <a:t>Initiatief-schuldgevoel</a:t>
            </a:r>
            <a:r>
              <a:rPr lang="nl-BE" dirty="0"/>
              <a:t> (3-6 jaar): in deze fase leren we zelf initiatief nemen, een doel stellen en daar naartoe werken. Als onze ouders ons hier niet in aanmoedigen of ons ontmoedigen, zullen we later in ons leven moeite blijven houden met initiatief nemen.</a:t>
            </a:r>
          </a:p>
          <a:p>
            <a:endParaRPr lang="nl-BE" dirty="0"/>
          </a:p>
          <a:p>
            <a:r>
              <a:rPr lang="nl-BE" b="1" dirty="0"/>
              <a:t>Vlijt-minderwaardigheid</a:t>
            </a:r>
            <a:r>
              <a:rPr lang="nl-BE" dirty="0"/>
              <a:t> (6 jaar-puberteit): in deze periode leren we allerlei vaardigheden die we nodig hebben om succesvol te kunnen zijn in de maatschappij: niet alleen basale zaken als lezen en schrijven, maar ook verantwoordelijkheid nemen en met anderen opschieten.</a:t>
            </a:r>
          </a:p>
          <a:p>
            <a:endParaRPr lang="nl-BE" dirty="0"/>
          </a:p>
          <a:p>
            <a:r>
              <a:rPr lang="nl-BE" b="1" dirty="0"/>
              <a:t>Identiteit-rolverwarring </a:t>
            </a:r>
            <a:r>
              <a:rPr lang="nl-BE" dirty="0"/>
              <a:t>(adolescentie): bij de overgang van kind naar volwassene gaan we door een identiteitscrisis: wie ben ik, wat wil ik? Als we geen duidelijk antwoord vinden op deze vragen, zullen we steeds op zoek blijven naar welke rol we nu eigenlijk hebben in het leven.</a:t>
            </a:r>
          </a:p>
          <a:p>
            <a:endParaRPr lang="nl-BE" dirty="0"/>
          </a:p>
          <a:p>
            <a:r>
              <a:rPr lang="nl-BE" b="1" dirty="0"/>
              <a:t>Intimiteit-isolatie</a:t>
            </a:r>
            <a:r>
              <a:rPr lang="nl-BE" dirty="0"/>
              <a:t> (jongvolwassen): in deze fase gaan we betrokkenheid voelen bij ons werk en ontwikkelen we duurzame, intieme relaties. Als we daar niet in slagen, kampen we met gevoelens van afzondering en eenzaamheid.</a:t>
            </a:r>
          </a:p>
          <a:p>
            <a:endParaRPr lang="nl-BE" dirty="0"/>
          </a:p>
          <a:p>
            <a:r>
              <a:rPr lang="nl-BE" b="1" dirty="0"/>
              <a:t>Generativiteit-stagnatie</a:t>
            </a:r>
            <a:r>
              <a:rPr lang="nl-BE" dirty="0"/>
              <a:t> (middelbare leeftijd): dit is onze meest productieve periode: we brengen kinderen groot, maken carrière en helpen anderen. Het is de fase waarin we onze levensdoelen waarmaken. Slagen we hier niet in, dan raken we in onszelf gekeerd en stagneren we in onze ontwikkeling.</a:t>
            </a:r>
          </a:p>
          <a:p>
            <a:endParaRPr lang="nl-BE" dirty="0"/>
          </a:p>
          <a:p>
            <a:r>
              <a:rPr lang="nl-BE" b="1" dirty="0"/>
              <a:t>Integratie-wanhoop</a:t>
            </a:r>
            <a:r>
              <a:rPr lang="nl-BE" dirty="0"/>
              <a:t> (ouderdom): we hebben het gevoel dat ons leven betekenis heeft gehad, kijken er met tevredenheid op terug en accepteren de naderende dood. Kijken we echter met spijt terug en blijven we treuren om mislukkingen en gemiste kansen, dan zullen we de dood niet kunnen accepteren.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33</a:t>
            </a:fld>
            <a:endParaRPr lang="nl-BE"/>
          </a:p>
        </p:txBody>
      </p:sp>
    </p:spTree>
    <p:extLst>
      <p:ext uri="{BB962C8B-B14F-4D97-AF65-F5344CB8AC3E}">
        <p14:creationId xmlns:p14="http://schemas.microsoft.com/office/powerpoint/2010/main" val="850505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dochter van Freud, </a:t>
            </a:r>
            <a:r>
              <a:rPr lang="nl-BE" b="1" dirty="0"/>
              <a:t>Anna Freud</a:t>
            </a:r>
            <a:r>
              <a:rPr lang="nl-BE" dirty="0"/>
              <a:t>, heeft het over een aantal </a:t>
            </a:r>
            <a:r>
              <a:rPr lang="nl-BE" b="1" dirty="0"/>
              <a:t>afweermechanismen</a:t>
            </a:r>
            <a:r>
              <a:rPr lang="nl-BE" dirty="0"/>
              <a:t> of </a:t>
            </a:r>
            <a:r>
              <a:rPr lang="nl-BE" b="1" dirty="0"/>
              <a:t>defensiemechanismen</a:t>
            </a:r>
            <a:r>
              <a:rPr lang="nl-BE" dirty="0"/>
              <a:t>.</a:t>
            </a:r>
          </a:p>
          <a:p>
            <a:endParaRPr lang="nl-BE" dirty="0"/>
          </a:p>
          <a:p>
            <a:r>
              <a:rPr lang="nl-BE" dirty="0"/>
              <a:t>https://www.theschooloflife.com/amsterdam/blog/hoe-we-onszelf-voor-de-gek-houden-om-niet-gek-te-worden/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34</a:t>
            </a:fld>
            <a:endParaRPr lang="nl-BE"/>
          </a:p>
        </p:txBody>
      </p:sp>
    </p:spTree>
    <p:extLst>
      <p:ext uri="{BB962C8B-B14F-4D97-AF65-F5344CB8AC3E}">
        <p14:creationId xmlns:p14="http://schemas.microsoft.com/office/powerpoint/2010/main" val="3863492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https://www.youtube.com/watch?time_continue=9&amp;v=v80Nd8w1uts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35</a:t>
            </a:fld>
            <a:endParaRPr lang="nl-BE"/>
          </a:p>
        </p:txBody>
      </p:sp>
    </p:spTree>
    <p:extLst>
      <p:ext uri="{BB962C8B-B14F-4D97-AF65-F5344CB8AC3E}">
        <p14:creationId xmlns:p14="http://schemas.microsoft.com/office/powerpoint/2010/main" val="1892425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We geven niet toe dat er een probleem is</a:t>
            </a:r>
          </a:p>
          <a:p>
            <a:endParaRPr lang="nl-BE" b="1" dirty="0"/>
          </a:p>
          <a:p>
            <a:r>
              <a:rPr lang="nl-BE" dirty="0"/>
              <a:t>We denken dingen als: ik houd ervan om veel te </a:t>
            </a:r>
            <a:r>
              <a:rPr lang="nl-BE" b="1" dirty="0"/>
              <a:t>drinken</a:t>
            </a:r>
            <a:r>
              <a:rPr lang="nl-BE" dirty="0"/>
              <a:t> en soms houd ik daar een kater aan over, maar ik drink niet te veel. </a:t>
            </a:r>
          </a:p>
          <a:p>
            <a:endParaRPr lang="nl-BE" dirty="0"/>
          </a:p>
          <a:p>
            <a:r>
              <a:rPr lang="nl-BE" dirty="0"/>
              <a:t>Of: ik heb behoorlijk wat </a:t>
            </a:r>
            <a:r>
              <a:rPr lang="nl-BE" b="1" dirty="0"/>
              <a:t>geld</a:t>
            </a:r>
            <a:r>
              <a:rPr lang="nl-BE" dirty="0"/>
              <a:t> uitgegeven, maar niet meer dan andere mensen; ik zou niet zeggen dat ik financieel onverantwoordelijk ben. </a:t>
            </a:r>
          </a:p>
          <a:p>
            <a:endParaRPr lang="nl-BE" dirty="0"/>
          </a:p>
          <a:p>
            <a:r>
              <a:rPr lang="nl-BE" dirty="0"/>
              <a:t>Als andere mensen (familieleden, vrienden, partner) proberen ons toe te laten geven dat er een probleem is, reageren we meestal </a:t>
            </a:r>
            <a:r>
              <a:rPr lang="nl-BE" b="1" dirty="0"/>
              <a:t>averechts</a:t>
            </a:r>
            <a:r>
              <a:rPr lang="nl-BE" dirty="0"/>
              <a:t>.</a:t>
            </a:r>
          </a:p>
          <a:p>
            <a:endParaRPr lang="nl-BE" dirty="0"/>
          </a:p>
          <a:p>
            <a:r>
              <a:rPr lang="nl-BE" dirty="0"/>
              <a:t>Het onmiddellijke overlevingsmechanisme – het kortetermijninstinct om je goed te voelen over jezelf – is te </a:t>
            </a:r>
            <a:r>
              <a:rPr lang="nl-BE" b="1" dirty="0"/>
              <a:t>ontkennen dat er een probleem </a:t>
            </a:r>
            <a:r>
              <a:rPr lang="nl-BE" dirty="0"/>
              <a:t>is, want toegeven betekent dat we allerlei moeilijke en gênante dingen moeten doen om het op te lossen.</a:t>
            </a:r>
          </a:p>
          <a:p>
            <a:endParaRPr lang="nl-BE" dirty="0"/>
          </a:p>
          <a:p>
            <a:r>
              <a:rPr lang="nl-BE" dirty="0"/>
              <a:t>Maar </a:t>
            </a:r>
            <a:r>
              <a:rPr lang="nl-BE" b="1" dirty="0"/>
              <a:t>ontkenning van het probleem </a:t>
            </a:r>
            <a:r>
              <a:rPr lang="nl-BE" dirty="0"/>
              <a:t>belemmert de mogelijkheid er op de lange termijn mee om te kunnen gaan.</a:t>
            </a:r>
          </a:p>
          <a:p>
            <a:endParaRPr lang="nl-BE" dirty="0"/>
          </a:p>
          <a:p>
            <a:r>
              <a:rPr lang="nl-BE" dirty="0"/>
              <a:t>Ontkennen is </a:t>
            </a:r>
            <a:r>
              <a:rPr lang="nl-BE" b="1" dirty="0"/>
              <a:t>niet hetzelfde als liegen</a:t>
            </a:r>
            <a:r>
              <a:rPr lang="nl-BE" dirty="0"/>
              <a:t>. </a:t>
            </a:r>
          </a:p>
          <a:p>
            <a:r>
              <a:rPr lang="nl-BE" dirty="0"/>
              <a:t>Dit afweermechanisme is als een rookgordijn dat het heel moeilijk voor ons maakt om te zien wat er in ons leven aan de hand is.</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36</a:t>
            </a:fld>
            <a:endParaRPr lang="nl-BE"/>
          </a:p>
        </p:txBody>
      </p:sp>
    </p:spTree>
    <p:extLst>
      <p:ext uri="{BB962C8B-B14F-4D97-AF65-F5344CB8AC3E}">
        <p14:creationId xmlns:p14="http://schemas.microsoft.com/office/powerpoint/2010/main" val="4198918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herkennen een </a:t>
            </a:r>
            <a:r>
              <a:rPr lang="nl-BE" b="1" dirty="0"/>
              <a:t>negatief gevoel</a:t>
            </a:r>
            <a:r>
              <a:rPr lang="nl-BE" dirty="0"/>
              <a:t>, maar in plaats van in te zien dat het </a:t>
            </a:r>
            <a:r>
              <a:rPr lang="nl-BE" b="1" dirty="0"/>
              <a:t>onze eigen negatieve emotie </a:t>
            </a:r>
            <a:r>
              <a:rPr lang="nl-BE" dirty="0"/>
              <a:t>is, </a:t>
            </a:r>
            <a:r>
              <a:rPr lang="nl-BE" b="1" dirty="0"/>
              <a:t>schrijven we het toe aan iemand anders </a:t>
            </a:r>
            <a:r>
              <a:rPr lang="nl-BE" dirty="0"/>
              <a:t>(we projecteren het op iemand anders). </a:t>
            </a:r>
          </a:p>
          <a:p>
            <a:r>
              <a:rPr lang="nl-BE" dirty="0"/>
              <a:t>Dit klinkt misschien vreemd en gecompliceerd, maar het komt vaak voor.</a:t>
            </a:r>
          </a:p>
          <a:p>
            <a:endParaRPr lang="nl-BE" dirty="0"/>
          </a:p>
          <a:p>
            <a:r>
              <a:rPr lang="nl-BE" b="1" dirty="0"/>
              <a:t>Voorbeeld</a:t>
            </a:r>
          </a:p>
          <a:p>
            <a:r>
              <a:rPr lang="nl-BE" dirty="0"/>
              <a:t>Je krijgt een brief waarop staat dat de baas je persoonlijk wil spreken over iets ingrijpends. </a:t>
            </a:r>
          </a:p>
          <a:p>
            <a:r>
              <a:rPr lang="nl-BE" dirty="0"/>
              <a:t>Je eerste reactie is misschien dat je denkt dat hij je gaat ontslaan, dat hij gaat uitleggen hoe hij iets verschrikkelijks over je heeft ontdekt. </a:t>
            </a:r>
          </a:p>
          <a:p>
            <a:r>
              <a:rPr lang="nl-BE" dirty="0"/>
              <a:t>In je verbeelding is hij koel, autoritair en heel kwaad. </a:t>
            </a:r>
          </a:p>
          <a:p>
            <a:r>
              <a:rPr lang="nl-BE" dirty="0"/>
              <a:t>Wanneer je echter bij je baas komt, krijg je alleen maar wat belangrijke informatie over een nieuw contract dat in de maak is. </a:t>
            </a:r>
          </a:p>
          <a:p>
            <a:r>
              <a:rPr lang="nl-BE" dirty="0"/>
              <a:t>Dus alle emoties – de angst, de afstandelijkheid, de rancuneuze woede – zijn eigenlijk van jou. </a:t>
            </a:r>
          </a:p>
          <a:p>
            <a:r>
              <a:rPr lang="nl-BE" dirty="0"/>
              <a:t>Je hebt ze zelf op je baas geprojecteerd. </a:t>
            </a:r>
          </a:p>
          <a:p>
            <a:r>
              <a:rPr lang="nl-BE" dirty="0"/>
              <a:t>Je hebt je eigen negatieve gevoelens, waarvan je niet wilde erkennen dat je ze had, aan iemand anders toebedacht.</a:t>
            </a:r>
          </a:p>
          <a:p>
            <a:endParaRPr lang="nl-BE" dirty="0"/>
          </a:p>
          <a:p>
            <a:r>
              <a:rPr lang="nl-BE" dirty="0"/>
              <a:t>In plaats van heel gefrustreerd te zijn over jezelf (een hoogst ongemakkelijk gevoel), kun je je onterecht behandeld voelen (een gemakkelijker gevoel).</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37</a:t>
            </a:fld>
            <a:endParaRPr lang="nl-BE"/>
          </a:p>
        </p:txBody>
      </p:sp>
    </p:spTree>
    <p:extLst>
      <p:ext uri="{BB962C8B-B14F-4D97-AF65-F5344CB8AC3E}">
        <p14:creationId xmlns:p14="http://schemas.microsoft.com/office/powerpoint/2010/main" val="618217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Onze </a:t>
            </a:r>
            <a:r>
              <a:rPr lang="nl-BE" b="1" dirty="0"/>
              <a:t>kindertijd</a:t>
            </a:r>
            <a:r>
              <a:rPr lang="nl-BE" dirty="0"/>
              <a:t> lijkt – terugkijkend tenminste – een veilige tijd. </a:t>
            </a:r>
          </a:p>
          <a:p>
            <a:r>
              <a:rPr lang="nl-BE" dirty="0"/>
              <a:t>Als kind werd je tegen </a:t>
            </a:r>
            <a:r>
              <a:rPr lang="nl-BE" b="1" dirty="0"/>
              <a:t>verantwoordelijkheid </a:t>
            </a:r>
            <a:r>
              <a:rPr lang="nl-BE" dirty="0"/>
              <a:t>beschermd. </a:t>
            </a:r>
          </a:p>
          <a:p>
            <a:r>
              <a:rPr lang="nl-BE" dirty="0"/>
              <a:t>Er werd niet van je verwacht dat je het allemaal begreep, dat je moeilijke beslissingen nam, dat je consistent was, of dat je goed kon uitleggen wat er mis was.</a:t>
            </a:r>
          </a:p>
          <a:p>
            <a:endParaRPr lang="nl-BE" dirty="0"/>
          </a:p>
          <a:p>
            <a:r>
              <a:rPr lang="nl-BE" dirty="0"/>
              <a:t>In geval van </a:t>
            </a:r>
            <a:r>
              <a:rPr lang="nl-BE" b="1" dirty="0"/>
              <a:t>regressie als verdedigingsmiddel </a:t>
            </a:r>
            <a:r>
              <a:rPr lang="nl-BE" dirty="0"/>
              <a:t>word je in sommige belangrijke opzichten weer kind. </a:t>
            </a:r>
          </a:p>
          <a:p>
            <a:r>
              <a:rPr lang="nl-BE" dirty="0"/>
              <a:t>Je kunt bijvoorbeeld heel vaak twijfelen in plaats van een beslissing te nemen en daar de verantwoordelijkheid voor te dragen.</a:t>
            </a:r>
          </a:p>
          <a:p>
            <a:endParaRPr lang="nl-BE" dirty="0"/>
          </a:p>
          <a:p>
            <a:r>
              <a:rPr lang="nl-BE" dirty="0"/>
              <a:t>Een typerend kenmerk van regressie, of terugval, is de overtuiging dat </a:t>
            </a:r>
            <a:r>
              <a:rPr lang="nl-BE" b="1" dirty="0"/>
              <a:t>problemen altijd de schuld van anderen </a:t>
            </a:r>
            <a:r>
              <a:rPr lang="nl-BE" dirty="0"/>
              <a:t>zijn. </a:t>
            </a:r>
          </a:p>
          <a:p>
            <a:endParaRPr lang="nl-BE" dirty="0"/>
          </a:p>
          <a:p>
            <a:r>
              <a:rPr lang="nl-BE" dirty="0"/>
              <a:t>Het is een </a:t>
            </a:r>
            <a:r>
              <a:rPr lang="nl-BE" b="1" dirty="0"/>
              <a:t>strategische terugkeer naar de kinderlijke overtuiging </a:t>
            </a:r>
            <a:r>
              <a:rPr lang="nl-BE" dirty="0"/>
              <a:t>dat de ouders de baas zijn over de wereld en alles kunnen. </a:t>
            </a:r>
          </a:p>
          <a:p>
            <a:r>
              <a:rPr lang="nl-BE" dirty="0"/>
              <a:t>Dus als er iets fout gaat, kunnen en moeten zij het oplossen. </a:t>
            </a:r>
          </a:p>
          <a:p>
            <a:r>
              <a:rPr lang="nl-BE" dirty="0"/>
              <a:t>En degene die nooit ergens van beschuldigd kan worden, is natuurlijk het kind.</a:t>
            </a:r>
          </a:p>
          <a:p>
            <a:endParaRPr lang="nl-BE" dirty="0"/>
          </a:p>
          <a:p>
            <a:r>
              <a:rPr lang="nl-BE" dirty="0"/>
              <a:t>Een</a:t>
            </a:r>
            <a:r>
              <a:rPr lang="nl-BE" b="1" dirty="0"/>
              <a:t> driftbui </a:t>
            </a:r>
            <a:r>
              <a:rPr lang="nl-BE" dirty="0"/>
              <a:t>is een typisch regressief verdedigingsmechanisme. </a:t>
            </a:r>
          </a:p>
          <a:p>
            <a:r>
              <a:rPr lang="nl-BE" dirty="0"/>
              <a:t>In plaats van een oplossing te vinden voor een probleem, probeert men (volgens de logica van het kind) het probleem op te lossen door boos te worden. </a:t>
            </a:r>
          </a:p>
          <a:p>
            <a:r>
              <a:rPr lang="nl-BE" dirty="0"/>
              <a:t>Maar baby’s móéten wel om hulp vragen door te huilen, te schreeuwen en met hun vuistjes te slaan. </a:t>
            </a:r>
          </a:p>
          <a:p>
            <a:r>
              <a:rPr lang="nl-BE" dirty="0"/>
              <a:t>Ze kunnen niet anders. </a:t>
            </a:r>
          </a:p>
          <a:p>
            <a:r>
              <a:rPr lang="nl-BE" dirty="0"/>
              <a:t>Dus de driftbui betekent eigenlijk: ik kan niet verantwoordelijk zijn voor deze situatie. </a:t>
            </a:r>
          </a:p>
          <a:p>
            <a:r>
              <a:rPr lang="nl-BE" dirty="0"/>
              <a:t>Je moet me helpen, want ik ben nog maar een baby.</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38</a:t>
            </a:fld>
            <a:endParaRPr lang="nl-BE"/>
          </a:p>
        </p:txBody>
      </p:sp>
    </p:spTree>
    <p:extLst>
      <p:ext uri="{BB962C8B-B14F-4D97-AF65-F5344CB8AC3E}">
        <p14:creationId xmlns:p14="http://schemas.microsoft.com/office/powerpoint/2010/main" val="4253277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vrouw met overdreven sterke agressieve impulsen kan zich overdreven lief voordoen.</a:t>
            </a:r>
          </a:p>
          <a:p>
            <a:r>
              <a:rPr lang="nl-BE" dirty="0"/>
              <a:t>Een jongen die bang is doet misschien heel stoer.</a:t>
            </a:r>
          </a:p>
          <a:p>
            <a:endParaRPr lang="nl-BE" dirty="0"/>
          </a:p>
          <a:p>
            <a:r>
              <a:rPr lang="nl-BE" dirty="0"/>
              <a:t>Overdekking door het tegendeel is het </a:t>
            </a:r>
            <a:r>
              <a:rPr lang="nl-BE" b="1" dirty="0"/>
              <a:t>tonen van gedrag dat tegenovergesteld </a:t>
            </a:r>
            <a:r>
              <a:rPr lang="nl-BE" dirty="0"/>
              <a:t>is aan het gedrag dat hoort bij bepaalde impulsen of behoeften.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39</a:t>
            </a:fld>
            <a:endParaRPr lang="nl-BE"/>
          </a:p>
        </p:txBody>
      </p:sp>
    </p:spTree>
    <p:extLst>
      <p:ext uri="{BB962C8B-B14F-4D97-AF65-F5344CB8AC3E}">
        <p14:creationId xmlns:p14="http://schemas.microsoft.com/office/powerpoint/2010/main" val="1172847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Rationalisering is een </a:t>
            </a:r>
            <a:r>
              <a:rPr lang="nl-BE" b="1" dirty="0"/>
              <a:t>intelligent klinkend excuus</a:t>
            </a:r>
            <a:r>
              <a:rPr lang="nl-BE" dirty="0"/>
              <a:t> voor onze daden, dat erop gericht is de conclusie te krijgen die we voor ons </a:t>
            </a:r>
            <a:r>
              <a:rPr lang="nl-BE" b="1" dirty="0"/>
              <a:t>gevoel</a:t>
            </a:r>
            <a:r>
              <a:rPr lang="nl-BE" dirty="0"/>
              <a:t> nodig hebben: dat we onschuldig, aardig en respectabel zijn. </a:t>
            </a:r>
          </a:p>
          <a:p>
            <a:r>
              <a:rPr lang="nl-BE" dirty="0"/>
              <a:t>Rationalisatie is het </a:t>
            </a:r>
            <a:r>
              <a:rPr lang="nl-BE" b="1" dirty="0"/>
              <a:t>wegredeneren</a:t>
            </a:r>
            <a:r>
              <a:rPr lang="nl-BE" dirty="0"/>
              <a:t> van nare emoties.</a:t>
            </a:r>
          </a:p>
          <a:p>
            <a:endParaRPr lang="nl-BE" dirty="0"/>
          </a:p>
          <a:p>
            <a:r>
              <a:rPr lang="nl-BE" b="1" dirty="0"/>
              <a:t>Voorbeeld:</a:t>
            </a:r>
          </a:p>
          <a:p>
            <a:r>
              <a:rPr lang="nl-BE" dirty="0"/>
              <a:t>Een typische vorm van rationalisering is het </a:t>
            </a:r>
            <a:r>
              <a:rPr lang="nl-BE" b="1" dirty="0"/>
              <a:t>bagatelliseren</a:t>
            </a:r>
            <a:r>
              <a:rPr lang="nl-BE" dirty="0"/>
              <a:t> van dingen die we niet hebben maar heimelijk wel zouden willen. </a:t>
            </a:r>
          </a:p>
          <a:p>
            <a:endParaRPr lang="nl-BE" dirty="0"/>
          </a:p>
          <a:p>
            <a:r>
              <a:rPr lang="nl-BE" b="1" dirty="0"/>
              <a:t>Voorbeeld:</a:t>
            </a:r>
          </a:p>
          <a:p>
            <a:r>
              <a:rPr lang="nl-BE" dirty="0"/>
              <a:t>Na te zijn afgewezen voor een baan zal een defensief rationaliserend persoon zeggen: </a:t>
            </a:r>
          </a:p>
          <a:p>
            <a:r>
              <a:rPr lang="nl-BE" dirty="0"/>
              <a:t>‘Het was een saai bedrijf’ of ‘Ik wilde die baan eigenlijk toch niet’. </a:t>
            </a:r>
          </a:p>
          <a:p>
            <a:r>
              <a:rPr lang="nl-BE" dirty="0"/>
              <a:t>Terwijl hij in werkelijkheid die baan heel graag wilde hebben. </a:t>
            </a:r>
          </a:p>
          <a:p>
            <a:r>
              <a:rPr lang="nl-BE" dirty="0"/>
              <a:t>Het is niet de beoordeling van de voordelen van de baan die tot deze conclusie hebben geleid, maar de dringende behoefte om je gevoel van eigenwaarde te beschermen.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40</a:t>
            </a:fld>
            <a:endParaRPr lang="nl-BE"/>
          </a:p>
        </p:txBody>
      </p:sp>
    </p:spTree>
    <p:extLst>
      <p:ext uri="{BB962C8B-B14F-4D97-AF65-F5344CB8AC3E}">
        <p14:creationId xmlns:p14="http://schemas.microsoft.com/office/powerpoint/2010/main" val="275687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Wat is ‘persoonlijkheid’ eigenlijk?</a:t>
            </a:r>
          </a:p>
          <a:p>
            <a:r>
              <a:rPr lang="nl-NL" sz="1200" kern="1200" dirty="0">
                <a:solidFill>
                  <a:schemeClr val="tx1"/>
                </a:solidFill>
                <a:effectLst/>
                <a:latin typeface="+mn-lt"/>
                <a:ea typeface="+mn-ea"/>
                <a:cs typeface="+mn-cs"/>
              </a:rPr>
              <a:t>Hoe zou je je eigen ‘persoonlijkheid’ omschrijven?</a:t>
            </a:r>
          </a:p>
          <a:p>
            <a:r>
              <a:rPr lang="nl-NL" sz="1200" kern="1200" dirty="0">
                <a:solidFill>
                  <a:schemeClr val="tx1"/>
                </a:solidFill>
                <a:effectLst/>
                <a:latin typeface="+mn-lt"/>
                <a:ea typeface="+mn-ea"/>
                <a:cs typeface="+mn-cs"/>
              </a:rPr>
              <a:t>Hoe zou je de ‘persoonlijkheid’ van anderen omschrijven?</a:t>
            </a:r>
          </a:p>
          <a:p>
            <a:endParaRPr lang="nl-NL" dirty="0"/>
          </a:p>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5</a:t>
            </a:fld>
            <a:endParaRPr lang="nl-NL"/>
          </a:p>
        </p:txBody>
      </p:sp>
    </p:spTree>
    <p:extLst>
      <p:ext uri="{BB962C8B-B14F-4D97-AF65-F5344CB8AC3E}">
        <p14:creationId xmlns:p14="http://schemas.microsoft.com/office/powerpoint/2010/main" val="3502376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Verschuiving of verplaatsing is het </a:t>
            </a:r>
            <a:r>
              <a:rPr lang="nl-BE" b="1" dirty="0"/>
              <a:t>afschuiven van een (meestal agressief) verlangen op iemand anders</a:t>
            </a:r>
            <a:r>
              <a:rPr lang="nl-BE" dirty="0"/>
              <a:t>. </a:t>
            </a:r>
          </a:p>
          <a:p>
            <a:r>
              <a:rPr lang="nl-BE" dirty="0"/>
              <a:t>Dit gedrag wordt vaak opgewekt door een persoon die als een dreiging op ons overkomt. </a:t>
            </a:r>
          </a:p>
          <a:p>
            <a:r>
              <a:rPr lang="nl-BE" dirty="0"/>
              <a:t>We reageren door onze gevoelens op iets of iemand anders te richten die we veiliger de schuld kunnen geven.</a:t>
            </a:r>
          </a:p>
          <a:p>
            <a:endParaRPr lang="nl-BE" dirty="0"/>
          </a:p>
          <a:p>
            <a:r>
              <a:rPr lang="nl-BE" b="1" dirty="0"/>
              <a:t>Voorbeeld:</a:t>
            </a:r>
          </a:p>
          <a:p>
            <a:r>
              <a:rPr lang="nl-BE" dirty="0"/>
              <a:t>Een typisch geval is iemand die zich bedreigd voelt door zijn baas en dan bij thuiskomst tegen zijn partner schreeuwt. </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41</a:t>
            </a:fld>
            <a:endParaRPr lang="nl-BE"/>
          </a:p>
        </p:txBody>
      </p:sp>
    </p:spTree>
    <p:extLst>
      <p:ext uri="{BB962C8B-B14F-4D97-AF65-F5344CB8AC3E}">
        <p14:creationId xmlns:p14="http://schemas.microsoft.com/office/powerpoint/2010/main" val="3641362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zoek gaan naar afleiding of een andere prikkel in de hoop ongewenste emoties kwijt te raken.</a:t>
            </a:r>
          </a:p>
          <a:p>
            <a:endParaRPr lang="nl-BE" dirty="0"/>
          </a:p>
          <a:p>
            <a:r>
              <a:rPr lang="nl-BE" dirty="0"/>
              <a:t>Voorbeeld:</a:t>
            </a:r>
          </a:p>
          <a:p>
            <a:r>
              <a:rPr lang="nl-BE" dirty="0"/>
              <a:t>Escapisme.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42</a:t>
            </a:fld>
            <a:endParaRPr lang="nl-BE"/>
          </a:p>
        </p:txBody>
      </p:sp>
    </p:spTree>
    <p:extLst>
      <p:ext uri="{BB962C8B-B14F-4D97-AF65-F5344CB8AC3E}">
        <p14:creationId xmlns:p14="http://schemas.microsoft.com/office/powerpoint/2010/main" val="358224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Zoals eerder gezegd in een vorige presentatie:</a:t>
            </a:r>
          </a:p>
          <a:p>
            <a:r>
              <a:rPr lang="nl-BE" b="1" dirty="0"/>
              <a:t>Sublimeren</a:t>
            </a:r>
            <a:r>
              <a:rPr lang="nl-BE" dirty="0"/>
              <a:t> is onbewuste lusten en </a:t>
            </a:r>
            <a:r>
              <a:rPr lang="nl-NL" sz="1200" kern="1200" dirty="0">
                <a:solidFill>
                  <a:schemeClr val="tx1"/>
                </a:solidFill>
                <a:effectLst/>
                <a:latin typeface="+mn-lt"/>
                <a:ea typeface="+mn-ea"/>
                <a:cs typeface="+mn-cs"/>
              </a:rPr>
              <a:t>driften omzetten in </a:t>
            </a:r>
            <a:r>
              <a:rPr lang="nl-NL" sz="1200" b="1" kern="1200" dirty="0">
                <a:solidFill>
                  <a:schemeClr val="tx1"/>
                </a:solidFill>
                <a:effectLst/>
                <a:latin typeface="+mn-lt"/>
                <a:ea typeface="+mn-ea"/>
                <a:cs typeface="+mn-cs"/>
              </a:rPr>
              <a:t>sociaal geaccepteerd gedrag </a:t>
            </a:r>
            <a:r>
              <a:rPr lang="nl-NL" sz="1200" kern="1200" dirty="0">
                <a:solidFill>
                  <a:schemeClr val="tx1"/>
                </a:solidFill>
                <a:effectLst/>
                <a:latin typeface="+mn-lt"/>
                <a:ea typeface="+mn-ea"/>
                <a:cs typeface="+mn-cs"/>
              </a:rPr>
              <a:t>(voorbeeld agressie gebruiken om hout te hakken </a:t>
            </a:r>
            <a:r>
              <a:rPr lang="nl-NL" sz="1200" kern="1200" dirty="0" err="1">
                <a:solidFill>
                  <a:schemeClr val="tx1"/>
                </a:solidFill>
                <a:effectLst/>
                <a:latin typeface="+mn-lt"/>
                <a:ea typeface="+mn-ea"/>
                <a:cs typeface="+mn-cs"/>
              </a:rPr>
              <a:t>ipv</a:t>
            </a:r>
            <a:r>
              <a:rPr lang="nl-NL" sz="1200" kern="1200" dirty="0">
                <a:solidFill>
                  <a:schemeClr val="tx1"/>
                </a:solidFill>
                <a:effectLst/>
                <a:latin typeface="+mn-lt"/>
                <a:ea typeface="+mn-ea"/>
                <a:cs typeface="+mn-cs"/>
              </a:rPr>
              <a:t> die agressie uit te werken op iemand)</a:t>
            </a:r>
          </a:p>
          <a:p>
            <a:endParaRPr lang="nl-NL" sz="1200" kern="1200" dirty="0">
              <a:solidFill>
                <a:schemeClr val="tx1"/>
              </a:solidFill>
              <a:effectLst/>
              <a:latin typeface="+mn-lt"/>
              <a:ea typeface="+mn-ea"/>
              <a:cs typeface="+mn-cs"/>
            </a:endParaRPr>
          </a:p>
          <a:p>
            <a:r>
              <a:rPr lang="nl-BE" dirty="0"/>
              <a:t>Dat wil zeggen, onaanvaardbare gedachten of emoties in ‘betere’ en idealiter </a:t>
            </a:r>
            <a:r>
              <a:rPr lang="nl-BE" b="1" dirty="0"/>
              <a:t>constructievere banen </a:t>
            </a:r>
            <a:r>
              <a:rPr lang="nl-BE" dirty="0"/>
              <a:t>leiden.</a:t>
            </a:r>
          </a:p>
          <a:p>
            <a:endParaRPr lang="nl-BE" dirty="0"/>
          </a:p>
          <a:p>
            <a:r>
              <a:rPr lang="nl-BE" b="1" dirty="0"/>
              <a:t>Voorbeeld:</a:t>
            </a:r>
          </a:p>
          <a:p>
            <a:r>
              <a:rPr lang="nl-BE" dirty="0"/>
              <a:t>Veel musici hebben negatieve ervaringen in het leven – zoals een drugsverslaving, sociale problemen, familieproblemen enzovoort – in populaire en gedenkwaardige uitvoeringen en songs omgezet, die veel mensen inspiratie en energie hebben gegeven. </a:t>
            </a:r>
          </a:p>
          <a:p>
            <a:r>
              <a:rPr lang="nl-BE" dirty="0"/>
              <a:t>Een kunstenaar als Vincent van Gogh, die psychische problemen had en met een absintverslaving worstelde waardoor hij zichzelf een oor afsneed, kon zijn problemen in zijn kunst kwijt en intens gedenkwaardige beelden scheppen.  </a:t>
            </a:r>
          </a:p>
          <a:p>
            <a:r>
              <a:rPr lang="nl-BE" dirty="0"/>
              <a:t>Kunst geeft ons de opmerkelijkste voorbeelden van andere mogelijkheden. </a:t>
            </a:r>
          </a:p>
          <a:p>
            <a:r>
              <a:rPr lang="nl-BE" dirty="0"/>
              <a:t>De agressieve impuls om iedereen te vertellen wat hij moet doen en om zonder terughoudendheid je wil op te leggen, zou gesublimeerd kunnen worden tot de vastbeslotenheid om werk te maken dat accuraat en indrukwekkend is. </a:t>
            </a:r>
          </a:p>
          <a:p>
            <a:endParaRPr lang="nl-BE" dirty="0"/>
          </a:p>
          <a:p>
            <a:r>
              <a:rPr lang="nl-BE" b="1" dirty="0"/>
              <a:t>Voorbeeld:</a:t>
            </a:r>
          </a:p>
          <a:p>
            <a:r>
              <a:rPr lang="nl-BE" dirty="0"/>
              <a:t>Een fascistische impuls kan herleid worden tot de sociaal nuttige ambitie om orde en samenhang te creëren.</a:t>
            </a: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43</a:t>
            </a:fld>
            <a:endParaRPr lang="nl-BE"/>
          </a:p>
        </p:txBody>
      </p:sp>
    </p:spTree>
    <p:extLst>
      <p:ext uri="{BB962C8B-B14F-4D97-AF65-F5344CB8AC3E}">
        <p14:creationId xmlns:p14="http://schemas.microsoft.com/office/powerpoint/2010/main" val="3730218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De afweermechanismen die we hierboven hebben opgesomd kunnen het </a:t>
            </a:r>
            <a:r>
              <a:rPr lang="nl-BE" sz="1200" b="1" kern="1200" dirty="0">
                <a:solidFill>
                  <a:schemeClr val="tx1"/>
                </a:solidFill>
                <a:effectLst/>
                <a:latin typeface="+mn-lt"/>
                <a:ea typeface="+mn-ea"/>
                <a:cs typeface="+mn-cs"/>
              </a:rPr>
              <a:t>leren </a:t>
            </a:r>
            <a:r>
              <a:rPr lang="nl-BE" sz="1200" kern="1200" dirty="0">
                <a:solidFill>
                  <a:schemeClr val="tx1"/>
                </a:solidFill>
                <a:effectLst/>
                <a:latin typeface="+mn-lt"/>
                <a:ea typeface="+mn-ea"/>
                <a:cs typeface="+mn-cs"/>
              </a:rPr>
              <a:t>belemmeren.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Soms leidt dat tot weerstand tegen veranderingen.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Men spreekt over </a:t>
            </a:r>
            <a:r>
              <a:rPr lang="nl-BE" sz="1200" b="1" kern="1200" dirty="0">
                <a:solidFill>
                  <a:schemeClr val="tx1"/>
                </a:solidFill>
                <a:effectLst/>
                <a:latin typeface="+mn-lt"/>
                <a:ea typeface="+mn-ea"/>
                <a:cs typeface="+mn-cs"/>
              </a:rPr>
              <a:t>defensive routines</a:t>
            </a:r>
            <a:r>
              <a:rPr lang="nl-BE" sz="1200" kern="1200" dirty="0">
                <a:solidFill>
                  <a:schemeClr val="tx1"/>
                </a:solidFill>
                <a:effectLst/>
                <a:latin typeface="+mn-lt"/>
                <a:ea typeface="+mn-ea"/>
                <a:cs typeface="+mn-cs"/>
              </a:rPr>
              <a:t>.</a:t>
            </a:r>
          </a:p>
          <a:p>
            <a:r>
              <a:rPr lang="nl-BE" sz="1200" kern="1200" dirty="0">
                <a:solidFill>
                  <a:schemeClr val="tx1"/>
                </a:solidFill>
                <a:effectLst/>
                <a:latin typeface="+mn-lt"/>
                <a:ea typeface="+mn-ea"/>
                <a:cs typeface="+mn-cs"/>
              </a:rPr>
              <a:t>Het zijn verdedigende gewoontes die het systeem ondermijnen.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Groepen kunnen zich bijvoorbeeld erg afhankelijk opstellen ten opzichte van een leider.</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Mensen die zich bedreigd voelen kunnen zich erg competitief opstellen tegenover andere groepen (vechtgedrag)</a:t>
            </a:r>
          </a:p>
          <a:p>
            <a:endParaRPr lang="nl-BE" sz="1200" kern="1200" dirty="0">
              <a:solidFill>
                <a:schemeClr val="tx1"/>
              </a:solidFill>
              <a:effectLst/>
              <a:latin typeface="+mn-lt"/>
              <a:ea typeface="+mn-ea"/>
              <a:cs typeface="+mn-cs"/>
            </a:endParaRPr>
          </a:p>
          <a:p>
            <a:r>
              <a:rPr lang="nl-BE" b="1" dirty="0"/>
              <a:t>“Defensive routines</a:t>
            </a:r>
            <a:r>
              <a:rPr lang="nl-BE" dirty="0"/>
              <a:t> are the policies or actions we put in place to prevent ourselves and our organizations from experiencing embarrassment or threat. </a:t>
            </a:r>
          </a:p>
          <a:p>
            <a:r>
              <a:rPr lang="nl-BE" dirty="0"/>
              <a:t>The unintended consequence of these </a:t>
            </a:r>
            <a:r>
              <a:rPr lang="nl-BE" b="1" dirty="0"/>
              <a:t>defensive routines</a:t>
            </a:r>
            <a:r>
              <a:rPr lang="nl-BE" dirty="0"/>
              <a:t> is that they also prevent anyone from identifying and thereby reducing the causes of the embarrassment or threat.” (Argyris, 1991)</a:t>
            </a:r>
          </a:p>
          <a:p>
            <a:r>
              <a:rPr lang="nl-BE" b="1" dirty="0"/>
              <a:t>Argyris</a:t>
            </a:r>
            <a:r>
              <a:rPr lang="nl-BE" dirty="0"/>
              <a:t> (1993) states that a </a:t>
            </a:r>
            <a:r>
              <a:rPr lang="nl-BE" b="1" dirty="0"/>
              <a:t>defensive routine</a:t>
            </a:r>
            <a:r>
              <a:rPr lang="nl-BE" dirty="0"/>
              <a:t> is any action or strategy, that prevents individuals, groups or organizations from experiencing threat or embarrassment.</a:t>
            </a:r>
          </a:p>
          <a:p>
            <a:r>
              <a:rPr lang="nl-BE" b="1" dirty="0"/>
              <a:t>Defensive reasoning</a:t>
            </a:r>
            <a:r>
              <a:rPr lang="nl-BE" dirty="0"/>
              <a:t> is a self-protective, ego-</a:t>
            </a:r>
            <a:r>
              <a:rPr lang="nl-BE" b="1" dirty="0"/>
              <a:t>defense</a:t>
            </a:r>
            <a:r>
              <a:rPr lang="nl-BE" dirty="0"/>
              <a:t> mechanism that block learning and knowledge creation</a:t>
            </a:r>
          </a:p>
          <a:p>
            <a:r>
              <a:rPr lang="nl-BE" dirty="0"/>
              <a:t>People who are acting </a:t>
            </a:r>
            <a:r>
              <a:rPr lang="nl-BE" b="1" dirty="0"/>
              <a:t>defensively</a:t>
            </a:r>
            <a:r>
              <a:rPr lang="nl-BE" dirty="0"/>
              <a:t> are essentially trying to protect themselves from feeling a certain uncomfortable way, and from viewing themselves as a failure or otherwise in a negative light. </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44</a:t>
            </a:fld>
            <a:endParaRPr lang="nl-BE"/>
          </a:p>
        </p:txBody>
      </p:sp>
    </p:spTree>
    <p:extLst>
      <p:ext uri="{BB962C8B-B14F-4D97-AF65-F5344CB8AC3E}">
        <p14:creationId xmlns:p14="http://schemas.microsoft.com/office/powerpoint/2010/main" val="486779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Moderne psychoanalytici </a:t>
            </a:r>
            <a:r>
              <a:rPr lang="nl-BE" b="1" dirty="0"/>
              <a:t>voegen elementen toe </a:t>
            </a:r>
            <a:r>
              <a:rPr lang="nl-BE" dirty="0"/>
              <a:t>aan de freudiaanse theorie.</a:t>
            </a:r>
          </a:p>
          <a:p>
            <a:endParaRPr lang="nl-BE" dirty="0"/>
          </a:p>
          <a:p>
            <a:r>
              <a:rPr lang="nl-BE" dirty="0"/>
              <a:t>Ze wijzen hier vooral op het belang van de vroege jeugdjaren, de jaren voor het Oedipuscomplex of </a:t>
            </a:r>
            <a:r>
              <a:rPr lang="nl-BE" b="1" dirty="0"/>
              <a:t>pre-oedipale fase</a:t>
            </a:r>
            <a:r>
              <a:rPr lang="nl-BE" dirty="0"/>
              <a:t>.</a:t>
            </a:r>
          </a:p>
          <a:p>
            <a:endParaRPr lang="nl-BE" dirty="0"/>
          </a:p>
          <a:p>
            <a:r>
              <a:rPr lang="nl-BE" dirty="0"/>
              <a:t>Belangrijk voor deze fase zijn: </a:t>
            </a:r>
            <a:r>
              <a:rPr lang="nl-BE" b="1" dirty="0"/>
              <a:t>separatie</a:t>
            </a:r>
            <a:r>
              <a:rPr lang="nl-BE" dirty="0"/>
              <a:t> (scheiding) en </a:t>
            </a:r>
            <a:r>
              <a:rPr lang="nl-BE" b="1" dirty="0"/>
              <a:t>individuatie</a:t>
            </a:r>
            <a:r>
              <a:rPr lang="nl-BE" dirty="0"/>
              <a:t>.</a:t>
            </a:r>
          </a:p>
          <a:p>
            <a:r>
              <a:rPr lang="nl-BE" dirty="0"/>
              <a:t>Het kind doet zijn eerste ervaringen op met de afwezigheid van de ouder (separatie) en het ervaren van het alleen zijn op de wereld (individuatie).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45</a:t>
            </a:fld>
            <a:endParaRPr lang="nl-BE"/>
          </a:p>
        </p:txBody>
      </p:sp>
    </p:spTree>
    <p:extLst>
      <p:ext uri="{BB962C8B-B14F-4D97-AF65-F5344CB8AC3E}">
        <p14:creationId xmlns:p14="http://schemas.microsoft.com/office/powerpoint/2010/main" val="19338995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We hebben in onze taal veel woorden om iemand te </a:t>
            </a:r>
            <a:r>
              <a:rPr lang="nl-NL" b="1" dirty="0"/>
              <a:t>karakteriseren</a:t>
            </a:r>
            <a:r>
              <a:rPr lang="nl-NL" b="0" dirty="0"/>
              <a:t>.</a:t>
            </a:r>
          </a:p>
          <a:p>
            <a:r>
              <a:rPr lang="nl-NL" b="0" dirty="0"/>
              <a:t>We gebruiken woorden als streng, sportief, leuk, … en andere adjectieven.</a:t>
            </a:r>
          </a:p>
          <a:p>
            <a:endParaRPr lang="nl-NL" b="0" dirty="0"/>
          </a:p>
          <a:p>
            <a:r>
              <a:rPr lang="nl-NL" b="0" dirty="0"/>
              <a:t>Meestal gaat dit over woorden die </a:t>
            </a:r>
            <a:r>
              <a:rPr lang="nl-NL" b="1" dirty="0"/>
              <a:t>tijdelijk gedrag </a:t>
            </a:r>
            <a:r>
              <a:rPr lang="nl-NL" b="0" dirty="0"/>
              <a:t>benoemen: ik ben nu blij, maar gisteren was ik verdrietig.</a:t>
            </a:r>
          </a:p>
          <a:p>
            <a:endParaRPr lang="nl-NL" b="0" dirty="0"/>
          </a:p>
          <a:p>
            <a:r>
              <a:rPr lang="nl-NL" b="1" dirty="0"/>
              <a:t>Persoonlijkheidskenmerken</a:t>
            </a:r>
            <a:r>
              <a:rPr lang="nl-NL" b="0" dirty="0"/>
              <a:t> zijn eerder stabieler en minder veranderlijk.</a:t>
            </a:r>
          </a:p>
          <a:p>
            <a:endParaRPr lang="nl-NL" b="0" dirty="0"/>
          </a:p>
          <a:p>
            <a:r>
              <a:rPr lang="nl-NL" b="0" dirty="0"/>
              <a:t>Psychologen gaan op zoek naar een </a:t>
            </a:r>
            <a:r>
              <a:rPr lang="nl-NL" b="1" dirty="0"/>
              <a:t>set woorden of begrippen om iemands kern</a:t>
            </a:r>
            <a:r>
              <a:rPr lang="nl-NL" b="0" dirty="0"/>
              <a:t> te beschrijven.</a:t>
            </a:r>
          </a:p>
          <a:p>
            <a:r>
              <a:rPr lang="nl-NL" b="0" dirty="0"/>
              <a:t>Het gaat om een beschrijving die het meest treffend is voor een persoon.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59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temperament in het kader van persoonlijkheid?</a:t>
            </a:r>
          </a:p>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47</a:t>
            </a:fld>
            <a:endParaRPr lang="nl-NL"/>
          </a:p>
        </p:txBody>
      </p:sp>
    </p:spTree>
    <p:extLst>
      <p:ext uri="{BB962C8B-B14F-4D97-AF65-F5344CB8AC3E}">
        <p14:creationId xmlns:p14="http://schemas.microsoft.com/office/powerpoint/2010/main" val="1212927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Wat is het verschil tussen temperament en karakter?</a:t>
            </a:r>
          </a:p>
          <a:p>
            <a:endParaRPr lang="nl-NL" dirty="0"/>
          </a:p>
          <a:p>
            <a:r>
              <a:rPr lang="nl-NL" b="1" dirty="0"/>
              <a:t>Temperament</a:t>
            </a:r>
            <a:r>
              <a:rPr lang="nl-NL" dirty="0"/>
              <a:t> is de basis van onze persoonlijkheid en zit diep in onze biologische aard geworteld.</a:t>
            </a:r>
          </a:p>
          <a:p>
            <a:endParaRPr lang="nl-NL" dirty="0"/>
          </a:p>
          <a:p>
            <a:r>
              <a:rPr lang="nl-NL" b="1" dirty="0"/>
              <a:t>Karakter</a:t>
            </a:r>
            <a:r>
              <a:rPr lang="nl-NL" dirty="0"/>
              <a:t> rust op de basis van het temperament en heeft een </a:t>
            </a:r>
            <a:r>
              <a:rPr lang="nl-NL" b="1" dirty="0"/>
              <a:t>meerdimensionale structuur</a:t>
            </a:r>
            <a:r>
              <a:rPr lang="nl-NL" dirty="0"/>
              <a:t>, ontwikkelt zich later en wordt sterk beïnvloed door ervaringen en psychologische processen in de persoon.</a:t>
            </a:r>
          </a:p>
          <a:p>
            <a:endParaRPr lang="nl-BE" dirty="0"/>
          </a:p>
          <a:p>
            <a:r>
              <a:rPr lang="nl-BE" dirty="0"/>
              <a:t>*een dispositie is een ‘patroon’ </a:t>
            </a:r>
          </a:p>
          <a:p>
            <a:endParaRPr lang="nl-BE" dirty="0"/>
          </a:p>
          <a:p>
            <a:r>
              <a:rPr lang="nl-BE" dirty="0"/>
              <a:t>Zo gaan we van een </a:t>
            </a:r>
            <a:r>
              <a:rPr lang="nl-BE" b="1" dirty="0"/>
              <a:t>baby </a:t>
            </a:r>
            <a:r>
              <a:rPr lang="nl-BE" dirty="0"/>
              <a:t>eerder spreken over zijn of haar </a:t>
            </a:r>
            <a:r>
              <a:rPr lang="nl-BE" b="1" dirty="0"/>
              <a:t>temperament</a:t>
            </a:r>
            <a:r>
              <a:rPr lang="nl-BE" dirty="0"/>
              <a:t> (optimistisch, opvliegend, melancholisch…). We zien ons echter pas op latere leeftijd van het individu in staat om van een </a:t>
            </a:r>
            <a:r>
              <a:rPr lang="nl-BE" b="1" dirty="0"/>
              <a:t>karakter</a:t>
            </a:r>
            <a:r>
              <a:rPr lang="nl-BE" dirty="0"/>
              <a:t> te spreken. </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48</a:t>
            </a:fld>
            <a:endParaRPr lang="nl-BE"/>
          </a:p>
        </p:txBody>
      </p:sp>
    </p:spTree>
    <p:extLst>
      <p:ext uri="{BB962C8B-B14F-4D97-AF65-F5344CB8AC3E}">
        <p14:creationId xmlns:p14="http://schemas.microsoft.com/office/powerpoint/2010/main" val="27312560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Ruim </a:t>
            </a:r>
            <a:r>
              <a:rPr lang="nl-BE" b="1" dirty="0"/>
              <a:t>2000 jaar voor de komst van de psychologie als wetenschap </a:t>
            </a:r>
            <a:r>
              <a:rPr lang="nl-BE" dirty="0"/>
              <a:t>maakte men een onderscheid tussen 4 temperamenten:</a:t>
            </a:r>
          </a:p>
          <a:p>
            <a:endParaRPr lang="nl-BE" dirty="0"/>
          </a:p>
          <a:p>
            <a:r>
              <a:rPr lang="nl-BE" dirty="0"/>
              <a:t>*melancholisch: depressief, neerslachtig (bron: milt)</a:t>
            </a:r>
          </a:p>
          <a:p>
            <a:r>
              <a:rPr lang="nl-BE" dirty="0"/>
              <a:t>*cholerisch: licht ontvlambaar (bron: lever)</a:t>
            </a:r>
          </a:p>
          <a:p>
            <a:r>
              <a:rPr lang="nl-BE" dirty="0"/>
              <a:t>*flegmatisch: traag (bron: hersenen)</a:t>
            </a:r>
          </a:p>
          <a:p>
            <a:r>
              <a:rPr lang="nl-BE" dirty="0"/>
              <a:t>*sanguinisch: optimistisch en monter (bron: hart)</a:t>
            </a:r>
          </a:p>
          <a:p>
            <a:endParaRPr lang="nl-BE" dirty="0"/>
          </a:p>
          <a:p>
            <a:r>
              <a:rPr lang="nl-BE" dirty="0"/>
              <a:t>Ons temperament werd in deze benadering gevormd door een specifieke verhouding tussen onze </a:t>
            </a:r>
            <a:r>
              <a:rPr lang="nl-BE" b="1" dirty="0"/>
              <a:t>lichaamssappen</a:t>
            </a:r>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49</a:t>
            </a:fld>
            <a:endParaRPr lang="nl-BE"/>
          </a:p>
        </p:txBody>
      </p:sp>
    </p:spTree>
    <p:extLst>
      <p:ext uri="{BB962C8B-B14F-4D97-AF65-F5344CB8AC3E}">
        <p14:creationId xmlns:p14="http://schemas.microsoft.com/office/powerpoint/2010/main" val="3103613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https://openpsychometrics.org/tests/FTI/</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50</a:t>
            </a:fld>
            <a:endParaRPr lang="nl-BE"/>
          </a:p>
        </p:txBody>
      </p:sp>
    </p:spTree>
    <p:extLst>
      <p:ext uri="{BB962C8B-B14F-4D97-AF65-F5344CB8AC3E}">
        <p14:creationId xmlns:p14="http://schemas.microsoft.com/office/powerpoint/2010/main" val="2040935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https://www.youtube.com/watch?v=oocunV4JX4w</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a:t>
            </a:fld>
            <a:endParaRPr lang="nl-BE"/>
          </a:p>
        </p:txBody>
      </p:sp>
    </p:spTree>
    <p:extLst>
      <p:ext uri="{BB962C8B-B14F-4D97-AF65-F5344CB8AC3E}">
        <p14:creationId xmlns:p14="http://schemas.microsoft.com/office/powerpoint/2010/main" val="3269049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51</a:t>
            </a:fld>
            <a:endParaRPr lang="nl-NL"/>
          </a:p>
        </p:txBody>
      </p:sp>
    </p:spTree>
    <p:extLst>
      <p:ext uri="{BB962C8B-B14F-4D97-AF65-F5344CB8AC3E}">
        <p14:creationId xmlns:p14="http://schemas.microsoft.com/office/powerpoint/2010/main" val="38607422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52</a:t>
            </a:fld>
            <a:endParaRPr lang="nl-BE"/>
          </a:p>
        </p:txBody>
      </p:sp>
    </p:spTree>
    <p:extLst>
      <p:ext uri="{BB962C8B-B14F-4D97-AF65-F5344CB8AC3E}">
        <p14:creationId xmlns:p14="http://schemas.microsoft.com/office/powerpoint/2010/main" val="3394186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53</a:t>
            </a:fld>
            <a:endParaRPr lang="nl-BE"/>
          </a:p>
        </p:txBody>
      </p:sp>
    </p:spTree>
    <p:extLst>
      <p:ext uri="{BB962C8B-B14F-4D97-AF65-F5344CB8AC3E}">
        <p14:creationId xmlns:p14="http://schemas.microsoft.com/office/powerpoint/2010/main" val="2531459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https://openpsychometrics.org/tests/OEJTS/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54</a:t>
            </a:fld>
            <a:endParaRPr lang="nl-BE"/>
          </a:p>
        </p:txBody>
      </p:sp>
    </p:spTree>
    <p:extLst>
      <p:ext uri="{BB962C8B-B14F-4D97-AF65-F5344CB8AC3E}">
        <p14:creationId xmlns:p14="http://schemas.microsoft.com/office/powerpoint/2010/main" val="1022669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Verschillende persoonlijkheidstesten?</a:t>
            </a:r>
          </a:p>
          <a:p>
            <a:r>
              <a:rPr lang="nl-BE" dirty="0"/>
              <a:t>Er zijn verschillende persoonlijkheidstesten in meer of mindere mate gebaseerd op het gedachtegoed van Jung. </a:t>
            </a:r>
          </a:p>
          <a:p>
            <a:r>
              <a:rPr lang="nl-BE" dirty="0"/>
              <a:t>Zo kan je kiezen voor de </a:t>
            </a:r>
            <a:r>
              <a:rPr lang="nl-BE" dirty="0">
                <a:hlinkClick r:id="rId3"/>
              </a:rPr>
              <a:t>Myers-Briggs Type Indicator (MBTI)</a:t>
            </a:r>
            <a:r>
              <a:rPr lang="nl-BE" dirty="0"/>
              <a:t> van </a:t>
            </a:r>
            <a:r>
              <a:rPr lang="nl-BE" dirty="0">
                <a:hlinkClick r:id="rId4"/>
              </a:rPr>
              <a:t>Isabel Myers</a:t>
            </a:r>
            <a:r>
              <a:rPr lang="nl-BE" dirty="0"/>
              <a:t> en </a:t>
            </a:r>
            <a:r>
              <a:rPr lang="nl-BE" dirty="0">
                <a:hlinkClick r:id="rId5"/>
              </a:rPr>
              <a:t>Katharine Briggs</a:t>
            </a:r>
            <a:r>
              <a:rPr lang="nl-BE" dirty="0"/>
              <a:t>, de Management Team Roles Indicator, de Type Dynamics Indicator, de Jungian Type Indicator, Insights Discovery en de Golden Personality Type Profiler. </a:t>
            </a:r>
          </a:p>
          <a:p>
            <a:endParaRPr lang="nl-BE" dirty="0"/>
          </a:p>
          <a:p>
            <a:r>
              <a:rPr lang="nl-BE" dirty="0"/>
              <a:t>BRON:</a:t>
            </a:r>
          </a:p>
          <a:p>
            <a:r>
              <a:rPr lang="nl-BE" dirty="0"/>
              <a:t>https://www.myersbriggs.org/my-mbti-personality-type/take-the-mbti-instrument/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55</a:t>
            </a:fld>
            <a:endParaRPr lang="nl-BE"/>
          </a:p>
        </p:txBody>
      </p:sp>
    </p:spTree>
    <p:extLst>
      <p:ext uri="{BB962C8B-B14F-4D97-AF65-F5344CB8AC3E}">
        <p14:creationId xmlns:p14="http://schemas.microsoft.com/office/powerpoint/2010/main" val="641200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16 persoonlijkheidstypen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56</a:t>
            </a:fld>
            <a:endParaRPr lang="nl-BE"/>
          </a:p>
        </p:txBody>
      </p:sp>
    </p:spTree>
    <p:extLst>
      <p:ext uri="{BB962C8B-B14F-4D97-AF65-F5344CB8AC3E}">
        <p14:creationId xmlns:p14="http://schemas.microsoft.com/office/powerpoint/2010/main" val="39116137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De studie van verschillen tussen mensen leidde tot het zoeken naar </a:t>
            </a:r>
            <a:r>
              <a:rPr lang="nl-BE" b="1" dirty="0"/>
              <a:t>elementaire bouwstenen </a:t>
            </a:r>
            <a:r>
              <a:rPr lang="nl-BE" b="0" dirty="0"/>
              <a:t>van de persoonlijkheid (persoonlijkheidstrekken)</a:t>
            </a:r>
          </a:p>
          <a:p>
            <a:endParaRPr lang="nl-BE" b="1" dirty="0"/>
          </a:p>
          <a:p>
            <a:r>
              <a:rPr lang="nl-BE" b="1" dirty="0"/>
              <a:t>The BIG FIVE</a:t>
            </a:r>
          </a:p>
          <a:p>
            <a:r>
              <a:rPr lang="nl-BE" dirty="0"/>
              <a:t>Gaat uit van 5 dimensies waarop mensen verschillen.</a:t>
            </a:r>
          </a:p>
          <a:p>
            <a:r>
              <a:rPr lang="nl-BE" dirty="0"/>
              <a:t>Op die dimensies kan je hoog of laag scoren of gemiddeld.</a:t>
            </a:r>
          </a:p>
          <a:p>
            <a:r>
              <a:rPr lang="nl-BE" dirty="0"/>
              <a:t>Het is een persoonlijkheidstest die iemands persoonlijkheid in kaart brengt op basis van </a:t>
            </a:r>
            <a:r>
              <a:rPr lang="nl-BE" i="1" dirty="0"/>
              <a:t>traits</a:t>
            </a:r>
            <a:r>
              <a:rPr lang="nl-BE" dirty="0"/>
              <a:t> of persoonlijkheidstrekken.</a:t>
            </a:r>
          </a:p>
          <a:p>
            <a:r>
              <a:rPr lang="nl-BE" dirty="0"/>
              <a:t>Door te werken met een schaalmodel krijg je een meer genuanceerd beeld van iemands persoonlijkheid.</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57</a:t>
            </a:fld>
            <a:endParaRPr lang="nl-BE"/>
          </a:p>
        </p:txBody>
      </p:sp>
    </p:spTree>
    <p:extLst>
      <p:ext uri="{BB962C8B-B14F-4D97-AF65-F5344CB8AC3E}">
        <p14:creationId xmlns:p14="http://schemas.microsoft.com/office/powerpoint/2010/main" val="21301221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Doe hier een deel van de test:</a:t>
            </a:r>
          </a:p>
          <a:p>
            <a:r>
              <a:rPr lang="nl-BE" dirty="0"/>
              <a:t>https://openpsychometrics.org/tests/IPIP-BFFM/</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58</a:t>
            </a:fld>
            <a:endParaRPr lang="nl-BE"/>
          </a:p>
        </p:txBody>
      </p:sp>
    </p:spTree>
    <p:extLst>
      <p:ext uri="{BB962C8B-B14F-4D97-AF65-F5344CB8AC3E}">
        <p14:creationId xmlns:p14="http://schemas.microsoft.com/office/powerpoint/2010/main" val="1129524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Sommige </a:t>
            </a:r>
            <a:r>
              <a:rPr lang="nl-BE" i="1" dirty="0"/>
              <a:t>traits</a:t>
            </a:r>
            <a:r>
              <a:rPr lang="nl-BE" dirty="0"/>
              <a:t> van de Big Five hebben ook een biologische basis.</a:t>
            </a:r>
          </a:p>
          <a:p>
            <a:r>
              <a:rPr lang="nl-BE" dirty="0"/>
              <a:t>Dit wil zeggen dat het verschil tussen twee traits uit de </a:t>
            </a:r>
            <a:r>
              <a:rPr lang="nl-BE" i="1" dirty="0"/>
              <a:t>Big Five</a:t>
            </a:r>
            <a:r>
              <a:rPr lang="nl-BE" dirty="0"/>
              <a:t> soms ook biologisch vast te stellen is.</a:t>
            </a:r>
          </a:p>
          <a:p>
            <a:endParaRPr lang="nl-BE" dirty="0"/>
          </a:p>
          <a:p>
            <a:r>
              <a:rPr lang="nl-BE" b="1" dirty="0"/>
              <a:t>Introversie en extraversie bijvoorbeeld.</a:t>
            </a:r>
          </a:p>
          <a:p>
            <a:endParaRPr lang="nl-BE" dirty="0"/>
          </a:p>
          <a:p>
            <a:r>
              <a:rPr lang="nl-BE" b="1" dirty="0"/>
              <a:t>Introverte mensen:</a:t>
            </a:r>
          </a:p>
          <a:p>
            <a:r>
              <a:rPr lang="nl-BE" dirty="0"/>
              <a:t>*hebben hoger activatieniveau van het zenuwstelsel</a:t>
            </a:r>
          </a:p>
          <a:p>
            <a:r>
              <a:rPr lang="nl-BE" dirty="0"/>
              <a:t>*reageren sneller</a:t>
            </a:r>
          </a:p>
          <a:p>
            <a:r>
              <a:rPr lang="nl-BE" dirty="0"/>
              <a:t>*alerter</a:t>
            </a:r>
          </a:p>
          <a:p>
            <a:r>
              <a:rPr lang="nl-BE" dirty="0"/>
              <a:t>*minder snel afgeleid</a:t>
            </a:r>
          </a:p>
          <a:p>
            <a:r>
              <a:rPr lang="nl-BE" dirty="0"/>
              <a:t>*kunnen zich beter concentreren</a:t>
            </a:r>
          </a:p>
          <a:p>
            <a:r>
              <a:rPr lang="nl-BE" dirty="0"/>
              <a:t>*gevoeliger voor externe prikkeling (en sluiten zich daarom sneller af voor de buitenwereld)</a:t>
            </a:r>
          </a:p>
          <a:p>
            <a:r>
              <a:rPr lang="nl-BE" dirty="0"/>
              <a:t>*zouden ook een lagere pijngrens hebben (eerder pijn voelen)</a:t>
            </a:r>
          </a:p>
          <a:p>
            <a:endParaRPr lang="nl-BE" dirty="0"/>
          </a:p>
          <a:p>
            <a:r>
              <a:rPr lang="nl-BE" b="1" dirty="0"/>
              <a:t>Extraverte mensen:</a:t>
            </a:r>
          </a:p>
          <a:p>
            <a:r>
              <a:rPr lang="nl-BE" dirty="0"/>
              <a:t>*zoeken net meer prikkeling op</a:t>
            </a:r>
          </a:p>
          <a:p>
            <a:r>
              <a:rPr lang="nl-BE" dirty="0"/>
              <a:t>*kiezen eerder voor ‘gevaarlijke’ hobbies en beroepen</a:t>
            </a:r>
          </a:p>
          <a:p>
            <a:r>
              <a:rPr lang="nl-BE" dirty="0"/>
              <a:t>*werken in plekken waar met veel mensen samengewerkt wordt</a:t>
            </a:r>
          </a:p>
          <a:p>
            <a:endParaRPr lang="nl-BE" dirty="0"/>
          </a:p>
          <a:p>
            <a:r>
              <a:rPr lang="nl-BE" b="1" dirty="0"/>
              <a:t>Conclusie</a:t>
            </a:r>
          </a:p>
          <a:p>
            <a:r>
              <a:rPr lang="nl-BE" dirty="0"/>
              <a:t>Introversie en extraversie leiden tot andere voorkeuren, gedragingen, behoeften en attitudes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59</a:t>
            </a:fld>
            <a:endParaRPr lang="nl-BE"/>
          </a:p>
        </p:txBody>
      </p:sp>
    </p:spTree>
    <p:extLst>
      <p:ext uri="{BB962C8B-B14F-4D97-AF65-F5344CB8AC3E}">
        <p14:creationId xmlns:p14="http://schemas.microsoft.com/office/powerpoint/2010/main" val="11185303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we al wisten van de vorige lessen…</a:t>
            </a:r>
          </a:p>
          <a:p>
            <a:endParaRPr lang="nl-BE" b="1" dirty="0"/>
          </a:p>
          <a:p>
            <a:r>
              <a:rPr lang="nl-BE" b="1" dirty="0"/>
              <a:t>Idee van de humanistische psychologie?</a:t>
            </a:r>
          </a:p>
          <a:p>
            <a:r>
              <a:rPr lang="nl-BE" dirty="0"/>
              <a:t>Psychologie moet nadruk leggen op </a:t>
            </a:r>
            <a:r>
              <a:rPr lang="nl-BE" b="1" dirty="0"/>
              <a:t>menselijke groei en potentieel </a:t>
            </a:r>
            <a:r>
              <a:rPr lang="nl-BE" dirty="0"/>
              <a:t>(zelfontplooiing en zelfactualisatie) ipv op </a:t>
            </a:r>
            <a:r>
              <a:rPr lang="nl-BE" b="1" strike="noStrike" dirty="0"/>
              <a:t>psychische stoornissen </a:t>
            </a:r>
            <a:r>
              <a:rPr lang="nl-BE" dirty="0"/>
              <a:t>(als reactie op de psychoanalyse)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Drang om de hele persoon te verklaren (the whole person), cf psychoanalyse.</a:t>
            </a:r>
          </a:p>
          <a:p>
            <a:endParaRPr lang="nl-BE" dirty="0"/>
          </a:p>
          <a:p>
            <a:r>
              <a:rPr lang="nl-BE" b="1" dirty="0"/>
              <a:t>Wat bepaalt gedrag? </a:t>
            </a:r>
          </a:p>
          <a:p>
            <a:r>
              <a:rPr lang="nl-BE" dirty="0"/>
              <a:t>Onze </a:t>
            </a:r>
            <a:r>
              <a:rPr lang="nl-BE" b="1" dirty="0"/>
              <a:t>aangeboren behoefte </a:t>
            </a:r>
            <a:r>
              <a:rPr lang="nl-BE" dirty="0"/>
              <a:t>om te groeien en ons potentieel zo goed mogelijk te verwezenlijken.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Je zelfbeeld en behoeften bepalen je gedachten, emoties en gedrag.</a:t>
            </a:r>
          </a:p>
          <a:p>
            <a:endParaRPr lang="nl-BE" dirty="0"/>
          </a:p>
          <a:p>
            <a:r>
              <a:rPr lang="nl-BE" b="1" dirty="0"/>
              <a:t>Wie?</a:t>
            </a:r>
          </a:p>
          <a:p>
            <a:r>
              <a:rPr lang="nl-BE" dirty="0"/>
              <a:t>Carl Rogers en Abraham Maslow (vanaf jaren ‘50 vorige eeuw)</a:t>
            </a:r>
          </a:p>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94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a:t>
            </a:fld>
            <a:endParaRPr lang="nl-BE"/>
          </a:p>
        </p:txBody>
      </p:sp>
    </p:spTree>
    <p:extLst>
      <p:ext uri="{BB962C8B-B14F-4D97-AF65-F5344CB8AC3E}">
        <p14:creationId xmlns:p14="http://schemas.microsoft.com/office/powerpoint/2010/main" val="2875960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Humanistische psychologie kwam er in de nasleep van WOII.</a:t>
            </a:r>
          </a:p>
          <a:p>
            <a:r>
              <a:rPr lang="nl-BE" dirty="0"/>
              <a:t>Het moest </a:t>
            </a:r>
            <a:r>
              <a:rPr lang="nl-BE" b="1" dirty="0"/>
              <a:t>hoop en optimisme </a:t>
            </a:r>
            <a:r>
              <a:rPr lang="nl-BE" dirty="0"/>
              <a:t>brengen.</a:t>
            </a:r>
          </a:p>
          <a:p>
            <a:endParaRPr lang="nl-BE" dirty="0"/>
          </a:p>
          <a:p>
            <a:r>
              <a:rPr lang="nl-BE" b="1" dirty="0"/>
              <a:t>Daarom deze belangrijke uitgangspunten:</a:t>
            </a:r>
          </a:p>
          <a:p>
            <a:r>
              <a:rPr lang="nl-BE" dirty="0"/>
              <a:t>*Mensen worden gevormd door erfelijkheid en opvoeding maar </a:t>
            </a:r>
            <a:r>
              <a:rPr lang="nl-BE" b="1" dirty="0"/>
              <a:t>bepalen ook wie ze zelf willen zijn </a:t>
            </a:r>
            <a:r>
              <a:rPr lang="nl-BE" dirty="0"/>
              <a:t>(ze zijn in grote mate vrij om zelf keuzes te maken)</a:t>
            </a:r>
          </a:p>
          <a:p>
            <a:r>
              <a:rPr lang="nl-BE" dirty="0"/>
              <a:t>*Mensen hebben fundamentele behoeften die om bevrediging vragen</a:t>
            </a:r>
          </a:p>
          <a:p>
            <a:r>
              <a:rPr lang="nl-BE" dirty="0"/>
              <a:t>*Mensen zijn gericht op zelfactualisatie en -ontplooiing</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61</a:t>
            </a:fld>
            <a:endParaRPr lang="nl-BE"/>
          </a:p>
        </p:txBody>
      </p:sp>
    </p:spTree>
    <p:extLst>
      <p:ext uri="{BB962C8B-B14F-4D97-AF65-F5344CB8AC3E}">
        <p14:creationId xmlns:p14="http://schemas.microsoft.com/office/powerpoint/2010/main" val="12871072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Fundamenteel streven naar het positieve</a:t>
            </a:r>
          </a:p>
          <a:p>
            <a:r>
              <a:rPr lang="nl-BE" dirty="0"/>
              <a:t>Diep van binnen streven we naar het positieve.</a:t>
            </a:r>
          </a:p>
          <a:p>
            <a:r>
              <a:rPr lang="nl-BE" dirty="0"/>
              <a:t>Mensen worden niet geregeerd door onbewuste impulsen (zoals Freud zegt).</a:t>
            </a:r>
          </a:p>
          <a:p>
            <a:r>
              <a:rPr lang="nl-BE" dirty="0"/>
              <a:t>Rogers ziet net een aangeboren positieve kracht (de behoefte om kwaliteiten of talenten volledig te laten uitgroeien)</a:t>
            </a:r>
          </a:p>
          <a:p>
            <a:endParaRPr lang="nl-BE" b="1"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62</a:t>
            </a:fld>
            <a:endParaRPr lang="nl-BE"/>
          </a:p>
        </p:txBody>
      </p:sp>
    </p:spTree>
    <p:extLst>
      <p:ext uri="{BB962C8B-B14F-4D97-AF65-F5344CB8AC3E}">
        <p14:creationId xmlns:p14="http://schemas.microsoft.com/office/powerpoint/2010/main" val="1043585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Actuele zelf/ideale zelf</a:t>
            </a:r>
          </a:p>
          <a:p>
            <a:r>
              <a:rPr lang="nl-BE" dirty="0"/>
              <a:t>Iedereen heeft niet alleen een beeld van zichzelf, maar ook een ideaalbeeld</a:t>
            </a:r>
          </a:p>
          <a:p>
            <a:r>
              <a:rPr lang="nl-BE" dirty="0"/>
              <a:t>Dit is de mens die hij zou willen zijn.</a:t>
            </a:r>
          </a:p>
          <a:p>
            <a:r>
              <a:rPr lang="nl-BE" dirty="0"/>
              <a:t>Er treedt incongruentie op van zodra onze actuele zelf niet strookt met het ideale zelf.</a:t>
            </a:r>
          </a:p>
          <a:p>
            <a:endParaRPr lang="nl-BE" b="1" dirty="0"/>
          </a:p>
          <a:p>
            <a:r>
              <a:rPr lang="nl-BE" b="1" dirty="0"/>
              <a:t>Ideale zelf en ervaringen met andere mensen</a:t>
            </a:r>
          </a:p>
          <a:p>
            <a:r>
              <a:rPr lang="nl-BE" dirty="0"/>
              <a:t>Je ideale zelf wordt beïnvloed door de invloed van andere mensen.</a:t>
            </a:r>
          </a:p>
          <a:p>
            <a:r>
              <a:rPr lang="nl-BE" dirty="0"/>
              <a:t>Behandelen ouders of opvoeders je negatief dan kan incongruentie ontstaan tussen je actuele zelf en je ideale zelf.</a:t>
            </a:r>
          </a:p>
          <a:p>
            <a:r>
              <a:rPr lang="nl-BE" dirty="0"/>
              <a:t>Je ideale zelf is dan als het ware onbereikbaar.</a:t>
            </a:r>
          </a:p>
          <a:p>
            <a:r>
              <a:rPr lang="nl-BE" dirty="0"/>
              <a:t>Omgekeerd, behandelt men je goed dan spreken we over congruentie tussen je ideale zelf en je actuele zelf.</a:t>
            </a:r>
          </a:p>
          <a:p>
            <a:r>
              <a:rPr lang="nl-BE" dirty="0"/>
              <a:t>Dit is een stimulans voor </a:t>
            </a:r>
            <a:r>
              <a:rPr lang="nl-BE" b="1" dirty="0"/>
              <a:t>zelfactualistie</a:t>
            </a:r>
            <a:r>
              <a:rPr lang="nl-BE" dirty="0"/>
              <a:t> en </a:t>
            </a:r>
            <a:r>
              <a:rPr lang="nl-BE" b="1" dirty="0"/>
              <a:t>zelfontplooiing</a:t>
            </a:r>
            <a:r>
              <a:rPr lang="nl-BE" dirty="0"/>
              <a:t>.</a:t>
            </a:r>
          </a:p>
          <a:p>
            <a:endParaRPr lang="nl-BE" dirty="0"/>
          </a:p>
          <a:p>
            <a:r>
              <a:rPr lang="nl-BE" dirty="0"/>
              <a:t>Openheid, empathie en onvoorwaardelijke acceptatie van andere mensen zorgt voor meer zelfontplooiing.</a:t>
            </a:r>
            <a:endParaRPr lang="nl-NL" dirty="0"/>
          </a:p>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63</a:t>
            </a:fld>
            <a:endParaRPr lang="nl-NL"/>
          </a:p>
        </p:txBody>
      </p:sp>
    </p:spTree>
    <p:extLst>
      <p:ext uri="{BB962C8B-B14F-4D97-AF65-F5344CB8AC3E}">
        <p14:creationId xmlns:p14="http://schemas.microsoft.com/office/powerpoint/2010/main" val="13832196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Kritiek</a:t>
            </a:r>
          </a:p>
          <a:p>
            <a:r>
              <a:rPr lang="nl-BE" dirty="0"/>
              <a:t>*optimistisch en eenvoudig</a:t>
            </a:r>
          </a:p>
          <a:p>
            <a:r>
              <a:rPr lang="nl-BE" dirty="0"/>
              <a:t>*rol van biologische factoren wordt onderschat</a:t>
            </a:r>
          </a:p>
          <a:p>
            <a:r>
              <a:rPr lang="nl-BE" dirty="0"/>
              <a:t>*niet alle psychologische problemen zijn een incongruentie tussen actuele zelf/ideale zelf</a:t>
            </a:r>
          </a:p>
          <a:p>
            <a:r>
              <a:rPr lang="nl-BE" dirty="0"/>
              <a:t>*heel individualistisch (en dus erg westers)</a:t>
            </a:r>
          </a:p>
          <a:p>
            <a:r>
              <a:rPr lang="nl-BE" dirty="0"/>
              <a:t>*zelfbeeld wordt afgeleid uit interne persoonlijke kenmerken zoals intelligentie, vaardigheden en voorkeuren (terwijl bij heel wat niet-westerse culturen het zelfbeeld gevormd wordt door de relatie van het individu tot de groep)</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64</a:t>
            </a:fld>
            <a:endParaRPr lang="nl-BE"/>
          </a:p>
        </p:txBody>
      </p:sp>
    </p:spTree>
    <p:extLst>
      <p:ext uri="{BB962C8B-B14F-4D97-AF65-F5344CB8AC3E}">
        <p14:creationId xmlns:p14="http://schemas.microsoft.com/office/powerpoint/2010/main" val="991880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Wat we al weten uit vorige lessen…</a:t>
            </a:r>
          </a:p>
          <a:p>
            <a:endParaRPr lang="nl-NL" b="0" dirty="0"/>
          </a:p>
          <a:p>
            <a:r>
              <a:rPr lang="nl-BE" b="1" dirty="0"/>
              <a:t>Idee?</a:t>
            </a:r>
          </a:p>
          <a:p>
            <a:r>
              <a:rPr lang="nl-BE" dirty="0"/>
              <a:t>Psychologie moet de wetenschap van </a:t>
            </a:r>
            <a:r>
              <a:rPr lang="nl-BE" b="1" dirty="0"/>
              <a:t>observeerbaar (waarneembaar) gedrag </a:t>
            </a:r>
            <a:r>
              <a:rPr lang="nl-BE" dirty="0"/>
              <a:t>zijn, niet van mentale processen (de zogenaamde ‘black box’ is veel te subjectief).</a:t>
            </a:r>
          </a:p>
          <a:p>
            <a:r>
              <a:rPr lang="nl-BE" dirty="0"/>
              <a:t>Nurture overweegt, de mens is bij de geboorte een onbeschreven blad.</a:t>
            </a:r>
          </a:p>
          <a:p>
            <a:endParaRPr lang="nl-BE" dirty="0"/>
          </a:p>
          <a:p>
            <a:r>
              <a:rPr lang="nl-BE" b="1" dirty="0"/>
              <a:t>Wat bepaalt gedrag? </a:t>
            </a:r>
          </a:p>
          <a:p>
            <a:r>
              <a:rPr lang="nl-BE" dirty="0"/>
              <a:t>De prikkels in onze omgeving, en de consequenties van ons gedrag.</a:t>
            </a:r>
          </a:p>
          <a:p>
            <a:r>
              <a:rPr lang="nl-BE" dirty="0"/>
              <a:t>Omgevingsfactoren meer bepalend voor gedrag dan erfelijke eigenschappen. </a:t>
            </a:r>
          </a:p>
          <a:p>
            <a:r>
              <a:rPr lang="nl-BE" dirty="0"/>
              <a:t>Elk gedrag is aan te leren, mits de juiste omgevingsfactoren.</a:t>
            </a:r>
          </a:p>
          <a:p>
            <a:endParaRPr lang="nl-BE" dirty="0"/>
          </a:p>
          <a:p>
            <a:r>
              <a:rPr lang="nl-BE" b="1" dirty="0"/>
              <a:t>Wie?</a:t>
            </a:r>
          </a:p>
          <a:p>
            <a:r>
              <a:rPr lang="nl-BE" dirty="0"/>
              <a:t>John Watson, BF Skinner, Pavlov (begin 20</a:t>
            </a:r>
            <a:r>
              <a:rPr lang="nl-BE" baseline="30000" dirty="0"/>
              <a:t>ste</a:t>
            </a:r>
            <a:r>
              <a:rPr lang="nl-BE" dirty="0"/>
              <a:t> eeuw)</a:t>
            </a:r>
          </a:p>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24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Houden zich niet bezig met de gevoelswereld van mensen.</a:t>
            </a:r>
          </a:p>
          <a:p>
            <a:r>
              <a:rPr lang="nl-BE" dirty="0"/>
              <a:t>Dus niet met fantasieën en innerlijke processen.</a:t>
            </a:r>
          </a:p>
          <a:p>
            <a:r>
              <a:rPr lang="nl-BE" dirty="0"/>
              <a:t>Ze richten zich op </a:t>
            </a:r>
            <a:r>
              <a:rPr lang="nl-BE" b="1" dirty="0"/>
              <a:t>waarneembaar </a:t>
            </a:r>
            <a:r>
              <a:rPr lang="nl-BE" dirty="0"/>
              <a:t>gedrag.</a:t>
            </a:r>
          </a:p>
          <a:p>
            <a:endParaRPr lang="nl-BE" dirty="0"/>
          </a:p>
          <a:p>
            <a:r>
              <a:rPr lang="nl-BE" dirty="0"/>
              <a:t>Ze gebruikten het woord persoonlijkheid niet.</a:t>
            </a:r>
          </a:p>
          <a:p>
            <a:r>
              <a:rPr lang="nl-BE" dirty="0"/>
              <a:t>Ze spreken liever over gedrag.</a:t>
            </a:r>
          </a:p>
          <a:p>
            <a:r>
              <a:rPr lang="nl-BE" dirty="0"/>
              <a:t>Gedrag is meetbaar en beïnvloedbaar..</a:t>
            </a:r>
          </a:p>
          <a:p>
            <a:endParaRPr lang="nl-BE" dirty="0"/>
          </a:p>
          <a:p>
            <a:r>
              <a:rPr lang="nl-BE" dirty="0"/>
              <a:t>Ze zijn zeer optimistisch over de veranderbaarheid van de mens.</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66</a:t>
            </a:fld>
            <a:endParaRPr lang="nl-BE"/>
          </a:p>
        </p:txBody>
      </p:sp>
    </p:spTree>
    <p:extLst>
      <p:ext uri="{BB962C8B-B14F-4D97-AF65-F5344CB8AC3E}">
        <p14:creationId xmlns:p14="http://schemas.microsoft.com/office/powerpoint/2010/main" val="17498762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Behavioristen zijn optimistisch over de veranderbaarheid van de mens. </a:t>
            </a:r>
          </a:p>
          <a:p>
            <a:r>
              <a:rPr lang="nl-BE" dirty="0"/>
              <a:t>Ze zoeken naar mogelijkheden om gedrag te beïnvloeden en om veranderingen in gedrag te stimuleren.</a:t>
            </a:r>
          </a:p>
          <a:p>
            <a:r>
              <a:rPr lang="nl-BE" dirty="0"/>
              <a:t>Problemen worden aangepakt door ongewenst gedrag te veranderen in gewenst gedrag.</a:t>
            </a:r>
          </a:p>
          <a:p>
            <a:r>
              <a:rPr lang="nl-BE" dirty="0"/>
              <a:t>De mens is voor hen trouwens een onbeschreven blad, zonder aangeboren driften, behoeften, geërfde karaktereigenschappen.</a:t>
            </a:r>
          </a:p>
          <a:p>
            <a:endParaRPr lang="nl-BE" dirty="0"/>
          </a:p>
          <a:p>
            <a:r>
              <a:rPr lang="nl-BE" b="1" dirty="0"/>
              <a:t>Hoe kan je mensen veranderen?</a:t>
            </a:r>
          </a:p>
          <a:p>
            <a:r>
              <a:rPr lang="nl-BE" dirty="0"/>
              <a:t>Door een systeem van belonen en straffen (conditioneren).</a:t>
            </a:r>
          </a:p>
          <a:p>
            <a:r>
              <a:rPr lang="nl-BE" dirty="0"/>
              <a:t>Je kunt alles aanleren, maar ook afleren.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67</a:t>
            </a:fld>
            <a:endParaRPr lang="nl-BE"/>
          </a:p>
        </p:txBody>
      </p:sp>
    </p:spTree>
    <p:extLst>
      <p:ext uri="{BB962C8B-B14F-4D97-AF65-F5344CB8AC3E}">
        <p14:creationId xmlns:p14="http://schemas.microsoft.com/office/powerpoint/2010/main" val="21337419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strikte behaviorisme is ondertussen </a:t>
            </a:r>
            <a:r>
              <a:rPr lang="nl-BE" b="1" dirty="0"/>
              <a:t>niet gangbaar meer </a:t>
            </a:r>
            <a:r>
              <a:rPr lang="nl-BE" dirty="0"/>
              <a:t>in de psychologie.</a:t>
            </a:r>
          </a:p>
          <a:p>
            <a:r>
              <a:rPr lang="nl-BE" dirty="0"/>
              <a:t>Het heeft zich vermengd met inzichten uit de </a:t>
            </a:r>
            <a:r>
              <a:rPr lang="nl-BE" b="1" dirty="0"/>
              <a:t>cognitieve psychologie</a:t>
            </a:r>
            <a:r>
              <a:rPr lang="nl-BE" dirty="0"/>
              <a:t>.</a:t>
            </a:r>
          </a:p>
          <a:p>
            <a:endParaRPr lang="nl-BE" dirty="0"/>
          </a:p>
          <a:p>
            <a:r>
              <a:rPr lang="nl-BE" dirty="0"/>
              <a:t>Mensen reageren niet passief op prikkels volgens cognitief psychologen.</a:t>
            </a:r>
          </a:p>
          <a:p>
            <a:r>
              <a:rPr lang="nl-BE" dirty="0"/>
              <a:t>Ze proberen er eerder betekenis aan te geven door eigen </a:t>
            </a:r>
            <a:r>
              <a:rPr lang="nl-BE" b="1" dirty="0"/>
              <a:t>persoonlijke waarnemingen, interpretaties, verwachtingen, overtuigingen en herinneringen</a:t>
            </a:r>
            <a:r>
              <a:rPr lang="nl-BE" dirty="0"/>
              <a:t> te construeren.</a:t>
            </a:r>
          </a:p>
          <a:p>
            <a:endParaRPr lang="nl-BE" dirty="0"/>
          </a:p>
          <a:p>
            <a:r>
              <a:rPr lang="nl-BE" b="1" dirty="0"/>
              <a:t>Cognities</a:t>
            </a:r>
            <a:r>
              <a:rPr lang="nl-BE" dirty="0"/>
              <a:t> bepalen hoe je de situatie analyseert en welk gedrag je kiest.</a:t>
            </a:r>
          </a:p>
          <a:p>
            <a:endParaRPr lang="nl-BE" dirty="0"/>
          </a:p>
          <a:p>
            <a:r>
              <a:rPr lang="nl-BE" b="1" dirty="0"/>
              <a:t>Feedback</a:t>
            </a:r>
            <a:r>
              <a:rPr lang="nl-BE" dirty="0"/>
              <a:t> op je gedrag kan je cognities versterken of verzwakken.</a:t>
            </a:r>
          </a:p>
          <a:p>
            <a:r>
              <a:rPr lang="nl-BE" dirty="0"/>
              <a:t>Voorbeeld: je denkt dat iedereen ‘goed’ is (een cognitie die je overtuiging zou kunnen noemen). Jouw gedrag zal bijgevolg ook ‘goed’ zijn. Reageren mensen rondom jou hier ook ‘goed’ op dan word je bevestigd in je cognitie.</a:t>
            </a:r>
          </a:p>
          <a:p>
            <a:endParaRPr lang="nl-BE" b="1" dirty="0"/>
          </a:p>
          <a:p>
            <a:endParaRPr lang="nl-BE" b="1" dirty="0"/>
          </a:p>
          <a:p>
            <a:r>
              <a:rPr lang="nl-BE" b="1" dirty="0"/>
              <a:t>Wat we al weten uit vorige lessen…</a:t>
            </a:r>
          </a:p>
          <a:p>
            <a:endParaRPr lang="nl-BE" b="1" dirty="0"/>
          </a:p>
          <a:p>
            <a:r>
              <a:rPr lang="nl-BE" b="1" dirty="0"/>
              <a:t>Idee?</a:t>
            </a:r>
          </a:p>
          <a:p>
            <a:r>
              <a:rPr lang="nl-BE" dirty="0"/>
              <a:t>De </a:t>
            </a:r>
            <a:r>
              <a:rPr lang="nl-BE" b="1" dirty="0"/>
              <a:t>wetenschappelijke methode </a:t>
            </a:r>
            <a:r>
              <a:rPr lang="nl-BE" dirty="0"/>
              <a:t>kan gebruikt worden om de geest te bestuderen.</a:t>
            </a:r>
          </a:p>
          <a:p>
            <a:r>
              <a:rPr lang="nl-BE" dirty="0"/>
              <a:t>Richten zich wel op de </a:t>
            </a:r>
            <a:r>
              <a:rPr lang="nl-BE" b="1" dirty="0"/>
              <a:t>‘black box’ </a:t>
            </a:r>
            <a:r>
              <a:rPr lang="nl-BE" dirty="0"/>
              <a:t>(innerlijke processen)</a:t>
            </a:r>
          </a:p>
          <a:p>
            <a:endParaRPr lang="nl-BE" dirty="0"/>
          </a:p>
          <a:p>
            <a:r>
              <a:rPr lang="nl-BE" b="1" dirty="0"/>
              <a:t>Wat bepaalt gedrag? </a:t>
            </a:r>
          </a:p>
          <a:p>
            <a:r>
              <a:rPr lang="nl-BE" dirty="0"/>
              <a:t>Iemands unieke patroon van waarnemingen, interpretaties, verwachtingen, overtuigingen en herinneringen.</a:t>
            </a:r>
          </a:p>
          <a:p>
            <a:r>
              <a:rPr lang="nl-BE" dirty="0"/>
              <a:t>Zowel invloed van genen als omgeving (conditionering).</a:t>
            </a:r>
          </a:p>
          <a:p>
            <a:endParaRPr lang="nl-BE" dirty="0"/>
          </a:p>
          <a:p>
            <a:r>
              <a:rPr lang="nl-BE" b="1" dirty="0"/>
              <a:t>Wie?</a:t>
            </a:r>
          </a:p>
          <a:p>
            <a:r>
              <a:rPr lang="nl-BE" dirty="0"/>
              <a:t>Cognitivisten vanaf jaren ‘60 vorige eeuw</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68</a:t>
            </a:fld>
            <a:endParaRPr lang="nl-BE"/>
          </a:p>
        </p:txBody>
      </p:sp>
    </p:spTree>
    <p:extLst>
      <p:ext uri="{BB962C8B-B14F-4D97-AF65-F5344CB8AC3E}">
        <p14:creationId xmlns:p14="http://schemas.microsoft.com/office/powerpoint/2010/main" val="8509609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we al weten uit vorige lessen…</a:t>
            </a:r>
          </a:p>
          <a:p>
            <a:endParaRPr lang="nl-BE" b="1" dirty="0"/>
          </a:p>
          <a:p>
            <a:r>
              <a:rPr lang="nl-BE" b="1" dirty="0"/>
              <a:t>Idee?</a:t>
            </a:r>
          </a:p>
          <a:p>
            <a:r>
              <a:rPr lang="nl-BE" b="0" dirty="0"/>
              <a:t>Psychologie moet bijdragen tot </a:t>
            </a:r>
            <a:r>
              <a:rPr lang="nl-BE" b="1" dirty="0"/>
              <a:t>geluk en welzijn </a:t>
            </a:r>
            <a:r>
              <a:rPr lang="nl-BE" b="0" dirty="0"/>
              <a:t>van individuen en groepen.</a:t>
            </a:r>
          </a:p>
          <a:p>
            <a:endParaRPr lang="nl-BE" b="1" dirty="0"/>
          </a:p>
          <a:p>
            <a:r>
              <a:rPr lang="nl-BE" b="1" dirty="0"/>
              <a:t>Wat bepaalt gedrag? </a:t>
            </a:r>
          </a:p>
          <a:p>
            <a:r>
              <a:rPr lang="nl-BE" dirty="0"/>
              <a:t>Onze </a:t>
            </a:r>
            <a:r>
              <a:rPr lang="nl-BE" b="1" dirty="0"/>
              <a:t>innerlijke processen </a:t>
            </a:r>
            <a:r>
              <a:rPr lang="nl-BE" dirty="0"/>
              <a:t>zijn minstens even belangrijk als </a:t>
            </a:r>
            <a:r>
              <a:rPr lang="nl-BE" b="1" dirty="0"/>
              <a:t>prikkels uit de omgeving.</a:t>
            </a:r>
          </a:p>
          <a:p>
            <a:endParaRPr lang="nl-BE" dirty="0"/>
          </a:p>
          <a:p>
            <a:r>
              <a:rPr lang="nl-BE" b="1" dirty="0"/>
              <a:t>Wie?</a:t>
            </a:r>
          </a:p>
          <a:p>
            <a:r>
              <a:rPr lang="nl-BE" dirty="0"/>
              <a:t>Seligman en Csikszentmihalyi (vanaf 2000)</a:t>
            </a:r>
          </a:p>
          <a:p>
            <a:endParaRPr lang="nl-BE" dirty="0"/>
          </a:p>
          <a:p>
            <a:r>
              <a:rPr lang="nl-BE" dirty="0"/>
              <a:t>De positieve psychologie wil bijdragen aan het welbevinden van mensen.</a:t>
            </a:r>
          </a:p>
          <a:p>
            <a:r>
              <a:rPr lang="nl-BE" dirty="0"/>
              <a:t>Bijvoorbeeld: wat zijn gedachten en overtuigingen die mensen gelukkig maken?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69</a:t>
            </a:fld>
            <a:endParaRPr lang="nl-BE"/>
          </a:p>
        </p:txBody>
      </p:sp>
    </p:spTree>
    <p:extLst>
      <p:ext uri="{BB962C8B-B14F-4D97-AF65-F5344CB8AC3E}">
        <p14:creationId xmlns:p14="http://schemas.microsoft.com/office/powerpoint/2010/main" val="24315248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9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Continuïteit is hier een centraal begrip.</a:t>
            </a:r>
          </a:p>
          <a:p>
            <a:r>
              <a:rPr lang="nl-BE" dirty="0"/>
              <a:t>Want van zodra een discontinuïteit optreedt en de ‘rode draad’ van onze persoonlijkheid doorbroken wordt dan is het mogelijk dat zich problemen voordoen.</a:t>
            </a:r>
          </a:p>
          <a:p>
            <a:r>
              <a:rPr lang="nl-BE" dirty="0"/>
              <a:t>Denk aan manisch-depressieve psychose, schizofrenie of andere persoonlijkheidsstoornissen.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a:t>
            </a:fld>
            <a:endParaRPr lang="nl-BE"/>
          </a:p>
        </p:txBody>
      </p:sp>
    </p:spTree>
    <p:extLst>
      <p:ext uri="{BB962C8B-B14F-4D97-AF65-F5344CB8AC3E}">
        <p14:creationId xmlns:p14="http://schemas.microsoft.com/office/powerpoint/2010/main" val="33633339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71</a:t>
            </a:fld>
            <a:endParaRPr lang="nl-BE"/>
          </a:p>
        </p:txBody>
      </p:sp>
    </p:spTree>
    <p:extLst>
      <p:ext uri="{BB962C8B-B14F-4D97-AF65-F5344CB8AC3E}">
        <p14:creationId xmlns:p14="http://schemas.microsoft.com/office/powerpoint/2010/main" val="4609281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Begint bij de geboorte.</a:t>
            </a:r>
          </a:p>
          <a:p>
            <a:r>
              <a:rPr lang="nl-BE" dirty="0"/>
              <a:t>Gedurende het hele leven beïnvloeden anderen ons.</a:t>
            </a:r>
          </a:p>
          <a:p>
            <a:r>
              <a:rPr lang="nl-BE" dirty="0"/>
              <a:t>Noodzakelijk proces om tot een gemeenschap te kunnen horen.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72</a:t>
            </a:fld>
            <a:endParaRPr lang="nl-BE"/>
          </a:p>
        </p:txBody>
      </p:sp>
    </p:spTree>
    <p:extLst>
      <p:ext uri="{BB962C8B-B14F-4D97-AF65-F5344CB8AC3E}">
        <p14:creationId xmlns:p14="http://schemas.microsoft.com/office/powerpoint/2010/main" val="24105652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socialisatie worden opvattingen en gedragsregels verinnerlijkt.</a:t>
            </a:r>
          </a:p>
          <a:p>
            <a:r>
              <a:rPr lang="nl-BE" dirty="0"/>
              <a:t>Dit verinnerlijken is internaliseren.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73</a:t>
            </a:fld>
            <a:endParaRPr lang="nl-BE"/>
          </a:p>
        </p:txBody>
      </p:sp>
    </p:spTree>
    <p:extLst>
      <p:ext uri="{BB962C8B-B14F-4D97-AF65-F5344CB8AC3E}">
        <p14:creationId xmlns:p14="http://schemas.microsoft.com/office/powerpoint/2010/main" val="3687906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Ouders en andere verzorgers zijn belangrijke socialisators.</a:t>
            </a:r>
          </a:p>
          <a:p>
            <a:r>
              <a:rPr lang="nl-BE" dirty="0"/>
              <a:t>Van hen leren we als kind belangrijke maatschappelijke en persoonlijke waarden als zorgzaamheid en eerlijkheid..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74</a:t>
            </a:fld>
            <a:endParaRPr lang="nl-BE"/>
          </a:p>
        </p:txBody>
      </p:sp>
    </p:spTree>
    <p:extLst>
      <p:ext uri="{BB962C8B-B14F-4D97-AF65-F5344CB8AC3E}">
        <p14:creationId xmlns:p14="http://schemas.microsoft.com/office/powerpoint/2010/main" val="22173689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iemand zich vereenzelvigt met kenmerken van een ander, als het ware net zo wil zijn als die ander, dan spreken we over identificeren.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75</a:t>
            </a:fld>
            <a:endParaRPr lang="nl-BE"/>
          </a:p>
        </p:txBody>
      </p:sp>
    </p:spTree>
    <p:extLst>
      <p:ext uri="{BB962C8B-B14F-4D97-AF65-F5344CB8AC3E}">
        <p14:creationId xmlns:p14="http://schemas.microsoft.com/office/powerpoint/2010/main" val="29524744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socialisatie is het eigen om mensen in te delen jongens en meisjes op vlak van afgesproken regels.</a:t>
            </a:r>
          </a:p>
          <a:p>
            <a:r>
              <a:rPr lang="nl-BE" dirty="0"/>
              <a:t>Die regels zijn niet over heel de wereld gelijk (dus niet universeel).</a:t>
            </a:r>
          </a:p>
          <a:p>
            <a:r>
              <a:rPr lang="nl-BE"/>
              <a:t>De heersende cultuur bepaalt in sterke mate welk gedrag aanvaardbaar is voor mannen en vrouwen.</a:t>
            </a: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76</a:t>
            </a:fld>
            <a:endParaRPr lang="nl-BE"/>
          </a:p>
        </p:txBody>
      </p:sp>
    </p:spTree>
    <p:extLst>
      <p:ext uri="{BB962C8B-B14F-4D97-AF65-F5344CB8AC3E}">
        <p14:creationId xmlns:p14="http://schemas.microsoft.com/office/powerpoint/2010/main" val="25927684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Borderline, </a:t>
            </a:r>
            <a:r>
              <a:rPr lang="nl-NL" b="0" dirty="0" err="1"/>
              <a:t>burn</a:t>
            </a:r>
            <a:r>
              <a:rPr lang="nl-NL" b="0" dirty="0"/>
              <a:t> out, depressie, schizofrenie, pleinvrees, paranoia…zijn begrippen die je misschien wel kent.</a:t>
            </a:r>
          </a:p>
          <a:p>
            <a:r>
              <a:rPr lang="nl-NL" b="0" dirty="0"/>
              <a:t>Het zijn problemen die niet meteen een lichamelijke oorzaak hebben maar eerder psychisch te verklaren zijn.</a:t>
            </a:r>
          </a:p>
          <a:p>
            <a:r>
              <a:rPr lang="nl-NL" b="0" dirty="0"/>
              <a:t>We spreken over mentale stoornissen.</a:t>
            </a:r>
          </a:p>
          <a:p>
            <a:r>
              <a:rPr lang="nl-NL" b="0" dirty="0"/>
              <a:t>Sommige van die mentale stoornissen zijn tijdelijk en kunnen genezen worden.</a:t>
            </a:r>
          </a:p>
          <a:p>
            <a:r>
              <a:rPr lang="nl-NL" b="0" dirty="0"/>
              <a:t>Anderen zijn deel van de persoonlijkheid en veel moeilijker uit te </a:t>
            </a:r>
            <a:r>
              <a:rPr lang="nl-NL" b="0" dirty="0" err="1"/>
              <a:t>schakeleN</a:t>
            </a:r>
            <a:r>
              <a:rPr lang="nl-NL" b="0" dirty="0"/>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565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Mentale stoornissen kunnen diverse </a:t>
            </a:r>
            <a:r>
              <a:rPr lang="nl-BE" b="1" dirty="0"/>
              <a:t>oorzaken </a:t>
            </a:r>
            <a:r>
              <a:rPr lang="nl-BE" dirty="0"/>
              <a:t>hebben:</a:t>
            </a:r>
          </a:p>
          <a:p>
            <a:r>
              <a:rPr lang="nl-BE" dirty="0"/>
              <a:t>*vervelende of ongezonde levensomstandigheden</a:t>
            </a:r>
          </a:p>
          <a:p>
            <a:r>
              <a:rPr lang="nl-BE" dirty="0"/>
              <a:t>*ongezonde denkpatronen</a:t>
            </a:r>
          </a:p>
          <a:p>
            <a:r>
              <a:rPr lang="nl-BE" dirty="0"/>
              <a:t>*traumatische ervaringen (een auto-ongeluk bijvoorbeeld)</a:t>
            </a:r>
          </a:p>
          <a:p>
            <a:endParaRPr lang="nl-BE" dirty="0"/>
          </a:p>
          <a:p>
            <a:r>
              <a:rPr lang="nl-BE" dirty="0"/>
              <a:t>Een deel van deze mentale stoornissen is </a:t>
            </a:r>
            <a:r>
              <a:rPr lang="nl-BE" b="1" dirty="0"/>
              <a:t>tijdelijk en geneesbaar</a:t>
            </a:r>
            <a:r>
              <a:rPr lang="nl-BE" dirty="0"/>
              <a:t>.</a:t>
            </a:r>
          </a:p>
          <a:p>
            <a:endParaRPr lang="nl-BE" dirty="0"/>
          </a:p>
          <a:p>
            <a:r>
              <a:rPr lang="nl-BE" dirty="0"/>
              <a:t>Deze mentale stoornissen kunnen het </a:t>
            </a:r>
            <a:r>
              <a:rPr lang="nl-BE" b="1" dirty="0"/>
              <a:t>functioneren</a:t>
            </a:r>
            <a:r>
              <a:rPr lang="nl-BE" dirty="0"/>
              <a:t> in de war brengen</a:t>
            </a:r>
          </a:p>
          <a:p>
            <a:r>
              <a:rPr lang="nl-BE" dirty="0"/>
              <a:t>Voorbeeld: depressie kan leiden to jobverlies.</a:t>
            </a:r>
          </a:p>
          <a:p>
            <a:endParaRPr lang="nl-BE" dirty="0"/>
          </a:p>
          <a:p>
            <a:r>
              <a:rPr lang="nl-BE" dirty="0"/>
              <a:t>Mentale stoornissen worden in onze samenleving </a:t>
            </a:r>
            <a:r>
              <a:rPr lang="nl-BE" b="1" dirty="0"/>
              <a:t>minder gemakkelijk geaccepteerd </a:t>
            </a:r>
            <a:r>
              <a:rPr lang="nl-BE" dirty="0"/>
              <a:t>dan lichamelijke problemen.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78</a:t>
            </a:fld>
            <a:endParaRPr lang="nl-BE"/>
          </a:p>
        </p:txBody>
      </p:sp>
    </p:spTree>
    <p:extLst>
      <p:ext uri="{BB962C8B-B14F-4D97-AF65-F5344CB8AC3E}">
        <p14:creationId xmlns:p14="http://schemas.microsoft.com/office/powerpoint/2010/main" val="39082174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Sommige mentale stoornissen zitten </a:t>
            </a:r>
            <a:r>
              <a:rPr lang="nl-BE" b="1" dirty="0"/>
              <a:t>verankerd in de persoonlijkheid </a:t>
            </a:r>
            <a:r>
              <a:rPr lang="nl-BE" dirty="0"/>
              <a:t>en uiten zich in </a:t>
            </a:r>
            <a:r>
              <a:rPr lang="nl-BE" b="1" dirty="0"/>
              <a:t>verstoord sociaal gedrag</a:t>
            </a:r>
            <a:r>
              <a:rPr lang="nl-BE" dirty="0"/>
              <a:t>.</a:t>
            </a:r>
          </a:p>
          <a:p>
            <a:endParaRPr lang="nl-BE" dirty="0"/>
          </a:p>
          <a:p>
            <a:r>
              <a:rPr lang="nl-BE" b="1" dirty="0"/>
              <a:t>Oorzaken </a:t>
            </a:r>
            <a:r>
              <a:rPr lang="nl-BE" dirty="0"/>
              <a:t>van dit soort stoornissen:</a:t>
            </a:r>
          </a:p>
          <a:p>
            <a:r>
              <a:rPr lang="nl-BE" dirty="0"/>
              <a:t>*biologisch: erfelijke aanleg voor (gok)verslaving bijvoorbeeld</a:t>
            </a:r>
          </a:p>
          <a:p>
            <a:r>
              <a:rPr lang="nl-BE" dirty="0"/>
              <a:t>*psychisch: emotioneel labiel zijn en moeilijk met problemen kunnen omgaan</a:t>
            </a:r>
          </a:p>
          <a:p>
            <a:r>
              <a:rPr lang="nl-BE" dirty="0"/>
              <a:t>*sociaal: langdurige armoed bijvoorbeeld</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79</a:t>
            </a:fld>
            <a:endParaRPr lang="nl-BE"/>
          </a:p>
        </p:txBody>
      </p:sp>
    </p:spTree>
    <p:extLst>
      <p:ext uri="{BB962C8B-B14F-4D97-AF65-F5344CB8AC3E}">
        <p14:creationId xmlns:p14="http://schemas.microsoft.com/office/powerpoint/2010/main" val="21828527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is een internationale standaard voor diagnose, behandeling en statistiek van mentale stoornissen: DSM</a:t>
            </a:r>
          </a:p>
          <a:p>
            <a:endParaRPr lang="nl-BE" dirty="0"/>
          </a:p>
          <a:p>
            <a:r>
              <a:rPr lang="nl-BE" dirty="0"/>
              <a:t>Persoonlijkheidsstoornissen worden er in 3 clusters behandeld:</a:t>
            </a:r>
          </a:p>
          <a:p>
            <a:endParaRPr lang="nl-BE" dirty="0"/>
          </a:p>
          <a:p>
            <a:r>
              <a:rPr lang="nl-BE" dirty="0"/>
              <a:t>Cluster A: zich moeilijk kunnen aanpassen aan de sociale omgeving</a:t>
            </a:r>
          </a:p>
          <a:p>
            <a:r>
              <a:rPr lang="nl-BE" dirty="0"/>
              <a:t>Cluster B: emotioneel instabiel, onbeperkt aandacht eisen, antisociale persoonlijkheden</a:t>
            </a:r>
          </a:p>
          <a:p>
            <a:r>
              <a:rPr lang="nl-BE" dirty="0"/>
              <a:t>Cluster C: mensen die perfectionistisch zijn of extreem angstig.</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80</a:t>
            </a:fld>
            <a:endParaRPr lang="nl-BE"/>
          </a:p>
        </p:txBody>
      </p:sp>
    </p:spTree>
    <p:extLst>
      <p:ext uri="{BB962C8B-B14F-4D97-AF65-F5344CB8AC3E}">
        <p14:creationId xmlns:p14="http://schemas.microsoft.com/office/powerpoint/2010/main" val="95911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Denk aan manisch-depressieve psychose, schizofrenie of andere persoonlijkheidsstoornissen.</a:t>
            </a:r>
          </a:p>
          <a:p>
            <a:r>
              <a:rPr lang="nl-BE" dirty="0"/>
              <a:t>Een </a:t>
            </a:r>
            <a:r>
              <a:rPr lang="nl-BE" b="1" dirty="0"/>
              <a:t>psychose</a:t>
            </a:r>
            <a:r>
              <a:rPr lang="nl-BE" dirty="0"/>
              <a:t> is een mentale conditie waarbij iemand gedurende een zekere periode het contact met de werkelijkheid geheel of gedeeltelijk verliest.</a:t>
            </a:r>
          </a:p>
          <a:p>
            <a:endParaRPr lang="nl-BE" dirty="0"/>
          </a:p>
          <a:p>
            <a:r>
              <a:rPr lang="nl-BE" dirty="0"/>
              <a:t>Diverse factoren kunnen een persoonlijkheidsstoornis beïnvloeden.</a:t>
            </a:r>
          </a:p>
          <a:p>
            <a:endParaRPr lang="nl-BE" dirty="0"/>
          </a:p>
          <a:p>
            <a:r>
              <a:rPr lang="nl-BE" dirty="0"/>
              <a:t>Voorbeeld: de man die dacht dat zijn vrouw een hoed was</a:t>
            </a:r>
          </a:p>
          <a:p>
            <a:endParaRPr lang="nl-BE" dirty="0"/>
          </a:p>
          <a:p>
            <a:r>
              <a:rPr lang="nl-BE" b="1" i="1" dirty="0"/>
              <a:t>The man who mistook his wife for a hat. </a:t>
            </a:r>
            <a:r>
              <a:rPr lang="nl-BE" i="1" dirty="0"/>
              <a:t>The title of one of Sacks’s most famous </a:t>
            </a:r>
            <a:r>
              <a:rPr lang="nl-BE" i="1" dirty="0">
                <a:hlinkClick r:id="rId3"/>
              </a:rPr>
              <a:t>books</a:t>
            </a:r>
            <a:r>
              <a:rPr lang="nl-BE" i="1" dirty="0"/>
              <a:t> is taken from the case study of  Dr. P., a man with </a:t>
            </a:r>
            <a:r>
              <a:rPr lang="nl-BE" b="1" i="1" dirty="0"/>
              <a:t>visual agnosia</a:t>
            </a:r>
            <a:r>
              <a:rPr lang="nl-BE" i="1" dirty="0"/>
              <a:t>, who could, technically, see the world around him — he just didn’t always understand it correctly. Sacks determined that Dr. P. was suffering from visual agnosia, a rare condition caused by </a:t>
            </a:r>
            <a:r>
              <a:rPr lang="nl-BE" b="1" i="1" dirty="0"/>
              <a:t>damage to the brain’s occipital or parietal lobes</a:t>
            </a:r>
            <a:r>
              <a:rPr lang="nl-BE" i="1" dirty="0"/>
              <a:t>, which is “characterized by an </a:t>
            </a:r>
            <a:r>
              <a:rPr lang="nl-BE" b="1" i="1" dirty="0"/>
              <a:t>inability to recognize and identify objects or persons</a:t>
            </a:r>
            <a:r>
              <a:rPr lang="nl-BE" i="1" dirty="0"/>
              <a:t>,” </a:t>
            </a:r>
            <a:r>
              <a:rPr lang="nl-BE" i="1" dirty="0">
                <a:hlinkClick r:id="rId4"/>
              </a:rPr>
              <a:t>according</a:t>
            </a:r>
            <a:r>
              <a:rPr lang="nl-BE" i="1" dirty="0"/>
              <a:t> to the National Institute of Neurological Disorders and Stroke.</a:t>
            </a:r>
          </a:p>
          <a:p>
            <a:r>
              <a:rPr lang="nl-BE" i="1" dirty="0"/>
              <a:t>And his visual confusion didn’t end with mistaking poor Mrs. P. for a hat, as Sacks recounts in the 1998 book. “For not only did Dr. P. increasingly </a:t>
            </a:r>
            <a:r>
              <a:rPr lang="nl-BE" b="1" i="1" dirty="0"/>
              <a:t>fail to see faces</a:t>
            </a:r>
            <a:r>
              <a:rPr lang="nl-BE" i="1" dirty="0"/>
              <a:t>, but he saw faces when there were no faces to see: genially, Magoo-like, when in the street he might pat the heads of water hydrants and parking meters, taking these to be the heads of children; he would amiably address carved knobs on the furniture and be astounded when they did not reply,” Sacks wrote.</a:t>
            </a:r>
          </a:p>
          <a:p>
            <a:endParaRPr lang="nl-BE" dirty="0"/>
          </a:p>
          <a:p>
            <a:endParaRPr lang="nl-BE" dirty="0"/>
          </a:p>
          <a:p>
            <a:r>
              <a:rPr lang="nl-BE" dirty="0"/>
              <a:t>BRON</a:t>
            </a:r>
          </a:p>
          <a:p>
            <a:r>
              <a:rPr lang="nl-BE" dirty="0"/>
              <a:t>https://www.thecut.com/2015/08/7-of-oliver-sacks-most-fascinating-case-studies.html</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9</a:t>
            </a:fld>
            <a:endParaRPr lang="nl-BE"/>
          </a:p>
        </p:txBody>
      </p:sp>
    </p:spTree>
    <p:extLst>
      <p:ext uri="{BB962C8B-B14F-4D97-AF65-F5344CB8AC3E}">
        <p14:creationId xmlns:p14="http://schemas.microsoft.com/office/powerpoint/2010/main" val="7322558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Gedrag en persoonlijkheid zijn nauw met elkaar verbonden.</a:t>
            </a:r>
          </a:p>
          <a:p>
            <a:r>
              <a:rPr lang="nl-NL" sz="1200" kern="1200" dirty="0">
                <a:solidFill>
                  <a:schemeClr val="tx1"/>
                </a:solidFill>
                <a:effectLst/>
                <a:latin typeface="+mn-lt"/>
                <a:ea typeface="+mn-ea"/>
                <a:cs typeface="+mn-cs"/>
              </a:rPr>
              <a:t>Persoonlijkheid komt tot uiting in iemands gedrag.</a:t>
            </a:r>
          </a:p>
          <a:p>
            <a:r>
              <a:rPr lang="nl-NL" sz="1200" kern="1200" dirty="0">
                <a:solidFill>
                  <a:schemeClr val="tx1"/>
                </a:solidFill>
                <a:effectLst/>
                <a:latin typeface="+mn-lt"/>
                <a:ea typeface="+mn-ea"/>
                <a:cs typeface="+mn-cs"/>
              </a:rPr>
              <a:t>Uit iemands gedrag leiden we de persoonlijkheid af.</a:t>
            </a:r>
          </a:p>
          <a:p>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endParaRPr lang="nl-NL" dirty="0"/>
          </a:p>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10</a:t>
            </a:fld>
            <a:endParaRPr lang="nl-NL"/>
          </a:p>
        </p:txBody>
      </p:sp>
    </p:spTree>
    <p:extLst>
      <p:ext uri="{BB962C8B-B14F-4D97-AF65-F5344CB8AC3E}">
        <p14:creationId xmlns:p14="http://schemas.microsoft.com/office/powerpoint/2010/main" val="329803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17/10/19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99075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17/10/19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0178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17/10/19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712318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628650" y="6356351"/>
            <a:ext cx="2057400" cy="365125"/>
          </a:xfrm>
          <a:prstGeom prst="rect">
            <a:avLst/>
          </a:prstGeom>
        </p:spPr>
        <p:txBody>
          <a:bodyPr/>
          <a:lstStyle/>
          <a:p>
            <a:fld id="{4FB78E41-DD9C-8846-AE76-174A107BA6B5}" type="datetimeFigureOut">
              <a:rPr lang="nl-NL" smtClean="0"/>
              <a:t>17-10-19</a:t>
            </a:fld>
            <a:endParaRPr lang="nl-NL"/>
          </a:p>
        </p:txBody>
      </p:sp>
      <p:sp>
        <p:nvSpPr>
          <p:cNvPr id="4" name="Tijdelijke aanduiding voor voettekst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457950" y="6356351"/>
            <a:ext cx="2057400" cy="365125"/>
          </a:xfrm>
          <a:prstGeom prst="rect">
            <a:avLst/>
          </a:prstGeom>
        </p:spPr>
        <p:txBody>
          <a:bodyPr/>
          <a:lstStyle/>
          <a:p>
            <a:fld id="{CAD09AE9-2BFB-8949-A98E-EC7DE0325C1E}" type="slidenum">
              <a:rPr lang="nl-NL" smtClean="0"/>
              <a:t>‹nr.›</a:t>
            </a:fld>
            <a:endParaRPr lang="nl-NL"/>
          </a:p>
        </p:txBody>
      </p:sp>
      <p:sp>
        <p:nvSpPr>
          <p:cNvPr id="6" name="Shape 162"/>
          <p:cNvSpPr/>
          <p:nvPr userDrawn="1"/>
        </p:nvSpPr>
        <p:spPr>
          <a:xfrm>
            <a:off x="0" y="6233698"/>
            <a:ext cx="9144000" cy="632813"/>
          </a:xfrm>
          <a:prstGeom prst="rect">
            <a:avLst/>
          </a:prstGeom>
          <a:solidFill>
            <a:srgbClr val="FFFC00"/>
          </a:solidFill>
          <a:ln w="12700">
            <a:miter lim="400000"/>
          </a:ln>
        </p:spPr>
        <p:txBody>
          <a:bodyPr lIns="35719" tIns="35719" rIns="35719" bIns="35719" anchor="ctr"/>
          <a:lstStyle/>
          <a:p>
            <a:pPr algn="ctr">
              <a:lnSpc>
                <a:spcPct val="100000"/>
              </a:lnSpc>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439"/>
            <a:ext cx="9144000" cy="49227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3012" y="1798505"/>
            <a:ext cx="3057976" cy="2597550"/>
          </a:xfrm>
          <a:prstGeom prst="rect">
            <a:avLst/>
          </a:prstGeom>
        </p:spPr>
      </p:pic>
      <p:sp>
        <p:nvSpPr>
          <p:cNvPr id="9" name="Subtitle 2"/>
          <p:cNvSpPr>
            <a:spLocks noGrp="1"/>
          </p:cNvSpPr>
          <p:nvPr>
            <p:ph type="subTitle" idx="1"/>
          </p:nvPr>
        </p:nvSpPr>
        <p:spPr>
          <a:xfrm>
            <a:off x="1143000" y="4383917"/>
            <a:ext cx="6858000" cy="1655762"/>
          </a:xfrm>
        </p:spPr>
        <p:txBody>
          <a:bodyPr/>
          <a:lstStyle>
            <a:lvl1pPr marL="0" indent="0" algn="ctr">
              <a:buNone/>
              <a:defRPr sz="2400" b="0" i="0">
                <a:latin typeface="Roboto Thin" charset="0"/>
                <a:ea typeface="Roboto Thin" charset="0"/>
                <a:cs typeface="Roboto Thi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40288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17/10/19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1224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17/10/19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54459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17/10/19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81692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48D9BD8-96A4-0441-A55C-45788696E0F2}" type="datetimeFigureOut">
              <a:rPr lang="nl-BE" smtClean="0"/>
              <a:t>17/10/19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58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48D9BD8-96A4-0441-A55C-45788696E0F2}" type="datetimeFigureOut">
              <a:rPr lang="nl-BE" smtClean="0"/>
              <a:t>17/10/19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7611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D9BD8-96A4-0441-A55C-45788696E0F2}" type="datetimeFigureOut">
              <a:rPr lang="nl-BE" smtClean="0"/>
              <a:t>17/10/19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77965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17/10/19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4229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17/10/19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3799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D9BD8-96A4-0441-A55C-45788696E0F2}" type="datetimeFigureOut">
              <a:rPr lang="nl-BE" smtClean="0"/>
              <a:t>17/10/19</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A53A-A804-1D4A-BC18-0D4DE1A1C6AA}" type="slidenum">
              <a:rPr lang="nl-BE" smtClean="0"/>
              <a:t>‹nr.›</a:t>
            </a:fld>
            <a:endParaRPr lang="nl-BE"/>
          </a:p>
        </p:txBody>
      </p:sp>
    </p:spTree>
    <p:extLst>
      <p:ext uri="{BB962C8B-B14F-4D97-AF65-F5344CB8AC3E}">
        <p14:creationId xmlns:p14="http://schemas.microsoft.com/office/powerpoint/2010/main" val="158857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7KwQD8sEUW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time_continue=9&amp;v=v80Nd8w1uts"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openpsychometrics.org/tests/FTI/"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openpsychometrics.org/tests/OEJTS/"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myersbriggs.org/my-mbti-personality-type/take-the-mbti-instrument/"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openpsychometrics.org/tests/IPIP-BFFM/"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ocunV4JX4w"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59A7DB-DDE7-2C40-8B9F-97ECC60D0270}"/>
              </a:ext>
            </a:extLst>
          </p:cNvPr>
          <p:cNvPicPr>
            <a:picLocks noChangeAspect="1"/>
          </p:cNvPicPr>
          <p:nvPr/>
        </p:nvPicPr>
        <p:blipFill>
          <a:blip r:embed="rId2"/>
          <a:stretch>
            <a:fillRect/>
          </a:stretch>
        </p:blipFill>
        <p:spPr>
          <a:xfrm>
            <a:off x="2459816" y="1022699"/>
            <a:ext cx="4224369" cy="4016186"/>
          </a:xfrm>
          <a:prstGeom prst="rect">
            <a:avLst/>
          </a:prstGeom>
        </p:spPr>
      </p:pic>
      <p:sp>
        <p:nvSpPr>
          <p:cNvPr id="6" name="Tekstvak 5">
            <a:extLst>
              <a:ext uri="{FF2B5EF4-FFF2-40B4-BE49-F238E27FC236}">
                <a16:creationId xmlns:a16="http://schemas.microsoft.com/office/drawing/2014/main" id="{7392F3FE-C072-B845-A488-212AF0FADD65}"/>
              </a:ext>
            </a:extLst>
          </p:cNvPr>
          <p:cNvSpPr txBox="1"/>
          <p:nvPr/>
        </p:nvSpPr>
        <p:spPr>
          <a:xfrm>
            <a:off x="3040172" y="5088197"/>
            <a:ext cx="3063659" cy="707886"/>
          </a:xfrm>
          <a:prstGeom prst="rect">
            <a:avLst/>
          </a:prstGeom>
          <a:noFill/>
        </p:spPr>
        <p:txBody>
          <a:bodyPr wrap="none" rtlCol="0">
            <a:spAutoFit/>
          </a:bodyPr>
          <a:lstStyle/>
          <a:p>
            <a:pPr algn="ctr"/>
            <a:r>
              <a:rPr lang="nl-BE" sz="2800" b="1" dirty="0">
                <a:latin typeface="Roboto" panose="02000000000000000000" pitchFamily="2" charset="0"/>
                <a:ea typeface="Roboto" panose="02000000000000000000" pitchFamily="2" charset="0"/>
              </a:rPr>
              <a:t>COMMUNICATIE I</a:t>
            </a:r>
            <a:endParaRPr lang="nl-BE" b="1" dirty="0">
              <a:latin typeface="Roboto" panose="02000000000000000000" pitchFamily="2" charset="0"/>
              <a:ea typeface="Roboto" panose="02000000000000000000" pitchFamily="2" charset="0"/>
            </a:endParaRPr>
          </a:p>
          <a:p>
            <a:pPr algn="ctr"/>
            <a:r>
              <a:rPr lang="nl-BE" sz="1200" dirty="0">
                <a:latin typeface="Roboto Thin" pitchFamily="2" charset="0"/>
                <a:ea typeface="Roboto Thin" pitchFamily="2" charset="0"/>
              </a:rPr>
              <a:t>17 oktober 2019</a:t>
            </a:r>
          </a:p>
        </p:txBody>
      </p:sp>
    </p:spTree>
    <p:extLst>
      <p:ext uri="{BB962C8B-B14F-4D97-AF65-F5344CB8AC3E}">
        <p14:creationId xmlns:p14="http://schemas.microsoft.com/office/powerpoint/2010/main" val="4407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a:bodyPr>
          <a:lstStyle/>
          <a:p>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Gedrag en persoonlijkheid</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7141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fontScale="90000"/>
          </a:bodyPr>
          <a:lstStyle/>
          <a:p>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Erfelijke + omgevingsfactoren bepalen persoonlijkheid</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5873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27E84D61-8F40-104C-BC6F-7385DF9DA994}"/>
              </a:ext>
            </a:extLst>
          </p:cNvPr>
          <p:cNvPicPr>
            <a:picLocks noChangeAspect="1"/>
          </p:cNvPicPr>
          <p:nvPr/>
        </p:nvPicPr>
        <p:blipFill rotWithShape="1">
          <a:blip r:embed="rId3">
            <a:biLevel thresh="75000"/>
          </a:blip>
          <a:srcRect t="3925" b="3540"/>
          <a:stretch/>
        </p:blipFill>
        <p:spPr>
          <a:xfrm>
            <a:off x="1320800" y="1714500"/>
            <a:ext cx="6502400" cy="3443288"/>
          </a:xfrm>
          <a:prstGeom prst="rect">
            <a:avLst/>
          </a:prstGeom>
        </p:spPr>
      </p:pic>
      <p:sp>
        <p:nvSpPr>
          <p:cNvPr id="11" name="Tekstvak 10">
            <a:extLst>
              <a:ext uri="{FF2B5EF4-FFF2-40B4-BE49-F238E27FC236}">
                <a16:creationId xmlns:a16="http://schemas.microsoft.com/office/drawing/2014/main" id="{2E61035B-D225-604F-B416-5B4CB6686D39}"/>
              </a:ext>
            </a:extLst>
          </p:cNvPr>
          <p:cNvSpPr txBox="1"/>
          <p:nvPr/>
        </p:nvSpPr>
        <p:spPr>
          <a:xfrm>
            <a:off x="6672263" y="6057900"/>
            <a:ext cx="963725" cy="230832"/>
          </a:xfrm>
          <a:prstGeom prst="rect">
            <a:avLst/>
          </a:prstGeom>
          <a:noFill/>
        </p:spPr>
        <p:txBody>
          <a:bodyPr wrap="none" rtlCol="0">
            <a:spAutoFit/>
          </a:bodyPr>
          <a:lstStyle/>
          <a:p>
            <a:r>
              <a:rPr lang="nl-BE" sz="900" dirty="0">
                <a:solidFill>
                  <a:schemeClr val="tx1">
                    <a:lumMod val="50000"/>
                    <a:lumOff val="50000"/>
                  </a:schemeClr>
                </a:solidFill>
              </a:rPr>
              <a:t>Zimbardo (2018)</a:t>
            </a:r>
          </a:p>
        </p:txBody>
      </p:sp>
      <p:sp>
        <p:nvSpPr>
          <p:cNvPr id="4" name="Titel 1">
            <a:extLst>
              <a:ext uri="{FF2B5EF4-FFF2-40B4-BE49-F238E27FC236}">
                <a16:creationId xmlns:a16="http://schemas.microsoft.com/office/drawing/2014/main" id="{0E2CA74C-237E-A444-B648-FE3B8C3EF520}"/>
              </a:ext>
            </a:extLst>
          </p:cNvPr>
          <p:cNvSpPr txBox="1">
            <a:spLocks/>
          </p:cNvSpPr>
          <p:nvPr/>
        </p:nvSpPr>
        <p:spPr>
          <a:xfrm>
            <a:off x="1320800" y="1330002"/>
            <a:ext cx="813435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De ‘krachten’ die je persoonlijkheid vormen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6241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victor von Aveyron">
            <a:extLst>
              <a:ext uri="{FF2B5EF4-FFF2-40B4-BE49-F238E27FC236}">
                <a16:creationId xmlns:a16="http://schemas.microsoft.com/office/drawing/2014/main" id="{5F628B13-1ADC-2041-8157-2A5FBB3C6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635" y="1829347"/>
            <a:ext cx="2198043" cy="31993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a:extLst>
              <a:ext uri="{FF2B5EF4-FFF2-40B4-BE49-F238E27FC236}">
                <a16:creationId xmlns:a16="http://schemas.microsoft.com/office/drawing/2014/main" id="{C8E88896-02CB-7348-8511-F40E99384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692" y="1959578"/>
            <a:ext cx="2309091" cy="293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3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hlinkClick r:id="rId3"/>
            <a:extLst>
              <a:ext uri="{FF2B5EF4-FFF2-40B4-BE49-F238E27FC236}">
                <a16:creationId xmlns:a16="http://schemas.microsoft.com/office/drawing/2014/main" id="{CF8DFDFD-BADB-9144-AFBE-BD3B358ED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613" y="0"/>
            <a:ext cx="5692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7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862262"/>
            <a:ext cx="7886700" cy="1133476"/>
          </a:xfrm>
        </p:spPr>
        <p:txBody>
          <a:bodyPr>
            <a:normAutofit/>
          </a:bodyPr>
          <a:lstStyle/>
          <a:p>
            <a:r>
              <a:rPr lang="nl-NL" b="1" dirty="0">
                <a:highlight>
                  <a:srgbClr val="FFFF00"/>
                </a:highlight>
                <a:latin typeface="Roboto" panose="02000000000000000000" pitchFamily="2" charset="0"/>
                <a:ea typeface="Roboto" panose="02000000000000000000" pitchFamily="2" charset="0"/>
              </a:rPr>
              <a:t>Karakter &amp; gewoontes</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742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3799D731-146E-7A4B-BAB4-CD4CFEDA68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22"/>
          <a:stretch/>
        </p:blipFill>
        <p:spPr bwMode="auto">
          <a:xfrm>
            <a:off x="1389062" y="3429000"/>
            <a:ext cx="6364287"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ated image">
            <a:extLst>
              <a:ext uri="{FF2B5EF4-FFF2-40B4-BE49-F238E27FC236}">
                <a16:creationId xmlns:a16="http://schemas.microsoft.com/office/drawing/2014/main" id="{F9F4ABDA-9FD0-C94E-B791-1F53445AFE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222"/>
          <a:stretch/>
        </p:blipFill>
        <p:spPr bwMode="auto">
          <a:xfrm>
            <a:off x="1389063" y="152400"/>
            <a:ext cx="636428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37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physiognomy">
            <a:extLst>
              <a:ext uri="{FF2B5EF4-FFF2-40B4-BE49-F238E27FC236}">
                <a16:creationId xmlns:a16="http://schemas.microsoft.com/office/drawing/2014/main" id="{0B936750-A6C6-514C-9A30-417622BAC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563" y="0"/>
            <a:ext cx="5221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84CE60C-BF1A-7C44-82E1-2AFC53DB3530}"/>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Physiognomy</a:t>
            </a:r>
            <a:r>
              <a:rPr lang="nl-NL" b="1" dirty="0">
                <a:highlight>
                  <a:srgbClr val="FFFF00"/>
                </a:highlight>
                <a:latin typeface="Roboto" panose="02000000000000000000" pitchFamily="2" charset="0"/>
                <a:ea typeface="Roboto" panose="02000000000000000000" pitchFamily="2" charset="0"/>
              </a:rPr>
              <a:t> is een pseudowetenschap</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639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a:bodyPr>
          <a:lstStyle/>
          <a:p>
            <a:r>
              <a:rPr lang="nl-NL" b="1" dirty="0">
                <a:latin typeface="Roboto" panose="02000000000000000000" pitchFamily="2" charset="0"/>
                <a:ea typeface="Roboto" panose="02000000000000000000" pitchFamily="2" charset="0"/>
              </a:rPr>
              <a:t>2.2.</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Psychoanalyse</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8248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Dagelijks taalgebruik</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577524"/>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Freudiaanse termen duiken her en der op in onze taal: het onbewuste, verdringing, projectie, hysterisch, trauma, …</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7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23C0CD-B3B7-6E42-9A71-444F962C75A4}"/>
              </a:ext>
            </a:extLst>
          </p:cNvPr>
          <p:cNvPicPr>
            <a:picLocks noChangeAspect="1"/>
          </p:cNvPicPr>
          <p:nvPr/>
        </p:nvPicPr>
        <p:blipFill>
          <a:blip r:embed="rId3"/>
          <a:stretch>
            <a:fillRect/>
          </a:stretch>
        </p:blipFill>
        <p:spPr>
          <a:xfrm>
            <a:off x="1403350" y="355600"/>
            <a:ext cx="6337300" cy="6146800"/>
          </a:xfrm>
          <a:prstGeom prst="rect">
            <a:avLst/>
          </a:prstGeom>
        </p:spPr>
      </p:pic>
      <p:sp>
        <p:nvSpPr>
          <p:cNvPr id="4" name="Tekstvak 3">
            <a:extLst>
              <a:ext uri="{FF2B5EF4-FFF2-40B4-BE49-F238E27FC236}">
                <a16:creationId xmlns:a16="http://schemas.microsoft.com/office/drawing/2014/main" id="{7CFE4AEC-CBB4-7E4A-B8CF-5B4914522EC7}"/>
              </a:ext>
            </a:extLst>
          </p:cNvPr>
          <p:cNvSpPr txBox="1"/>
          <p:nvPr/>
        </p:nvSpPr>
        <p:spPr>
          <a:xfrm>
            <a:off x="6477980" y="5254218"/>
            <a:ext cx="2353529" cy="600164"/>
          </a:xfrm>
          <a:prstGeom prst="rect">
            <a:avLst/>
          </a:prstGeom>
          <a:noFill/>
        </p:spPr>
        <p:txBody>
          <a:bodyPr wrap="none" rtlCol="0">
            <a:spAutoFit/>
          </a:bodyPr>
          <a:lstStyle/>
          <a:p>
            <a:r>
              <a:rPr lang="nl-BE" sz="1100" dirty="0">
                <a:latin typeface="Roboto" panose="02000000000000000000" pitchFamily="2" charset="0"/>
                <a:ea typeface="Roboto" panose="02000000000000000000" pitchFamily="2" charset="0"/>
              </a:rPr>
              <a:t>IC interpersoonlijke communicatie</a:t>
            </a:r>
          </a:p>
          <a:p>
            <a:r>
              <a:rPr lang="nl-BE" sz="1100" dirty="0">
                <a:latin typeface="Roboto" panose="02000000000000000000" pitchFamily="2" charset="0"/>
                <a:ea typeface="Roboto" panose="02000000000000000000" pitchFamily="2" charset="0"/>
              </a:rPr>
              <a:t>P  psychologie</a:t>
            </a:r>
          </a:p>
          <a:p>
            <a:r>
              <a:rPr lang="nl-BE" sz="1100" dirty="0">
                <a:latin typeface="Roboto" panose="02000000000000000000" pitchFamily="2" charset="0"/>
                <a:ea typeface="Roboto" panose="02000000000000000000" pitchFamily="2" charset="0"/>
              </a:rPr>
              <a:t>S  sociologie</a:t>
            </a:r>
          </a:p>
        </p:txBody>
      </p:sp>
      <p:sp>
        <p:nvSpPr>
          <p:cNvPr id="5" name="Titel 1">
            <a:extLst>
              <a:ext uri="{FF2B5EF4-FFF2-40B4-BE49-F238E27FC236}">
                <a16:creationId xmlns:a16="http://schemas.microsoft.com/office/drawing/2014/main" id="{91BD2022-8BFF-7140-9EBB-8B58F7AA3F7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OPBOUW MODULE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594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igmund Freud, Portrait 1926, Founder Of Psychoanalysis">
            <a:extLst>
              <a:ext uri="{FF2B5EF4-FFF2-40B4-BE49-F238E27FC236}">
                <a16:creationId xmlns:a16="http://schemas.microsoft.com/office/drawing/2014/main" id="{E53EE8F5-0BA7-E54D-915E-092A19820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917E629-4EC8-3D48-A3C3-12288F1922DC}"/>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was psychoanalyse ook al weer?</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1507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2.2.1. Freuds visie op persoonlijkheid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2050" name="Picture 2" descr="Image result for id ego superego">
            <a:extLst>
              <a:ext uri="{FF2B5EF4-FFF2-40B4-BE49-F238E27FC236}">
                <a16:creationId xmlns:a16="http://schemas.microsoft.com/office/drawing/2014/main" id="{C7CC392A-B3AC-4F4A-8195-C6168EE69C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32" t="4945" r="9941" b="12961"/>
          <a:stretch/>
        </p:blipFill>
        <p:spPr bwMode="auto">
          <a:xfrm>
            <a:off x="1800224" y="1100138"/>
            <a:ext cx="5529263" cy="424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77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ght, Fist, Power, Propaganda, Punch, Strong">
            <a:extLst>
              <a:ext uri="{FF2B5EF4-FFF2-40B4-BE49-F238E27FC236}">
                <a16:creationId xmlns:a16="http://schemas.microsoft.com/office/drawing/2014/main" id="{4F50FCF5-BEEF-2F4B-BC99-3A5F901BE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082" y="1829347"/>
            <a:ext cx="2803837" cy="3199306"/>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8998C782-C040-CE49-8763-51C4D02DDA5D}"/>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Agressie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9602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Freud zegt…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2132158"/>
            <a:ext cx="6224588" cy="1384995"/>
          </a:xfrm>
          <a:prstGeom prst="rect">
            <a:avLst/>
          </a:prstGeom>
        </p:spPr>
        <p:txBody>
          <a:bodyPr wrap="square">
            <a:spAutoFit/>
          </a:bodyPr>
          <a:lstStyle/>
          <a:p>
            <a:r>
              <a:rPr lang="nl-NL" sz="2800" b="1" dirty="0">
                <a:latin typeface="Roboto" panose="02000000000000000000" pitchFamily="2" charset="0"/>
                <a:ea typeface="Roboto" panose="02000000000000000000" pitchFamily="2" charset="0"/>
              </a:rPr>
              <a:t>Mens = conflictwezen</a:t>
            </a:r>
          </a:p>
          <a:p>
            <a:r>
              <a:rPr lang="nl-NL" sz="2800" b="1" dirty="0">
                <a:latin typeface="Roboto" panose="02000000000000000000" pitchFamily="2" charset="0"/>
                <a:ea typeface="Roboto" panose="02000000000000000000" pitchFamily="2" charset="0"/>
              </a:rPr>
              <a:t>Mens = driftwezen</a:t>
            </a:r>
          </a:p>
          <a:p>
            <a:r>
              <a:rPr lang="nl-NL" sz="2800" b="1" dirty="0">
                <a:latin typeface="Roboto" panose="02000000000000000000" pitchFamily="2" charset="0"/>
                <a:ea typeface="Roboto" panose="02000000000000000000" pitchFamily="2" charset="0"/>
              </a:rPr>
              <a:t>Mens = psychisch gedetermineerd</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49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5 fasen van de kinderlijke ontwikkeling volgens Freud </a:t>
            </a:r>
          </a:p>
        </p:txBody>
      </p:sp>
      <p:sp>
        <p:nvSpPr>
          <p:cNvPr id="2" name="Rechthoek 1">
            <a:extLst>
              <a:ext uri="{FF2B5EF4-FFF2-40B4-BE49-F238E27FC236}">
                <a16:creationId xmlns:a16="http://schemas.microsoft.com/office/drawing/2014/main" id="{5AC1414C-64EF-CC41-9403-BA244BB961D9}"/>
              </a:ext>
            </a:extLst>
          </p:cNvPr>
          <p:cNvSpPr/>
          <p:nvPr/>
        </p:nvSpPr>
        <p:spPr>
          <a:xfrm>
            <a:off x="1454944" y="1787387"/>
            <a:ext cx="6224588" cy="2246769"/>
          </a:xfrm>
          <a:prstGeom prst="rect">
            <a:avLst/>
          </a:prstGeom>
        </p:spPr>
        <p:txBody>
          <a:bodyPr wrap="square">
            <a:spAutoFit/>
          </a:bodyPr>
          <a:lstStyle/>
          <a:p>
            <a:pPr marL="514350" indent="-514350">
              <a:buAutoNum type="arabicPeriod"/>
            </a:pPr>
            <a:r>
              <a:rPr lang="nl-NL" sz="2800" b="1" dirty="0">
                <a:latin typeface="Roboto" panose="02000000000000000000" pitchFamily="2" charset="0"/>
                <a:ea typeface="Roboto" panose="02000000000000000000" pitchFamily="2" charset="0"/>
              </a:rPr>
              <a:t>Orale fase</a:t>
            </a:r>
          </a:p>
          <a:p>
            <a:pPr marL="514350" indent="-514350">
              <a:buAutoNum type="arabicPeriod"/>
            </a:pPr>
            <a:r>
              <a:rPr lang="nl-NL" sz="2800" b="1" dirty="0">
                <a:latin typeface="Roboto" panose="02000000000000000000" pitchFamily="2" charset="0"/>
                <a:ea typeface="Roboto" panose="02000000000000000000" pitchFamily="2" charset="0"/>
              </a:rPr>
              <a:t>Anale fase</a:t>
            </a:r>
          </a:p>
          <a:p>
            <a:pPr marL="514350" indent="-514350">
              <a:buAutoNum type="arabicPeriod"/>
            </a:pPr>
            <a:r>
              <a:rPr lang="nl-NL" sz="2800" b="1" dirty="0">
                <a:latin typeface="Roboto" panose="02000000000000000000" pitchFamily="2" charset="0"/>
                <a:ea typeface="Roboto" panose="02000000000000000000" pitchFamily="2" charset="0"/>
              </a:rPr>
              <a:t>Fallische fase</a:t>
            </a:r>
          </a:p>
          <a:p>
            <a:pPr marL="514350" indent="-514350">
              <a:buAutoNum type="arabicPeriod"/>
            </a:pPr>
            <a:r>
              <a:rPr lang="nl-NL" sz="2800" b="1" dirty="0">
                <a:latin typeface="Roboto" panose="02000000000000000000" pitchFamily="2" charset="0"/>
                <a:ea typeface="Roboto" panose="02000000000000000000" pitchFamily="2" charset="0"/>
              </a:rPr>
              <a:t>Latente fase</a:t>
            </a:r>
          </a:p>
          <a:p>
            <a:pPr marL="514350" indent="-514350">
              <a:buAutoNum type="arabicPeriod"/>
            </a:pPr>
            <a:r>
              <a:rPr lang="nl-NL" sz="2800" b="1" dirty="0">
                <a:latin typeface="Roboto" panose="02000000000000000000" pitchFamily="2" charset="0"/>
                <a:ea typeface="Roboto" panose="02000000000000000000" pitchFamily="2" charset="0"/>
              </a:rPr>
              <a:t>Genitale fase</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01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Oedipuscomplex</a:t>
            </a:r>
          </a:p>
        </p:txBody>
      </p:sp>
      <p:pic>
        <p:nvPicPr>
          <p:cNvPr id="4100" name="Picture 4">
            <a:extLst>
              <a:ext uri="{FF2B5EF4-FFF2-40B4-BE49-F238E27FC236}">
                <a16:creationId xmlns:a16="http://schemas.microsoft.com/office/drawing/2014/main" id="{830D5E90-5FC7-FA44-ABC3-650C3568F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0"/>
            <a:ext cx="3489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5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Elektracomplex</a:t>
            </a:r>
          </a:p>
        </p:txBody>
      </p:sp>
      <p:pic>
        <p:nvPicPr>
          <p:cNvPr id="5122" name="Picture 2">
            <a:extLst>
              <a:ext uri="{FF2B5EF4-FFF2-40B4-BE49-F238E27FC236}">
                <a16:creationId xmlns:a16="http://schemas.microsoft.com/office/drawing/2014/main" id="{5EED7313-6EEE-DC46-9734-1DC469AC7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025" y="0"/>
            <a:ext cx="3408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9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A1D3841-25D6-604D-81C1-C446CE8CAFAD}"/>
              </a:ext>
            </a:extLst>
          </p:cNvPr>
          <p:cNvSpPr txBox="1">
            <a:spLocks/>
          </p:cNvSpPr>
          <p:nvPr/>
        </p:nvSpPr>
        <p:spPr>
          <a:xfrm>
            <a:off x="623888" y="2234392"/>
            <a:ext cx="7886700"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Het</a:t>
            </a:r>
          </a:p>
          <a:p>
            <a:r>
              <a:rPr lang="nl-NL" b="1" dirty="0">
                <a:highlight>
                  <a:srgbClr val="FFFF00"/>
                </a:highlight>
                <a:latin typeface="Roboto" panose="02000000000000000000" pitchFamily="2" charset="0"/>
                <a:ea typeface="Roboto" panose="02000000000000000000" pitchFamily="2" charset="0"/>
              </a:rPr>
              <a:t>onbewuste</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7631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A1D3841-25D6-604D-81C1-C446CE8CAFAD}"/>
              </a:ext>
            </a:extLst>
          </p:cNvPr>
          <p:cNvSpPr txBox="1">
            <a:spLocks/>
          </p:cNvSpPr>
          <p:nvPr/>
        </p:nvSpPr>
        <p:spPr>
          <a:xfrm>
            <a:off x="623888" y="2234392"/>
            <a:ext cx="7886700"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Het</a:t>
            </a:r>
            <a:r>
              <a:rPr lang="nl-NL" b="1" dirty="0">
                <a:latin typeface="Roboto" panose="02000000000000000000" pitchFamily="2" charset="0"/>
                <a:ea typeface="Roboto" panose="02000000000000000000" pitchFamily="2" charset="0"/>
              </a:rPr>
              <a:t> </a:t>
            </a:r>
            <a:r>
              <a:rPr lang="nl-NL" b="1" dirty="0">
                <a:latin typeface="SignPainter HouseScript" panose="02000006070000020004" pitchFamily="2" charset="0"/>
                <a:ea typeface="Roboto" panose="02000000000000000000" pitchFamily="2" charset="0"/>
                <a:cs typeface="Chiller" panose="020F0502020204030204" pitchFamily="34" charset="0"/>
              </a:rPr>
              <a:t>collectief</a:t>
            </a:r>
          </a:p>
          <a:p>
            <a:r>
              <a:rPr lang="nl-NL" b="1" dirty="0">
                <a:highlight>
                  <a:srgbClr val="FFFF00"/>
                </a:highlight>
                <a:latin typeface="Roboto" panose="02000000000000000000" pitchFamily="2" charset="0"/>
                <a:ea typeface="Roboto" panose="02000000000000000000" pitchFamily="2" charset="0"/>
              </a:rPr>
              <a:t>onbewuste</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7459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a:bodyPr>
          <a:lstStyle/>
          <a:p>
            <a:r>
              <a:rPr lang="nl-NL" b="1" dirty="0">
                <a:latin typeface="Roboto" panose="02000000000000000000" pitchFamily="2" charset="0"/>
                <a:ea typeface="Roboto" panose="02000000000000000000" pitchFamily="2" charset="0"/>
              </a:rPr>
              <a:t>2.3.</a:t>
            </a:r>
            <a:br>
              <a:rPr lang="nl-NL" b="1" dirty="0">
                <a:latin typeface="Roboto" panose="02000000000000000000" pitchFamily="2" charset="0"/>
                <a:ea typeface="Roboto" panose="02000000000000000000" pitchFamily="2" charset="0"/>
              </a:rPr>
            </a:br>
            <a:r>
              <a:rPr lang="nl-NL" b="1" dirty="0" err="1">
                <a:latin typeface="Roboto" panose="02000000000000000000" pitchFamily="2" charset="0"/>
                <a:ea typeface="Roboto" panose="02000000000000000000" pitchFamily="2" charset="0"/>
              </a:rPr>
              <a:t>Neofreudianen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898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sychologie en sociologie">
            <a:extLst>
              <a:ext uri="{FF2B5EF4-FFF2-40B4-BE49-F238E27FC236}">
                <a16:creationId xmlns:a16="http://schemas.microsoft.com/office/drawing/2014/main" id="{78547934-94E2-3746-B5D9-F94F11AF27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2558" y="2129527"/>
            <a:ext cx="2261081" cy="259894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DD31B74F-C4FF-B645-B561-F43E523213DB}"/>
              </a:ext>
            </a:extLst>
          </p:cNvPr>
          <p:cNvSpPr txBox="1">
            <a:spLocks/>
          </p:cNvSpPr>
          <p:nvPr/>
        </p:nvSpPr>
        <p:spPr>
          <a:xfrm>
            <a:off x="3567125" y="3052764"/>
            <a:ext cx="7886700"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a:t>
            </a:r>
          </a:p>
          <a:p>
            <a:r>
              <a:rPr lang="nl-NL" b="1" dirty="0">
                <a:highlight>
                  <a:srgbClr val="FFFF00"/>
                </a:highlight>
                <a:latin typeface="Roboto" panose="02000000000000000000" pitchFamily="2" charset="0"/>
                <a:ea typeface="Roboto" panose="02000000000000000000" pitchFamily="2" charset="0"/>
              </a:rPr>
              <a:t>Persoonlijkheid</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60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a:extLst>
              <a:ext uri="{FF2B5EF4-FFF2-40B4-BE49-F238E27FC236}">
                <a16:creationId xmlns:a16="http://schemas.microsoft.com/office/drawing/2014/main" id="{D2D0AC52-F69A-7141-9A3B-029140D37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0"/>
            <a:ext cx="5249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Karen </a:t>
            </a:r>
            <a:r>
              <a:rPr lang="nl-NL" sz="1800" b="1" dirty="0" err="1">
                <a:highlight>
                  <a:srgbClr val="FFFF00"/>
                </a:highlight>
                <a:latin typeface="Roboto" panose="02000000000000000000" pitchFamily="2" charset="0"/>
                <a:ea typeface="Roboto" panose="02000000000000000000" pitchFamily="2" charset="0"/>
              </a:rPr>
              <a:t>Horney</a:t>
            </a:r>
            <a:r>
              <a:rPr lang="nl-NL" sz="1800" b="1" dirty="0">
                <a:highlight>
                  <a:srgbClr val="FFFF00"/>
                </a:highlight>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156601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Erik </a:t>
            </a:r>
            <a:r>
              <a:rPr lang="nl-NL" sz="1800" b="1" dirty="0" err="1">
                <a:highlight>
                  <a:srgbClr val="FFFF00"/>
                </a:highlight>
                <a:latin typeface="Roboto" panose="02000000000000000000" pitchFamily="2" charset="0"/>
                <a:ea typeface="Roboto" panose="02000000000000000000" pitchFamily="2" charset="0"/>
              </a:rPr>
              <a:t>Erikson</a:t>
            </a:r>
            <a:endParaRPr lang="nl-NL" sz="1800" b="1" dirty="0">
              <a:highlight>
                <a:srgbClr val="FFFF00"/>
              </a:highlight>
              <a:latin typeface="Roboto" panose="02000000000000000000" pitchFamily="2" charset="0"/>
              <a:ea typeface="Roboto" panose="02000000000000000000" pitchFamily="2" charset="0"/>
            </a:endParaRPr>
          </a:p>
        </p:txBody>
      </p:sp>
      <p:pic>
        <p:nvPicPr>
          <p:cNvPr id="8194" name="Picture 2" descr="Related image">
            <a:extLst>
              <a:ext uri="{FF2B5EF4-FFF2-40B4-BE49-F238E27FC236}">
                <a16:creationId xmlns:a16="http://schemas.microsoft.com/office/drawing/2014/main" id="{C0A8FC27-9988-5B40-9857-30187B978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917" y="1493420"/>
            <a:ext cx="2556579" cy="387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52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ioux">
            <a:extLst>
              <a:ext uri="{FF2B5EF4-FFF2-40B4-BE49-F238E27FC236}">
                <a16:creationId xmlns:a16="http://schemas.microsoft.com/office/drawing/2014/main" id="{BB08EB4A-1A7B-8E4E-89B3-34CB9B74D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860" y="1299861"/>
            <a:ext cx="2971924" cy="42582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9A0A9308-A4F6-7C4F-ACE2-01137E43F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518" y="1299861"/>
            <a:ext cx="2709723" cy="425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9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2.3.1. Ontwikkelingsfasen volgens </a:t>
            </a:r>
            <a:r>
              <a:rPr lang="nl-NL" sz="1800" b="1" dirty="0" err="1">
                <a:highlight>
                  <a:srgbClr val="FFFF00"/>
                </a:highlight>
                <a:latin typeface="Roboto" panose="02000000000000000000" pitchFamily="2" charset="0"/>
                <a:ea typeface="Roboto" panose="02000000000000000000" pitchFamily="2" charset="0"/>
              </a:rPr>
              <a:t>Erikson</a:t>
            </a:r>
            <a:r>
              <a:rPr lang="nl-NL" sz="1800" b="1" dirty="0">
                <a:highlight>
                  <a:srgbClr val="FFFF00"/>
                </a:highlight>
                <a:latin typeface="Roboto" panose="02000000000000000000" pitchFamily="2" charset="0"/>
                <a:ea typeface="Roboto" panose="02000000000000000000" pitchFamily="2" charset="0"/>
              </a:rPr>
              <a:t> </a:t>
            </a:r>
          </a:p>
        </p:txBody>
      </p:sp>
      <p:sp>
        <p:nvSpPr>
          <p:cNvPr id="2" name="Rechthoek 1">
            <a:extLst>
              <a:ext uri="{FF2B5EF4-FFF2-40B4-BE49-F238E27FC236}">
                <a16:creationId xmlns:a16="http://schemas.microsoft.com/office/drawing/2014/main" id="{5AC1414C-64EF-CC41-9403-BA244BB961D9}"/>
              </a:ext>
            </a:extLst>
          </p:cNvPr>
          <p:cNvSpPr/>
          <p:nvPr/>
        </p:nvSpPr>
        <p:spPr>
          <a:xfrm>
            <a:off x="1454944" y="1742417"/>
            <a:ext cx="6224588" cy="2554545"/>
          </a:xfrm>
          <a:prstGeom prst="rect">
            <a:avLst/>
          </a:prstGeom>
        </p:spPr>
        <p:txBody>
          <a:bodyPr wrap="square">
            <a:spAutoFit/>
          </a:bodyPr>
          <a:lstStyle/>
          <a:p>
            <a:pPr marL="514350" indent="-514350">
              <a:buAutoNum type="arabicPeriod"/>
            </a:pPr>
            <a:r>
              <a:rPr lang="nl-NL" sz="2000" b="1" dirty="0">
                <a:latin typeface="Roboto" panose="02000000000000000000" pitchFamily="2" charset="0"/>
                <a:ea typeface="Roboto" panose="02000000000000000000" pitchFamily="2" charset="0"/>
              </a:rPr>
              <a:t>Vertrouwen-wantrouwen (0-1)</a:t>
            </a:r>
          </a:p>
          <a:p>
            <a:pPr marL="514350" indent="-514350">
              <a:buAutoNum type="arabicPeriod"/>
            </a:pPr>
            <a:r>
              <a:rPr lang="nl-NL" sz="2000" b="1" dirty="0">
                <a:latin typeface="Roboto" panose="02000000000000000000" pitchFamily="2" charset="0"/>
                <a:ea typeface="Roboto" panose="02000000000000000000" pitchFamily="2" charset="0"/>
              </a:rPr>
              <a:t>Zelfstandigheid-schaamte en twijfel (1-3)</a:t>
            </a:r>
          </a:p>
          <a:p>
            <a:pPr marL="514350" indent="-514350">
              <a:buAutoNum type="arabicPeriod"/>
            </a:pPr>
            <a:r>
              <a:rPr lang="nl-NL" sz="2000" b="1" dirty="0">
                <a:latin typeface="Roboto" panose="02000000000000000000" pitchFamily="2" charset="0"/>
                <a:ea typeface="Roboto" panose="02000000000000000000" pitchFamily="2" charset="0"/>
              </a:rPr>
              <a:t>Initiatief-schuldgevoel (3-6)</a:t>
            </a:r>
          </a:p>
          <a:p>
            <a:pPr marL="514350" indent="-514350">
              <a:buAutoNum type="arabicPeriod"/>
            </a:pPr>
            <a:r>
              <a:rPr lang="nl-NL" sz="2000" b="1" dirty="0">
                <a:latin typeface="Roboto" panose="02000000000000000000" pitchFamily="2" charset="0"/>
                <a:ea typeface="Roboto" panose="02000000000000000000" pitchFamily="2" charset="0"/>
              </a:rPr>
              <a:t>Vlijt-minderwaardigheid (6-11)</a:t>
            </a:r>
          </a:p>
          <a:p>
            <a:pPr marL="514350" indent="-514350">
              <a:buAutoNum type="arabicPeriod"/>
            </a:pPr>
            <a:r>
              <a:rPr lang="nl-NL" sz="2000" b="1" dirty="0">
                <a:latin typeface="Roboto" panose="02000000000000000000" pitchFamily="2" charset="0"/>
                <a:ea typeface="Roboto" panose="02000000000000000000" pitchFamily="2" charset="0"/>
              </a:rPr>
              <a:t>Identiteit-rolverwarring (12-20)</a:t>
            </a:r>
          </a:p>
          <a:p>
            <a:pPr marL="514350" indent="-514350">
              <a:buAutoNum type="arabicPeriod"/>
            </a:pPr>
            <a:r>
              <a:rPr lang="nl-NL" sz="2000" b="1" dirty="0">
                <a:latin typeface="Roboto" panose="02000000000000000000" pitchFamily="2" charset="0"/>
                <a:ea typeface="Roboto" panose="02000000000000000000" pitchFamily="2" charset="0"/>
              </a:rPr>
              <a:t>Intimiteit-isolatie (18-30)</a:t>
            </a:r>
          </a:p>
          <a:p>
            <a:pPr marL="514350" indent="-514350">
              <a:buAutoNum type="arabicPeriod"/>
            </a:pPr>
            <a:r>
              <a:rPr lang="nl-NL" sz="2000" b="1" dirty="0" err="1">
                <a:latin typeface="Roboto" panose="02000000000000000000" pitchFamily="2" charset="0"/>
                <a:ea typeface="Roboto" panose="02000000000000000000" pitchFamily="2" charset="0"/>
              </a:rPr>
              <a:t>Generativiteit</a:t>
            </a:r>
            <a:r>
              <a:rPr lang="nl-NL" sz="2000" b="1" dirty="0">
                <a:latin typeface="Roboto" panose="02000000000000000000" pitchFamily="2" charset="0"/>
                <a:ea typeface="Roboto" panose="02000000000000000000" pitchFamily="2" charset="0"/>
              </a:rPr>
              <a:t>-stagnatie (30-60)</a:t>
            </a:r>
          </a:p>
          <a:p>
            <a:pPr marL="514350" indent="-514350">
              <a:buAutoNum type="arabicPeriod"/>
            </a:pPr>
            <a:r>
              <a:rPr lang="nl-NL" sz="2000" b="1" dirty="0">
                <a:latin typeface="Roboto" panose="02000000000000000000" pitchFamily="2" charset="0"/>
                <a:ea typeface="Roboto" panose="02000000000000000000" pitchFamily="2" charset="0"/>
              </a:rPr>
              <a:t>Integratie-wanhoop (60+)</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95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2.3.2. Belangrijke afweermechanismen</a:t>
            </a:r>
          </a:p>
        </p:txBody>
      </p:sp>
      <p:sp>
        <p:nvSpPr>
          <p:cNvPr id="2" name="Rechthoek 1">
            <a:extLst>
              <a:ext uri="{FF2B5EF4-FFF2-40B4-BE49-F238E27FC236}">
                <a16:creationId xmlns:a16="http://schemas.microsoft.com/office/drawing/2014/main" id="{5AC1414C-64EF-CC41-9403-BA244BB961D9}"/>
              </a:ext>
            </a:extLst>
          </p:cNvPr>
          <p:cNvSpPr/>
          <p:nvPr/>
        </p:nvSpPr>
        <p:spPr>
          <a:xfrm>
            <a:off x="1454944" y="1682457"/>
            <a:ext cx="6224588" cy="2554545"/>
          </a:xfrm>
          <a:prstGeom prst="rect">
            <a:avLst/>
          </a:prstGeom>
        </p:spPr>
        <p:txBody>
          <a:bodyPr wrap="square">
            <a:spAutoFit/>
          </a:bodyPr>
          <a:lstStyle/>
          <a:p>
            <a:r>
              <a:rPr lang="nl-NL" sz="3200" b="1" dirty="0">
                <a:latin typeface="Roboto" panose="02000000000000000000" pitchFamily="2" charset="0"/>
                <a:ea typeface="Roboto" panose="02000000000000000000" pitchFamily="2" charset="0"/>
              </a:rPr>
              <a:t>“Onbewuste, automatische reacties die je beschermen tegen het ervaren van te grote spanning, pijn of sterke emoties.”</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9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BCCC42B0-B50D-5A46-B14C-5249EA280FF5}"/>
              </a:ext>
            </a:extLst>
          </p:cNvPr>
          <p:cNvPicPr>
            <a:picLocks noChangeAspect="1"/>
          </p:cNvPicPr>
          <p:nvPr/>
        </p:nvPicPr>
        <p:blipFill>
          <a:blip r:embed="rId4"/>
          <a:stretch>
            <a:fillRect/>
          </a:stretch>
        </p:blipFill>
        <p:spPr>
          <a:xfrm>
            <a:off x="495300" y="812800"/>
            <a:ext cx="8153400" cy="5232400"/>
          </a:xfrm>
          <a:prstGeom prst="rect">
            <a:avLst/>
          </a:prstGeom>
        </p:spPr>
      </p:pic>
    </p:spTree>
    <p:extLst>
      <p:ext uri="{BB962C8B-B14F-4D97-AF65-F5344CB8AC3E}">
        <p14:creationId xmlns:p14="http://schemas.microsoft.com/office/powerpoint/2010/main" val="3562715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Related image">
            <a:extLst>
              <a:ext uri="{FF2B5EF4-FFF2-40B4-BE49-F238E27FC236}">
                <a16:creationId xmlns:a16="http://schemas.microsoft.com/office/drawing/2014/main" id="{8BE6E8D9-E68C-E740-B764-E8AEAD54F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041400"/>
            <a:ext cx="7645400" cy="47752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Verdringing</a:t>
            </a:r>
          </a:p>
        </p:txBody>
      </p:sp>
    </p:spTree>
    <p:extLst>
      <p:ext uri="{BB962C8B-B14F-4D97-AF65-F5344CB8AC3E}">
        <p14:creationId xmlns:p14="http://schemas.microsoft.com/office/powerpoint/2010/main" val="203079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Projectie</a:t>
            </a:r>
          </a:p>
        </p:txBody>
      </p:sp>
      <p:pic>
        <p:nvPicPr>
          <p:cNvPr id="10242" name="Picture 2" descr="Cry, Person, Face, Abstract, Banner, Header, Human">
            <a:extLst>
              <a:ext uri="{FF2B5EF4-FFF2-40B4-BE49-F238E27FC236}">
                <a16:creationId xmlns:a16="http://schemas.microsoft.com/office/drawing/2014/main" id="{1B676389-4124-9544-B491-BB28606B3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5413"/>
            <a:ext cx="91440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5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lated image">
            <a:extLst>
              <a:ext uri="{FF2B5EF4-FFF2-40B4-BE49-F238E27FC236}">
                <a16:creationId xmlns:a16="http://schemas.microsoft.com/office/drawing/2014/main" id="{C49FA238-93BE-9F41-BB9B-D7897C5EF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889000"/>
            <a:ext cx="7645400" cy="50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Regressie</a:t>
            </a:r>
          </a:p>
        </p:txBody>
      </p:sp>
    </p:spTree>
    <p:extLst>
      <p:ext uri="{BB962C8B-B14F-4D97-AF65-F5344CB8AC3E}">
        <p14:creationId xmlns:p14="http://schemas.microsoft.com/office/powerpoint/2010/main" val="376775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witch snow white">
            <a:extLst>
              <a:ext uri="{FF2B5EF4-FFF2-40B4-BE49-F238E27FC236}">
                <a16:creationId xmlns:a16="http://schemas.microsoft.com/office/drawing/2014/main" id="{761E104D-0FA9-974D-886C-BD715E0C6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473" y="2023330"/>
            <a:ext cx="2919424" cy="2811696"/>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Overdekking door het tegendeel</a:t>
            </a:r>
          </a:p>
        </p:txBody>
      </p:sp>
    </p:spTree>
    <p:extLst>
      <p:ext uri="{BB962C8B-B14F-4D97-AF65-F5344CB8AC3E}">
        <p14:creationId xmlns:p14="http://schemas.microsoft.com/office/powerpoint/2010/main" val="48145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a:xfrm>
            <a:off x="623888" y="2313898"/>
            <a:ext cx="7886700" cy="2852737"/>
          </a:xfrm>
        </p:spPr>
        <p:txBody>
          <a:bodyPr>
            <a:normAutofit fontScale="90000"/>
          </a:bodyPr>
          <a:lstStyle/>
          <a:p>
            <a:r>
              <a:rPr lang="nl-NL" sz="5300" b="1" dirty="0">
                <a:latin typeface="Roboto" panose="02000000000000000000" pitchFamily="2" charset="0"/>
                <a:ea typeface="Roboto" panose="02000000000000000000" pitchFamily="2" charset="0"/>
              </a:rPr>
              <a:t>2.1</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Persoonlijkheid en persoonlijkheidstheorieën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206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xit, Sign, Symbol, Emergency, Way, Door, Direction">
            <a:extLst>
              <a:ext uri="{FF2B5EF4-FFF2-40B4-BE49-F238E27FC236}">
                <a16:creationId xmlns:a16="http://schemas.microsoft.com/office/drawing/2014/main" id="{AAE6004F-0619-7E4D-B3B7-59E239DF6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9563"/>
            <a:ext cx="9144000" cy="623887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Rationalisatie</a:t>
            </a:r>
          </a:p>
        </p:txBody>
      </p:sp>
    </p:spTree>
    <p:extLst>
      <p:ext uri="{BB962C8B-B14F-4D97-AF65-F5344CB8AC3E}">
        <p14:creationId xmlns:p14="http://schemas.microsoft.com/office/powerpoint/2010/main" val="370231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ti-Stress Ball, Smiley, Deformed, Misshapen">
            <a:extLst>
              <a:ext uri="{FF2B5EF4-FFF2-40B4-BE49-F238E27FC236}">
                <a16:creationId xmlns:a16="http://schemas.microsoft.com/office/drawing/2014/main" id="{4B436D66-C7C9-6F42-8E56-EFFB01FE9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Verplaatsing</a:t>
            </a:r>
          </a:p>
        </p:txBody>
      </p:sp>
    </p:spTree>
    <p:extLst>
      <p:ext uri="{BB962C8B-B14F-4D97-AF65-F5344CB8AC3E}">
        <p14:creationId xmlns:p14="http://schemas.microsoft.com/office/powerpoint/2010/main" val="228327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leeping, Napping, Tired, Nap, Bed, Sleep, Relax, Rest">
            <a:extLst>
              <a:ext uri="{FF2B5EF4-FFF2-40B4-BE49-F238E27FC236}">
                <a16:creationId xmlns:a16="http://schemas.microsoft.com/office/drawing/2014/main" id="{526C6D89-7F28-8C41-B623-56316C469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Vluchtgedrag</a:t>
            </a:r>
          </a:p>
        </p:txBody>
      </p:sp>
    </p:spTree>
    <p:extLst>
      <p:ext uri="{BB962C8B-B14F-4D97-AF65-F5344CB8AC3E}">
        <p14:creationId xmlns:p14="http://schemas.microsoft.com/office/powerpoint/2010/main" val="119907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xe, Wood, Hack, Cases, Wood Chop, Woodworks, Ax">
            <a:extLst>
              <a:ext uri="{FF2B5EF4-FFF2-40B4-BE49-F238E27FC236}">
                <a16:creationId xmlns:a16="http://schemas.microsoft.com/office/drawing/2014/main" id="{E6D85C7E-C984-BC4F-8323-E6C4A4FF6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i="1" dirty="0">
                <a:highlight>
                  <a:srgbClr val="FFFF00"/>
                </a:highlight>
                <a:latin typeface="Roboto" panose="02000000000000000000" pitchFamily="2" charset="0"/>
                <a:ea typeface="Roboto" panose="02000000000000000000" pitchFamily="2" charset="0"/>
              </a:rPr>
              <a:t>sublimatie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8599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i="1" dirty="0" err="1">
                <a:highlight>
                  <a:srgbClr val="FFFF00"/>
                </a:highlight>
                <a:latin typeface="Roboto" panose="02000000000000000000" pitchFamily="2" charset="0"/>
                <a:ea typeface="Roboto" panose="02000000000000000000" pitchFamily="2" charset="0"/>
              </a:rPr>
              <a:t>Defensive</a:t>
            </a:r>
            <a:r>
              <a:rPr lang="nl-NL" b="1" i="1" dirty="0">
                <a:highlight>
                  <a:srgbClr val="FFFF00"/>
                </a:highlight>
                <a:latin typeface="Roboto" panose="02000000000000000000" pitchFamily="2" charset="0"/>
                <a:ea typeface="Roboto" panose="02000000000000000000" pitchFamily="2" charset="0"/>
              </a:rPr>
              <a:t> routines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6146" name="Picture 2" descr="Mitt, Boxing, Glove, Sports, Fight, Boxer">
            <a:extLst>
              <a:ext uri="{FF2B5EF4-FFF2-40B4-BE49-F238E27FC236}">
                <a16:creationId xmlns:a16="http://schemas.microsoft.com/office/drawing/2014/main" id="{F4758DFA-E502-2B40-9BED-39B22E8D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225" y="1572674"/>
            <a:ext cx="5161550" cy="348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01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2.3.3. Hedendaagse psychologie en psychoanalyse</a:t>
            </a:r>
          </a:p>
        </p:txBody>
      </p:sp>
      <p:pic>
        <p:nvPicPr>
          <p:cNvPr id="4098" name="Picture 2" descr="Related image">
            <a:extLst>
              <a:ext uri="{FF2B5EF4-FFF2-40B4-BE49-F238E27FC236}">
                <a16:creationId xmlns:a16="http://schemas.microsoft.com/office/drawing/2014/main" id="{0449FF2C-961A-4A41-B998-E5E644AE1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621" y="1760621"/>
            <a:ext cx="3336759" cy="333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53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2.4.</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Het beschrijven van de persoonlijkheid</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6593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a:bodyPr>
          <a:lstStyle/>
          <a:p>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Het begrip temperament</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049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temperament?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827112"/>
            <a:ext cx="6224588"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“Biologisch bepaalde disposities die de overheersende stemming van een persoon bepalen”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7E8067FB-F694-3F45-ADB2-D97E8A2D054A}"/>
              </a:ext>
            </a:extLst>
          </p:cNvPr>
          <p:cNvSpPr txBox="1"/>
          <p:nvPr/>
        </p:nvSpPr>
        <p:spPr>
          <a:xfrm>
            <a:off x="4029075" y="4554378"/>
            <a:ext cx="1200970" cy="246221"/>
          </a:xfrm>
          <a:prstGeom prst="rect">
            <a:avLst/>
          </a:prstGeom>
          <a:noFill/>
        </p:spPr>
        <p:txBody>
          <a:bodyPr wrap="none" rtlCol="0">
            <a:spAutoFit/>
          </a:bodyPr>
          <a:lstStyle/>
          <a:p>
            <a:r>
              <a:rPr lang="nl-BE" sz="1000" dirty="0">
                <a:latin typeface="Roboto Thin" pitchFamily="2" charset="0"/>
                <a:ea typeface="Roboto Thin" pitchFamily="2" charset="0"/>
              </a:rPr>
              <a:t>Hogan et al (1996)</a:t>
            </a:r>
          </a:p>
        </p:txBody>
      </p:sp>
    </p:spTree>
    <p:extLst>
      <p:ext uri="{BB962C8B-B14F-4D97-AF65-F5344CB8AC3E}">
        <p14:creationId xmlns:p14="http://schemas.microsoft.com/office/powerpoint/2010/main" val="588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Temperamenten in de Klassieke Oudheid</a:t>
            </a:r>
          </a:p>
        </p:txBody>
      </p:sp>
      <p:sp>
        <p:nvSpPr>
          <p:cNvPr id="4" name="Rechthoek 3">
            <a:extLst>
              <a:ext uri="{FF2B5EF4-FFF2-40B4-BE49-F238E27FC236}">
                <a16:creationId xmlns:a16="http://schemas.microsoft.com/office/drawing/2014/main" id="{11AB906C-6579-0741-BC21-3F731A567954}"/>
              </a:ext>
            </a:extLst>
          </p:cNvPr>
          <p:cNvSpPr/>
          <p:nvPr/>
        </p:nvSpPr>
        <p:spPr>
          <a:xfrm>
            <a:off x="1454944" y="1682457"/>
            <a:ext cx="6224588" cy="2062103"/>
          </a:xfrm>
          <a:prstGeom prst="rect">
            <a:avLst/>
          </a:prstGeom>
        </p:spPr>
        <p:txBody>
          <a:bodyPr wrap="square">
            <a:spAutoFit/>
          </a:bodyPr>
          <a:lstStyle/>
          <a:p>
            <a:r>
              <a:rPr lang="nl-NL" sz="3200" b="1" dirty="0">
                <a:latin typeface="Roboto" panose="02000000000000000000" pitchFamily="2" charset="0"/>
                <a:ea typeface="Roboto" panose="02000000000000000000" pitchFamily="2" charset="0"/>
              </a:rPr>
              <a:t>MELANCHOLISCH</a:t>
            </a:r>
          </a:p>
          <a:p>
            <a:r>
              <a:rPr lang="nl-NL" sz="3200" b="1" dirty="0">
                <a:latin typeface="Roboto" panose="02000000000000000000" pitchFamily="2" charset="0"/>
                <a:ea typeface="Roboto" panose="02000000000000000000" pitchFamily="2" charset="0"/>
              </a:rPr>
              <a:t>CHOLERISCH</a:t>
            </a:r>
          </a:p>
          <a:p>
            <a:r>
              <a:rPr lang="nl-NL" sz="3200" b="1" dirty="0">
                <a:latin typeface="Roboto" panose="02000000000000000000" pitchFamily="2" charset="0"/>
                <a:ea typeface="Roboto" panose="02000000000000000000" pitchFamily="2" charset="0"/>
              </a:rPr>
              <a:t>FLEGMATISCH</a:t>
            </a:r>
          </a:p>
          <a:p>
            <a:r>
              <a:rPr lang="nl-NL" sz="3200" b="1" dirty="0">
                <a:latin typeface="Roboto" panose="02000000000000000000" pitchFamily="2" charset="0"/>
                <a:ea typeface="Roboto" panose="02000000000000000000" pitchFamily="2" charset="0"/>
              </a:rPr>
              <a:t>SANGUINISCH</a:t>
            </a:r>
          </a:p>
        </p:txBody>
      </p:sp>
      <p:cxnSp>
        <p:nvCxnSpPr>
          <p:cNvPr id="5" name="Rechte verbindingslijn 4">
            <a:extLst>
              <a:ext uri="{FF2B5EF4-FFF2-40B4-BE49-F238E27FC236}">
                <a16:creationId xmlns:a16="http://schemas.microsoft.com/office/drawing/2014/main" id="{2A3C8606-0446-4344-A079-129C6F58209E}"/>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74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a:bodyPr>
          <a:lstStyle/>
          <a:p>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Het begrip persoonlijkheid</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747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hlinkClick r:id="rId3"/>
            <a:extLst>
              <a:ext uri="{FF2B5EF4-FFF2-40B4-BE49-F238E27FC236}">
                <a16:creationId xmlns:a16="http://schemas.microsoft.com/office/drawing/2014/main" id="{E6F18B9F-1444-E042-BFF5-9C0D9A701814}"/>
              </a:ext>
            </a:extLst>
          </p:cNvPr>
          <p:cNvSpPr txBox="1"/>
          <p:nvPr/>
        </p:nvSpPr>
        <p:spPr>
          <a:xfrm>
            <a:off x="2559269" y="3244334"/>
            <a:ext cx="4025461" cy="369332"/>
          </a:xfrm>
          <a:prstGeom prst="rect">
            <a:avLst/>
          </a:prstGeom>
          <a:noFill/>
        </p:spPr>
        <p:txBody>
          <a:bodyPr wrap="none" rtlCol="0">
            <a:spAutoFit/>
          </a:bodyPr>
          <a:lstStyle/>
          <a:p>
            <a:r>
              <a:rPr lang="nl-BE" b="1" dirty="0">
                <a:highlight>
                  <a:srgbClr val="FFFF00"/>
                </a:highlight>
                <a:latin typeface="Roboto Black" panose="02000000000000000000" pitchFamily="2" charset="0"/>
                <a:ea typeface="Roboto Black" panose="02000000000000000000" pitchFamily="2" charset="0"/>
              </a:rPr>
              <a:t>FISHER TEMPERAMENT INVENTORY</a:t>
            </a:r>
          </a:p>
        </p:txBody>
      </p:sp>
    </p:spTree>
    <p:extLst>
      <p:ext uri="{BB962C8B-B14F-4D97-AF65-F5344CB8AC3E}">
        <p14:creationId xmlns:p14="http://schemas.microsoft.com/office/powerpoint/2010/main" val="1108496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fontScale="90000"/>
          </a:bodyPr>
          <a:lstStyle/>
          <a:p>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Persoonlijkheid als verzameling van persoonlijkheidstrekken</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448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8 persoonlijkheidstypen van Jung</a:t>
            </a:r>
          </a:p>
        </p:txBody>
      </p:sp>
      <p:sp>
        <p:nvSpPr>
          <p:cNvPr id="4" name="Rechthoek 3">
            <a:extLst>
              <a:ext uri="{FF2B5EF4-FFF2-40B4-BE49-F238E27FC236}">
                <a16:creationId xmlns:a16="http://schemas.microsoft.com/office/drawing/2014/main" id="{11AB906C-6579-0741-BC21-3F731A567954}"/>
              </a:ext>
            </a:extLst>
          </p:cNvPr>
          <p:cNvSpPr/>
          <p:nvPr/>
        </p:nvSpPr>
        <p:spPr>
          <a:xfrm>
            <a:off x="1454944" y="1268115"/>
            <a:ext cx="6224588" cy="3539430"/>
          </a:xfrm>
          <a:prstGeom prst="rect">
            <a:avLst/>
          </a:prstGeom>
        </p:spPr>
        <p:txBody>
          <a:bodyPr wrap="square">
            <a:spAutoFit/>
          </a:bodyPr>
          <a:lstStyle/>
          <a:p>
            <a:r>
              <a:rPr lang="nl-BE" sz="2800" b="1" dirty="0">
                <a:latin typeface="Roboto" panose="02000000000000000000" pitchFamily="2" charset="0"/>
                <a:ea typeface="Roboto" panose="02000000000000000000" pitchFamily="2" charset="0"/>
              </a:rPr>
              <a:t>Het extraverte denktype</a:t>
            </a:r>
          </a:p>
          <a:p>
            <a:r>
              <a:rPr lang="nl-BE" sz="2800" b="1" dirty="0">
                <a:latin typeface="Roboto" panose="02000000000000000000" pitchFamily="2" charset="0"/>
                <a:ea typeface="Roboto" panose="02000000000000000000" pitchFamily="2" charset="0"/>
              </a:rPr>
              <a:t>Het introverte denktype</a:t>
            </a:r>
          </a:p>
          <a:p>
            <a:r>
              <a:rPr lang="nl-BE" sz="2800" b="1" dirty="0">
                <a:latin typeface="Roboto" panose="02000000000000000000" pitchFamily="2" charset="0"/>
                <a:ea typeface="Roboto" panose="02000000000000000000" pitchFamily="2" charset="0"/>
              </a:rPr>
              <a:t>Het extraverte gevoelstype</a:t>
            </a:r>
          </a:p>
          <a:p>
            <a:r>
              <a:rPr lang="nl-BE" sz="2800" b="1" dirty="0">
                <a:latin typeface="Roboto" panose="02000000000000000000" pitchFamily="2" charset="0"/>
                <a:ea typeface="Roboto" panose="02000000000000000000" pitchFamily="2" charset="0"/>
              </a:rPr>
              <a:t>Het introverte gevoelstype</a:t>
            </a:r>
          </a:p>
          <a:p>
            <a:r>
              <a:rPr lang="nl-BE" sz="2800" b="1" dirty="0">
                <a:latin typeface="Roboto" panose="02000000000000000000" pitchFamily="2" charset="0"/>
                <a:ea typeface="Roboto" panose="02000000000000000000" pitchFamily="2" charset="0"/>
              </a:rPr>
              <a:t>Het extraverte gewaarwordingstype</a:t>
            </a:r>
          </a:p>
          <a:p>
            <a:r>
              <a:rPr lang="nl-BE" sz="2800" b="1" dirty="0">
                <a:latin typeface="Roboto" panose="02000000000000000000" pitchFamily="2" charset="0"/>
                <a:ea typeface="Roboto" panose="02000000000000000000" pitchFamily="2" charset="0"/>
              </a:rPr>
              <a:t>Het introverte gewaarwordingstype</a:t>
            </a:r>
          </a:p>
          <a:p>
            <a:r>
              <a:rPr lang="nl-BE" sz="2800" b="1" dirty="0">
                <a:latin typeface="Roboto" panose="02000000000000000000" pitchFamily="2" charset="0"/>
                <a:ea typeface="Roboto" panose="02000000000000000000" pitchFamily="2" charset="0"/>
              </a:rPr>
              <a:t>Het extraverte intuïtieve type</a:t>
            </a:r>
          </a:p>
          <a:p>
            <a:r>
              <a:rPr lang="nl-BE" sz="2800" b="1" dirty="0">
                <a:latin typeface="Roboto" panose="02000000000000000000" pitchFamily="2" charset="0"/>
                <a:ea typeface="Roboto" panose="02000000000000000000" pitchFamily="2" charset="0"/>
              </a:rPr>
              <a:t>Het introverte intuïtieve type</a:t>
            </a:r>
          </a:p>
        </p:txBody>
      </p:sp>
      <p:cxnSp>
        <p:nvCxnSpPr>
          <p:cNvPr id="5" name="Rechte verbindingslijn 4">
            <a:extLst>
              <a:ext uri="{FF2B5EF4-FFF2-40B4-BE49-F238E27FC236}">
                <a16:creationId xmlns:a16="http://schemas.microsoft.com/office/drawing/2014/main" id="{2A3C8606-0446-4344-A079-129C6F58209E}"/>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98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8 persoonlijkheidstypen van Jung</a:t>
            </a:r>
          </a:p>
        </p:txBody>
      </p:sp>
      <p:pic>
        <p:nvPicPr>
          <p:cNvPr id="2050" name="Picture 2" descr="Image result for personality jungian">
            <a:extLst>
              <a:ext uri="{FF2B5EF4-FFF2-40B4-BE49-F238E27FC236}">
                <a16:creationId xmlns:a16="http://schemas.microsoft.com/office/drawing/2014/main" id="{658002AE-B3DB-4445-ABA2-1092B47F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250" y="2206717"/>
            <a:ext cx="3885500" cy="244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49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hlinkClick r:id="rId3"/>
            <a:extLst>
              <a:ext uri="{FF2B5EF4-FFF2-40B4-BE49-F238E27FC236}">
                <a16:creationId xmlns:a16="http://schemas.microsoft.com/office/drawing/2014/main" id="{90492573-043C-FE4C-8245-2B881F8BB7C8}"/>
              </a:ext>
            </a:extLst>
          </p:cNvPr>
          <p:cNvSpPr txBox="1"/>
          <p:nvPr/>
        </p:nvSpPr>
        <p:spPr>
          <a:xfrm>
            <a:off x="3225317" y="3244334"/>
            <a:ext cx="2693366" cy="369332"/>
          </a:xfrm>
          <a:prstGeom prst="rect">
            <a:avLst/>
          </a:prstGeom>
          <a:noFill/>
        </p:spPr>
        <p:txBody>
          <a:bodyPr wrap="none" rtlCol="0">
            <a:spAutoFit/>
          </a:bodyPr>
          <a:lstStyle/>
          <a:p>
            <a:r>
              <a:rPr lang="nl-BE" b="1" dirty="0">
                <a:highlight>
                  <a:srgbClr val="FFFF00"/>
                </a:highlight>
                <a:latin typeface="Roboto Black" panose="02000000000000000000" pitchFamily="2" charset="0"/>
                <a:ea typeface="Roboto Black" panose="02000000000000000000" pitchFamily="2" charset="0"/>
              </a:rPr>
              <a:t>JUNGIAN TYPE SCALES</a:t>
            </a:r>
          </a:p>
        </p:txBody>
      </p:sp>
    </p:spTree>
    <p:extLst>
      <p:ext uri="{BB962C8B-B14F-4D97-AF65-F5344CB8AC3E}">
        <p14:creationId xmlns:p14="http://schemas.microsoft.com/office/powerpoint/2010/main" val="2964762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err="1">
                <a:highlight>
                  <a:srgbClr val="FFFF00"/>
                </a:highlight>
                <a:latin typeface="Roboto" panose="02000000000000000000" pitchFamily="2" charset="0"/>
                <a:ea typeface="Roboto" panose="02000000000000000000" pitchFamily="2" charset="0"/>
              </a:rPr>
              <a:t>Myers</a:t>
            </a:r>
            <a:r>
              <a:rPr lang="nl-NL" sz="1800" b="1" dirty="0">
                <a:highlight>
                  <a:srgbClr val="FFFF00"/>
                </a:highlight>
                <a:latin typeface="Roboto" panose="02000000000000000000" pitchFamily="2" charset="0"/>
                <a:ea typeface="Roboto" panose="02000000000000000000" pitchFamily="2" charset="0"/>
              </a:rPr>
              <a:t> </a:t>
            </a:r>
            <a:r>
              <a:rPr lang="nl-NL" sz="1800" b="1" dirty="0" err="1">
                <a:highlight>
                  <a:srgbClr val="FFFF00"/>
                </a:highlight>
                <a:latin typeface="Roboto" panose="02000000000000000000" pitchFamily="2" charset="0"/>
                <a:ea typeface="Roboto" panose="02000000000000000000" pitchFamily="2" charset="0"/>
              </a:rPr>
              <a:t>Briggs</a:t>
            </a:r>
            <a:r>
              <a:rPr lang="nl-NL" sz="1800" b="1" dirty="0">
                <a:highlight>
                  <a:srgbClr val="FFFF00"/>
                </a:highlight>
                <a:latin typeface="Roboto" panose="02000000000000000000" pitchFamily="2" charset="0"/>
                <a:ea typeface="Roboto" panose="02000000000000000000" pitchFamily="2" charset="0"/>
              </a:rPr>
              <a:t> Type Indicator (MBTI)</a:t>
            </a:r>
          </a:p>
        </p:txBody>
      </p:sp>
      <p:cxnSp>
        <p:nvCxnSpPr>
          <p:cNvPr id="5" name="Rechte verbindingslijn 4">
            <a:extLst>
              <a:ext uri="{FF2B5EF4-FFF2-40B4-BE49-F238E27FC236}">
                <a16:creationId xmlns:a16="http://schemas.microsoft.com/office/drawing/2014/main" id="{2A3C8606-0446-4344-A079-129C6F58209E}"/>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Afbeelding 5">
            <a:hlinkClick r:id="rId3"/>
            <a:extLst>
              <a:ext uri="{FF2B5EF4-FFF2-40B4-BE49-F238E27FC236}">
                <a16:creationId xmlns:a16="http://schemas.microsoft.com/office/drawing/2014/main" id="{00C70D75-D6D5-0D45-853D-B734872B7E3C}"/>
              </a:ext>
            </a:extLst>
          </p:cNvPr>
          <p:cNvPicPr>
            <a:picLocks noChangeAspect="1"/>
          </p:cNvPicPr>
          <p:nvPr/>
        </p:nvPicPr>
        <p:blipFill rotWithShape="1">
          <a:blip r:embed="rId4"/>
          <a:srcRect l="18750" t="13833" r="19844"/>
          <a:stretch/>
        </p:blipFill>
        <p:spPr>
          <a:xfrm>
            <a:off x="1969765" y="1156641"/>
            <a:ext cx="4218622" cy="3708285"/>
          </a:xfrm>
          <a:prstGeom prst="rect">
            <a:avLst/>
          </a:prstGeom>
        </p:spPr>
      </p:pic>
    </p:spTree>
    <p:extLst>
      <p:ext uri="{BB962C8B-B14F-4D97-AF65-F5344CB8AC3E}">
        <p14:creationId xmlns:p14="http://schemas.microsoft.com/office/powerpoint/2010/main" val="19180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err="1">
                <a:highlight>
                  <a:srgbClr val="FFFF00"/>
                </a:highlight>
                <a:latin typeface="Roboto" panose="02000000000000000000" pitchFamily="2" charset="0"/>
                <a:ea typeface="Roboto" panose="02000000000000000000" pitchFamily="2" charset="0"/>
              </a:rPr>
              <a:t>Myers</a:t>
            </a:r>
            <a:r>
              <a:rPr lang="nl-NL" sz="1800" b="1" dirty="0">
                <a:highlight>
                  <a:srgbClr val="FFFF00"/>
                </a:highlight>
                <a:latin typeface="Roboto" panose="02000000000000000000" pitchFamily="2" charset="0"/>
                <a:ea typeface="Roboto" panose="02000000000000000000" pitchFamily="2" charset="0"/>
              </a:rPr>
              <a:t> </a:t>
            </a:r>
            <a:r>
              <a:rPr lang="nl-NL" sz="1800" b="1" dirty="0" err="1">
                <a:highlight>
                  <a:srgbClr val="FFFF00"/>
                </a:highlight>
                <a:latin typeface="Roboto" panose="02000000000000000000" pitchFamily="2" charset="0"/>
                <a:ea typeface="Roboto" panose="02000000000000000000" pitchFamily="2" charset="0"/>
              </a:rPr>
              <a:t>Briggs</a:t>
            </a:r>
            <a:r>
              <a:rPr lang="nl-NL" sz="1800" b="1" dirty="0">
                <a:highlight>
                  <a:srgbClr val="FFFF00"/>
                </a:highlight>
                <a:latin typeface="Roboto" panose="02000000000000000000" pitchFamily="2" charset="0"/>
                <a:ea typeface="Roboto" panose="02000000000000000000" pitchFamily="2" charset="0"/>
              </a:rPr>
              <a:t> Type Indicator (MBTI)</a:t>
            </a:r>
          </a:p>
        </p:txBody>
      </p:sp>
      <p:cxnSp>
        <p:nvCxnSpPr>
          <p:cNvPr id="5" name="Rechte verbindingslijn 4">
            <a:extLst>
              <a:ext uri="{FF2B5EF4-FFF2-40B4-BE49-F238E27FC236}">
                <a16:creationId xmlns:a16="http://schemas.microsoft.com/office/drawing/2014/main" id="{2A3C8606-0446-4344-A079-129C6F58209E}"/>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26" name="Picture 2" descr="Image result for personality van Jung">
            <a:extLst>
              <a:ext uri="{FF2B5EF4-FFF2-40B4-BE49-F238E27FC236}">
                <a16:creationId xmlns:a16="http://schemas.microsoft.com/office/drawing/2014/main" id="{F4709880-6F39-024B-BB31-777ADE92B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276350"/>
            <a:ext cx="76454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51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i="1" dirty="0" err="1">
                <a:highlight>
                  <a:srgbClr val="FFFF00"/>
                </a:highlight>
                <a:latin typeface="Roboto" panose="02000000000000000000" pitchFamily="2" charset="0"/>
                <a:ea typeface="Roboto" panose="02000000000000000000" pitchFamily="2" charset="0"/>
              </a:rPr>
              <a:t>Traits</a:t>
            </a:r>
            <a:r>
              <a:rPr lang="nl-NL" sz="1800" b="1" dirty="0">
                <a:highlight>
                  <a:srgbClr val="FFFF00"/>
                </a:highlight>
                <a:latin typeface="Roboto" panose="02000000000000000000" pitchFamily="2" charset="0"/>
                <a:ea typeface="Roboto" panose="02000000000000000000" pitchFamily="2" charset="0"/>
              </a:rPr>
              <a:t> of persoonlijkheidstrekken en The Big Five</a:t>
            </a:r>
          </a:p>
        </p:txBody>
      </p:sp>
      <p:sp>
        <p:nvSpPr>
          <p:cNvPr id="4" name="Rechthoek 3">
            <a:extLst>
              <a:ext uri="{FF2B5EF4-FFF2-40B4-BE49-F238E27FC236}">
                <a16:creationId xmlns:a16="http://schemas.microsoft.com/office/drawing/2014/main" id="{11AB906C-6579-0741-BC21-3F731A567954}"/>
              </a:ext>
            </a:extLst>
          </p:cNvPr>
          <p:cNvSpPr/>
          <p:nvPr/>
        </p:nvSpPr>
        <p:spPr>
          <a:xfrm>
            <a:off x="1454944" y="1225257"/>
            <a:ext cx="6224588" cy="3539430"/>
          </a:xfrm>
          <a:prstGeom prst="rect">
            <a:avLst/>
          </a:prstGeom>
        </p:spPr>
        <p:txBody>
          <a:bodyPr wrap="square">
            <a:spAutoFit/>
          </a:bodyPr>
          <a:lstStyle/>
          <a:p>
            <a:pPr marL="514350" indent="-514350">
              <a:buAutoNum type="arabicPeriod"/>
            </a:pPr>
            <a:r>
              <a:rPr lang="nl-NL" sz="2800" b="1" dirty="0">
                <a:latin typeface="Roboto" panose="02000000000000000000" pitchFamily="2" charset="0"/>
                <a:ea typeface="Roboto" panose="02000000000000000000" pitchFamily="2" charset="0"/>
              </a:rPr>
              <a:t>Extraversie </a:t>
            </a:r>
            <a:r>
              <a:rPr lang="nl-NL" sz="2800" b="1" dirty="0" err="1">
                <a:latin typeface="Roboto" panose="02000000000000000000" pitchFamily="2" charset="0"/>
                <a:ea typeface="Roboto" panose="02000000000000000000" pitchFamily="2" charset="0"/>
              </a:rPr>
              <a:t>vs</a:t>
            </a:r>
            <a:r>
              <a:rPr lang="nl-NL" sz="2800" b="1" dirty="0">
                <a:latin typeface="Roboto" panose="02000000000000000000" pitchFamily="2" charset="0"/>
                <a:ea typeface="Roboto" panose="02000000000000000000" pitchFamily="2" charset="0"/>
              </a:rPr>
              <a:t> introversie</a:t>
            </a:r>
          </a:p>
          <a:p>
            <a:pPr marL="514350" indent="-514350">
              <a:buAutoNum type="arabicPeriod"/>
            </a:pPr>
            <a:r>
              <a:rPr lang="nl-NL" sz="2800" b="1" dirty="0">
                <a:latin typeface="Roboto" panose="02000000000000000000" pitchFamily="2" charset="0"/>
                <a:ea typeface="Roboto" panose="02000000000000000000" pitchFamily="2" charset="0"/>
              </a:rPr>
              <a:t>Vriendelijkheid </a:t>
            </a:r>
            <a:r>
              <a:rPr lang="nl-NL" sz="2800" b="1" dirty="0" err="1">
                <a:latin typeface="Roboto" panose="02000000000000000000" pitchFamily="2" charset="0"/>
                <a:ea typeface="Roboto" panose="02000000000000000000" pitchFamily="2" charset="0"/>
              </a:rPr>
              <a:t>vs</a:t>
            </a:r>
            <a:r>
              <a:rPr lang="nl-NL" sz="2800" b="1" dirty="0">
                <a:latin typeface="Roboto" panose="02000000000000000000" pitchFamily="2" charset="0"/>
                <a:ea typeface="Roboto" panose="02000000000000000000" pitchFamily="2" charset="0"/>
              </a:rPr>
              <a:t> onvriendelijkheid</a:t>
            </a:r>
          </a:p>
          <a:p>
            <a:pPr marL="514350" indent="-514350">
              <a:buAutoNum type="arabicPeriod"/>
            </a:pPr>
            <a:r>
              <a:rPr lang="nl-NL" sz="2800" b="1" dirty="0">
                <a:latin typeface="Roboto" panose="02000000000000000000" pitchFamily="2" charset="0"/>
                <a:ea typeface="Roboto" panose="02000000000000000000" pitchFamily="2" charset="0"/>
              </a:rPr>
              <a:t>Zorgvuldigheid </a:t>
            </a:r>
            <a:r>
              <a:rPr lang="nl-NL" sz="2800" b="1" dirty="0" err="1">
                <a:latin typeface="Roboto" panose="02000000000000000000" pitchFamily="2" charset="0"/>
                <a:ea typeface="Roboto" panose="02000000000000000000" pitchFamily="2" charset="0"/>
              </a:rPr>
              <a:t>vs</a:t>
            </a:r>
            <a:r>
              <a:rPr lang="nl-NL" sz="2800" b="1" dirty="0">
                <a:latin typeface="Roboto" panose="02000000000000000000" pitchFamily="2" charset="0"/>
                <a:ea typeface="Roboto" panose="02000000000000000000" pitchFamily="2" charset="0"/>
              </a:rPr>
              <a:t> nonchalance</a:t>
            </a:r>
          </a:p>
          <a:p>
            <a:pPr marL="514350" indent="-514350">
              <a:buAutoNum type="arabicPeriod"/>
            </a:pPr>
            <a:r>
              <a:rPr lang="nl-NL" sz="2800" b="1" dirty="0">
                <a:latin typeface="Roboto" panose="02000000000000000000" pitchFamily="2" charset="0"/>
                <a:ea typeface="Roboto" panose="02000000000000000000" pitchFamily="2" charset="0"/>
              </a:rPr>
              <a:t>Emotionele stabiliteit </a:t>
            </a:r>
            <a:r>
              <a:rPr lang="nl-NL" sz="2800" b="1" dirty="0" err="1">
                <a:latin typeface="Roboto" panose="02000000000000000000" pitchFamily="2" charset="0"/>
                <a:ea typeface="Roboto" panose="02000000000000000000" pitchFamily="2" charset="0"/>
              </a:rPr>
              <a:t>vs</a:t>
            </a:r>
            <a:r>
              <a:rPr lang="nl-NL" sz="2800" b="1" dirty="0">
                <a:latin typeface="Roboto" panose="02000000000000000000" pitchFamily="2" charset="0"/>
                <a:ea typeface="Roboto" panose="02000000000000000000" pitchFamily="2" charset="0"/>
              </a:rPr>
              <a:t> </a:t>
            </a:r>
            <a:r>
              <a:rPr lang="nl-NL" sz="2800" b="1" dirty="0" err="1">
                <a:latin typeface="Roboto" panose="02000000000000000000" pitchFamily="2" charset="0"/>
                <a:ea typeface="Roboto" panose="02000000000000000000" pitchFamily="2" charset="0"/>
              </a:rPr>
              <a:t>neuroticisme</a:t>
            </a:r>
            <a:endParaRPr lang="nl-NL" sz="2800" b="1" dirty="0">
              <a:latin typeface="Roboto" panose="02000000000000000000" pitchFamily="2" charset="0"/>
              <a:ea typeface="Roboto" panose="02000000000000000000" pitchFamily="2" charset="0"/>
            </a:endParaRPr>
          </a:p>
          <a:p>
            <a:pPr marL="514350" indent="-514350">
              <a:buAutoNum type="arabicPeriod"/>
            </a:pPr>
            <a:r>
              <a:rPr lang="nl-NL" sz="2800" b="1" dirty="0">
                <a:latin typeface="Roboto" panose="02000000000000000000" pitchFamily="2" charset="0"/>
                <a:ea typeface="Roboto" panose="02000000000000000000" pitchFamily="2" charset="0"/>
              </a:rPr>
              <a:t>Openheid voor ervaringen </a:t>
            </a:r>
            <a:r>
              <a:rPr lang="nl-NL" sz="2800" b="1" dirty="0" err="1">
                <a:latin typeface="Roboto" panose="02000000000000000000" pitchFamily="2" charset="0"/>
                <a:ea typeface="Roboto" panose="02000000000000000000" pitchFamily="2" charset="0"/>
              </a:rPr>
              <a:t>vs</a:t>
            </a:r>
            <a:r>
              <a:rPr lang="nl-NL" sz="2800" b="1" dirty="0">
                <a:latin typeface="Roboto" panose="02000000000000000000" pitchFamily="2" charset="0"/>
                <a:ea typeface="Roboto" panose="02000000000000000000" pitchFamily="2" charset="0"/>
              </a:rPr>
              <a:t> conventionaliteit</a:t>
            </a:r>
          </a:p>
        </p:txBody>
      </p:sp>
      <p:cxnSp>
        <p:nvCxnSpPr>
          <p:cNvPr id="5" name="Rechte verbindingslijn 4">
            <a:extLst>
              <a:ext uri="{FF2B5EF4-FFF2-40B4-BE49-F238E27FC236}">
                <a16:creationId xmlns:a16="http://schemas.microsoft.com/office/drawing/2014/main" id="{2A3C8606-0446-4344-A079-129C6F58209E}"/>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3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AB3A8EE-0E9C-DF44-9111-259E0233B013}"/>
              </a:ext>
            </a:extLst>
          </p:cNvPr>
          <p:cNvSpPr txBox="1"/>
          <p:nvPr/>
        </p:nvSpPr>
        <p:spPr>
          <a:xfrm>
            <a:off x="3806406" y="3244334"/>
            <a:ext cx="1531188" cy="369332"/>
          </a:xfrm>
          <a:prstGeom prst="rect">
            <a:avLst/>
          </a:prstGeom>
          <a:noFill/>
        </p:spPr>
        <p:txBody>
          <a:bodyPr wrap="none" rtlCol="0">
            <a:spAutoFit/>
          </a:bodyPr>
          <a:lstStyle/>
          <a:p>
            <a:r>
              <a:rPr lang="nl-BE" b="1" dirty="0">
                <a:highlight>
                  <a:srgbClr val="FFFF00"/>
                </a:highlight>
                <a:latin typeface="Roboto Black" panose="02000000000000000000" pitchFamily="2" charset="0"/>
                <a:ea typeface="Roboto Black" panose="02000000000000000000" pitchFamily="2" charset="0"/>
                <a:hlinkClick r:id="rId3">
                  <a:extLst>
                    <a:ext uri="{A12FA001-AC4F-418D-AE19-62706E023703}">
                      <ahyp:hlinkClr xmlns:ahyp="http://schemas.microsoft.com/office/drawing/2018/hyperlinkcolor" val="tx"/>
                    </a:ext>
                  </a:extLst>
                </a:hlinkClick>
              </a:rPr>
              <a:t>The BIG FIVE</a:t>
            </a:r>
            <a:endParaRPr lang="nl-BE" b="1" dirty="0">
              <a:highlight>
                <a:srgbClr val="FFFF00"/>
              </a:highlight>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67717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Divers, Scuba, Reef, Underwater, Sea, Ocean, Diving">
            <a:extLst>
              <a:ext uri="{FF2B5EF4-FFF2-40B4-BE49-F238E27FC236}">
                <a16:creationId xmlns:a16="http://schemas.microsoft.com/office/drawing/2014/main" id="{812AD827-7114-534B-8A22-D3C383928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48" y="1536432"/>
            <a:ext cx="5677705" cy="3785136"/>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Is er een biologische basis</a:t>
            </a:r>
            <a:r>
              <a:rPr lang="nl-NL" sz="1800" b="1" i="1" dirty="0">
                <a:highlight>
                  <a:srgbClr val="FFFF00"/>
                </a:highlight>
                <a:latin typeface="Roboto" panose="02000000000000000000" pitchFamily="2" charset="0"/>
                <a:ea typeface="Roboto" panose="02000000000000000000" pitchFamily="2" charset="0"/>
              </a:rPr>
              <a:t> </a:t>
            </a:r>
            <a:r>
              <a:rPr lang="nl-NL" sz="1800" b="1" dirty="0">
                <a:highlight>
                  <a:srgbClr val="FFFF00"/>
                </a:highlight>
                <a:latin typeface="Roboto" panose="02000000000000000000" pitchFamily="2" charset="0"/>
                <a:ea typeface="Roboto" panose="02000000000000000000" pitchFamily="2" charset="0"/>
              </a:rPr>
              <a:t>voor</a:t>
            </a:r>
            <a:r>
              <a:rPr lang="nl-NL" sz="1800" b="1" i="1" dirty="0">
                <a:highlight>
                  <a:srgbClr val="FFFF00"/>
                </a:highlight>
                <a:latin typeface="Roboto" panose="02000000000000000000" pitchFamily="2" charset="0"/>
                <a:ea typeface="Roboto" panose="02000000000000000000" pitchFamily="2" charset="0"/>
              </a:rPr>
              <a:t> </a:t>
            </a:r>
            <a:r>
              <a:rPr lang="nl-NL" sz="1800" b="1" dirty="0">
                <a:highlight>
                  <a:srgbClr val="FFFF00"/>
                </a:highlight>
                <a:latin typeface="Roboto" panose="02000000000000000000" pitchFamily="2" charset="0"/>
                <a:ea typeface="Roboto" panose="02000000000000000000" pitchFamily="2" charset="0"/>
              </a:rPr>
              <a:t>The Big Five?</a:t>
            </a:r>
          </a:p>
        </p:txBody>
      </p:sp>
    </p:spTree>
    <p:extLst>
      <p:ext uri="{BB962C8B-B14F-4D97-AF65-F5344CB8AC3E}">
        <p14:creationId xmlns:p14="http://schemas.microsoft.com/office/powerpoint/2010/main" val="235813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04A65F38-853C-6441-812D-3508A42063CA}"/>
              </a:ext>
            </a:extLst>
          </p:cNvPr>
          <p:cNvPicPr>
            <a:picLocks noChangeAspect="1"/>
          </p:cNvPicPr>
          <p:nvPr/>
        </p:nvPicPr>
        <p:blipFill>
          <a:blip r:embed="rId4"/>
          <a:stretch>
            <a:fillRect/>
          </a:stretch>
        </p:blipFill>
        <p:spPr>
          <a:xfrm>
            <a:off x="0" y="860404"/>
            <a:ext cx="9144000" cy="5137192"/>
          </a:xfrm>
          <a:prstGeom prst="rect">
            <a:avLst/>
          </a:prstGeom>
        </p:spPr>
      </p:pic>
    </p:spTree>
    <p:extLst>
      <p:ext uri="{BB962C8B-B14F-4D97-AF65-F5344CB8AC3E}">
        <p14:creationId xmlns:p14="http://schemas.microsoft.com/office/powerpoint/2010/main" val="3051820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2.5.</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Humanistische psychologie</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44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C772B0C-59B0-6440-8BF1-385FE64F3455}"/>
              </a:ext>
            </a:extLst>
          </p:cNvPr>
          <p:cNvPicPr>
            <a:picLocks noChangeAspect="1"/>
          </p:cNvPicPr>
          <p:nvPr/>
        </p:nvPicPr>
        <p:blipFill>
          <a:blip r:embed="rId3"/>
          <a:stretch>
            <a:fillRect/>
          </a:stretch>
        </p:blipFill>
        <p:spPr>
          <a:xfrm>
            <a:off x="0" y="152400"/>
            <a:ext cx="9144000" cy="6553200"/>
          </a:xfrm>
          <a:prstGeom prst="rect">
            <a:avLst/>
          </a:prstGeom>
        </p:spPr>
      </p:pic>
      <p:sp>
        <p:nvSpPr>
          <p:cNvPr id="5" name="Titel 1">
            <a:extLst>
              <a:ext uri="{FF2B5EF4-FFF2-40B4-BE49-F238E27FC236}">
                <a16:creationId xmlns:a16="http://schemas.microsoft.com/office/drawing/2014/main" id="{50B49C59-B446-7846-A467-CB6A12704B86}"/>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Uitgangspunten</a:t>
            </a:r>
          </a:p>
        </p:txBody>
      </p:sp>
    </p:spTree>
    <p:extLst>
      <p:ext uri="{BB962C8B-B14F-4D97-AF65-F5344CB8AC3E}">
        <p14:creationId xmlns:p14="http://schemas.microsoft.com/office/powerpoint/2010/main" val="138756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0B49C59-B446-7846-A467-CB6A12704B86}"/>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Carl Rogers visie op persoonlijkheid</a:t>
            </a:r>
          </a:p>
        </p:txBody>
      </p:sp>
      <p:pic>
        <p:nvPicPr>
          <p:cNvPr id="18434" name="Picture 2" descr="Related image">
            <a:extLst>
              <a:ext uri="{FF2B5EF4-FFF2-40B4-BE49-F238E27FC236}">
                <a16:creationId xmlns:a16="http://schemas.microsoft.com/office/drawing/2014/main" id="{E3CFB8E1-D889-0A4F-AD59-070885D43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200" y="1811683"/>
            <a:ext cx="5171600" cy="323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29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a:bodyPr>
          <a:lstStyle/>
          <a:p>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Het begrip zelfactualisatie</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158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0B49C59-B446-7846-A467-CB6A12704B86}"/>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Kritiek op de humanistische psychologie</a:t>
            </a:r>
          </a:p>
        </p:txBody>
      </p:sp>
      <p:pic>
        <p:nvPicPr>
          <p:cNvPr id="3074" name="Picture 2" descr="Related image">
            <a:extLst>
              <a:ext uri="{FF2B5EF4-FFF2-40B4-BE49-F238E27FC236}">
                <a16:creationId xmlns:a16="http://schemas.microsoft.com/office/drawing/2014/main" id="{CA699EC9-D03C-FA4E-9000-99E71DBD5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621" y="1760621"/>
            <a:ext cx="3336759" cy="333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62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2.6.</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Behaviorisme en andere visies</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5387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0B49C59-B446-7846-A467-CB6A12704B86}"/>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Behavioristen gebruiken het woord persoonlijkheid niet!</a:t>
            </a:r>
          </a:p>
        </p:txBody>
      </p:sp>
      <p:pic>
        <p:nvPicPr>
          <p:cNvPr id="20482" name="Picture 2" descr="Eyes, Blue Eyes, Eyebrows, Brows, Seeing, Observing">
            <a:extLst>
              <a:ext uri="{FF2B5EF4-FFF2-40B4-BE49-F238E27FC236}">
                <a16:creationId xmlns:a16="http://schemas.microsoft.com/office/drawing/2014/main" id="{491219CF-A901-CA43-80FE-3606A1CD6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96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ilhouette, Bone, Dog Bone, Eat, Dog Food">
            <a:extLst>
              <a:ext uri="{FF2B5EF4-FFF2-40B4-BE49-F238E27FC236}">
                <a16:creationId xmlns:a16="http://schemas.microsoft.com/office/drawing/2014/main" id="{8071D108-9DAC-1C4B-8022-4D26A749A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0"/>
            <a:ext cx="5219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50B49C59-B446-7846-A467-CB6A12704B86}"/>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Behavioristen en de veranderbaarheid van de mens</a:t>
            </a:r>
          </a:p>
        </p:txBody>
      </p:sp>
    </p:spTree>
    <p:extLst>
      <p:ext uri="{BB962C8B-B14F-4D97-AF65-F5344CB8AC3E}">
        <p14:creationId xmlns:p14="http://schemas.microsoft.com/office/powerpoint/2010/main" val="292644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0B49C59-B446-7846-A467-CB6A12704B86}"/>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Cognitieve psychologie</a:t>
            </a:r>
          </a:p>
        </p:txBody>
      </p:sp>
      <p:pic>
        <p:nvPicPr>
          <p:cNvPr id="4" name="Picture 2" descr="Brain, Anatomy, Human, Science, Health, Medical, Organ">
            <a:extLst>
              <a:ext uri="{FF2B5EF4-FFF2-40B4-BE49-F238E27FC236}">
                <a16:creationId xmlns:a16="http://schemas.microsoft.com/office/drawing/2014/main" id="{D603D669-7509-C045-96C4-CC0F97567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6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Girl, Woman, Joy Of Life, Dance, Balance, Jump, Free">
            <a:extLst>
              <a:ext uri="{FF2B5EF4-FFF2-40B4-BE49-F238E27FC236}">
                <a16:creationId xmlns:a16="http://schemas.microsoft.com/office/drawing/2014/main" id="{BC358718-FE3C-9447-9CAC-1B1299F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48" y="1536432"/>
            <a:ext cx="5677705" cy="378513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50B49C59-B446-7846-A467-CB6A12704B86}"/>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Positieve psychologie</a:t>
            </a:r>
          </a:p>
        </p:txBody>
      </p:sp>
    </p:spTree>
    <p:extLst>
      <p:ext uri="{BB962C8B-B14F-4D97-AF65-F5344CB8AC3E}">
        <p14:creationId xmlns:p14="http://schemas.microsoft.com/office/powerpoint/2010/main" val="270617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persoonlijkheid?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248911"/>
            <a:ext cx="6224588" cy="3416320"/>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“De verzameling van duurzame eigenschappen die iemand kenmerken. Die eigenschappen bepalen hoe iemand denkt, voelt en zich gedraagt”</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0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2.7.</a:t>
            </a:r>
            <a:br>
              <a:rPr lang="nl-NL" b="1" dirty="0">
                <a:latin typeface="Roboto" panose="02000000000000000000" pitchFamily="2" charset="0"/>
                <a:ea typeface="Roboto" panose="02000000000000000000" pitchFamily="2" charset="0"/>
              </a:rPr>
            </a:br>
            <a:r>
              <a:rPr lang="nl-NL" sz="4900" b="1" dirty="0">
                <a:latin typeface="Roboto" panose="02000000000000000000" pitchFamily="2" charset="0"/>
                <a:ea typeface="Roboto" panose="02000000000000000000" pitchFamily="2" charset="0"/>
              </a:rPr>
              <a:t>Socialisatie en persoonlijkheidsontwikkeling</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9221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Socialisatie</a:t>
            </a:r>
          </a:p>
        </p:txBody>
      </p:sp>
      <p:sp>
        <p:nvSpPr>
          <p:cNvPr id="2" name="Rechthoek 1">
            <a:extLst>
              <a:ext uri="{FF2B5EF4-FFF2-40B4-BE49-F238E27FC236}">
                <a16:creationId xmlns:a16="http://schemas.microsoft.com/office/drawing/2014/main" id="{5AC1414C-64EF-CC41-9403-BA244BB961D9}"/>
              </a:ext>
            </a:extLst>
          </p:cNvPr>
          <p:cNvSpPr/>
          <p:nvPr/>
        </p:nvSpPr>
        <p:spPr>
          <a:xfrm>
            <a:off x="1454944" y="1390357"/>
            <a:ext cx="6224588" cy="3046988"/>
          </a:xfrm>
          <a:prstGeom prst="rect">
            <a:avLst/>
          </a:prstGeom>
        </p:spPr>
        <p:txBody>
          <a:bodyPr wrap="square">
            <a:spAutoFit/>
          </a:bodyPr>
          <a:lstStyle/>
          <a:p>
            <a:r>
              <a:rPr lang="nl-NL" sz="3200" b="1" dirty="0">
                <a:latin typeface="Roboto" panose="02000000000000000000" pitchFamily="2" charset="0"/>
                <a:ea typeface="Roboto" panose="02000000000000000000" pitchFamily="2" charset="0"/>
              </a:rPr>
              <a:t>“Het overnemen en verinnerlijken van waarden, normen, opvattingen en gedragsregels van mensen binnen een bepaalde gemeenschap of cultuur.”</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61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2.7.1. Socialisatieproces</a:t>
            </a:r>
          </a:p>
        </p:txBody>
      </p:sp>
      <p:pic>
        <p:nvPicPr>
          <p:cNvPr id="24582" name="Picture 6" descr="Image result for baby doodle">
            <a:extLst>
              <a:ext uri="{FF2B5EF4-FFF2-40B4-BE49-F238E27FC236}">
                <a16:creationId xmlns:a16="http://schemas.microsoft.com/office/drawing/2014/main" id="{294FC8DF-BE8A-7647-9550-95DBA3AA9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215900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82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2.7.1. Socialisatieproces - internaliseren</a:t>
            </a:r>
          </a:p>
        </p:txBody>
      </p:sp>
      <p:pic>
        <p:nvPicPr>
          <p:cNvPr id="24582" name="Picture 6" descr="Image result for baby doodle">
            <a:extLst>
              <a:ext uri="{FF2B5EF4-FFF2-40B4-BE49-F238E27FC236}">
                <a16:creationId xmlns:a16="http://schemas.microsoft.com/office/drawing/2014/main" id="{294FC8DF-BE8A-7647-9550-95DBA3AA9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215900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1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2.7.1. Socialisatieproces - </a:t>
            </a:r>
            <a:r>
              <a:rPr lang="nl-NL" sz="1800" b="1" dirty="0" err="1">
                <a:highlight>
                  <a:srgbClr val="FFFF00"/>
                </a:highlight>
                <a:latin typeface="Roboto" panose="02000000000000000000" pitchFamily="2" charset="0"/>
                <a:ea typeface="Roboto" panose="02000000000000000000" pitchFamily="2" charset="0"/>
              </a:rPr>
              <a:t>socialisators</a:t>
            </a:r>
            <a:endParaRPr lang="nl-NL" sz="1800" b="1" dirty="0">
              <a:highlight>
                <a:srgbClr val="FFFF00"/>
              </a:highlight>
              <a:latin typeface="Roboto" panose="02000000000000000000" pitchFamily="2" charset="0"/>
              <a:ea typeface="Roboto" panose="02000000000000000000" pitchFamily="2" charset="0"/>
            </a:endParaRPr>
          </a:p>
        </p:txBody>
      </p:sp>
      <p:pic>
        <p:nvPicPr>
          <p:cNvPr id="24582" name="Picture 6" descr="Image result for baby doodle">
            <a:extLst>
              <a:ext uri="{FF2B5EF4-FFF2-40B4-BE49-F238E27FC236}">
                <a16:creationId xmlns:a16="http://schemas.microsoft.com/office/drawing/2014/main" id="{294FC8DF-BE8A-7647-9550-95DBA3AA9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215900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70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2.7.1. Socialisatieproces - identificeren</a:t>
            </a:r>
          </a:p>
        </p:txBody>
      </p:sp>
      <p:pic>
        <p:nvPicPr>
          <p:cNvPr id="24582" name="Picture 6" descr="Image result for baby doodle">
            <a:extLst>
              <a:ext uri="{FF2B5EF4-FFF2-40B4-BE49-F238E27FC236}">
                <a16:creationId xmlns:a16="http://schemas.microsoft.com/office/drawing/2014/main" id="{294FC8DF-BE8A-7647-9550-95DBA3AA9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2159000"/>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4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Related image">
            <a:extLst>
              <a:ext uri="{FF2B5EF4-FFF2-40B4-BE49-F238E27FC236}">
                <a16:creationId xmlns:a16="http://schemas.microsoft.com/office/drawing/2014/main" id="{138408A6-B801-A84F-837F-8CF755E74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901700"/>
            <a:ext cx="7645400" cy="50546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highlight>
                  <a:srgbClr val="FFFF00"/>
                </a:highlight>
                <a:latin typeface="Roboto" panose="02000000000000000000" pitchFamily="2" charset="0"/>
                <a:ea typeface="Roboto" panose="02000000000000000000" pitchFamily="2" charset="0"/>
              </a:rPr>
              <a:t>2.7.2. Socialisatie als jongen of meisje</a:t>
            </a:r>
          </a:p>
        </p:txBody>
      </p:sp>
    </p:spTree>
    <p:extLst>
      <p:ext uri="{BB962C8B-B14F-4D97-AF65-F5344CB8AC3E}">
        <p14:creationId xmlns:p14="http://schemas.microsoft.com/office/powerpoint/2010/main" val="286854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2.8.</a:t>
            </a:r>
            <a:br>
              <a:rPr lang="nl-NL" b="1" dirty="0">
                <a:latin typeface="Roboto" panose="02000000000000000000" pitchFamily="2" charset="0"/>
                <a:ea typeface="Roboto" panose="02000000000000000000" pitchFamily="2" charset="0"/>
              </a:rPr>
            </a:br>
            <a:r>
              <a:rPr lang="nl-NL" sz="4900" b="1" dirty="0">
                <a:latin typeface="Roboto" panose="02000000000000000000" pitchFamily="2" charset="0"/>
                <a:ea typeface="Roboto" panose="02000000000000000000" pitchFamily="2" charset="0"/>
              </a:rPr>
              <a:t>Mentale stoornissen en persoonlijkheidsstoornissen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9666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9BA52D7-3484-8045-96A3-D9E24AC341ED}"/>
              </a:ext>
            </a:extLst>
          </p:cNvPr>
          <p:cNvPicPr>
            <a:picLocks noChangeAspect="1"/>
          </p:cNvPicPr>
          <p:nvPr/>
        </p:nvPicPr>
        <p:blipFill>
          <a:blip r:embed="rId3"/>
          <a:stretch>
            <a:fillRect/>
          </a:stretch>
        </p:blipFill>
        <p:spPr>
          <a:xfrm>
            <a:off x="0" y="858345"/>
            <a:ext cx="9144000" cy="5141310"/>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2.8.1. Mentale stoornissen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3007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2.8.2. Persoonlijkheidsstoornissen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6" name="Afbeelding 5">
            <a:extLst>
              <a:ext uri="{FF2B5EF4-FFF2-40B4-BE49-F238E27FC236}">
                <a16:creationId xmlns:a16="http://schemas.microsoft.com/office/drawing/2014/main" id="{6BB59E00-D468-FE49-80C8-30C14BB1DC17}"/>
              </a:ext>
            </a:extLst>
          </p:cNvPr>
          <p:cNvPicPr>
            <a:picLocks noChangeAspect="1"/>
          </p:cNvPicPr>
          <p:nvPr/>
        </p:nvPicPr>
        <p:blipFill>
          <a:blip r:embed="rId3"/>
          <a:stretch>
            <a:fillRect/>
          </a:stretch>
        </p:blipFill>
        <p:spPr>
          <a:xfrm>
            <a:off x="0" y="1661314"/>
            <a:ext cx="9144000" cy="3535371"/>
          </a:xfrm>
          <a:prstGeom prst="rect">
            <a:avLst/>
          </a:prstGeom>
        </p:spPr>
      </p:pic>
    </p:spTree>
    <p:extLst>
      <p:ext uri="{BB962C8B-B14F-4D97-AF65-F5344CB8AC3E}">
        <p14:creationId xmlns:p14="http://schemas.microsoft.com/office/powerpoint/2010/main" val="306437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persoonlijkheid?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006020"/>
            <a:ext cx="6224588" cy="3970318"/>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“De psychologische eigenschappen die een zekere continuïteit verlenen aan het gedrag van een individu in verschillende situaties en op verschillende momenten”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7E8067FB-F694-3F45-ADB2-D97E8A2D054A}"/>
              </a:ext>
            </a:extLst>
          </p:cNvPr>
          <p:cNvSpPr txBox="1"/>
          <p:nvPr/>
        </p:nvSpPr>
        <p:spPr>
          <a:xfrm>
            <a:off x="4029075" y="4554378"/>
            <a:ext cx="1473480" cy="246221"/>
          </a:xfrm>
          <a:prstGeom prst="rect">
            <a:avLst/>
          </a:prstGeom>
          <a:noFill/>
        </p:spPr>
        <p:txBody>
          <a:bodyPr wrap="none" rtlCol="0">
            <a:spAutoFit/>
          </a:bodyPr>
          <a:lstStyle/>
          <a:p>
            <a:r>
              <a:rPr lang="nl-BE" sz="1000" dirty="0">
                <a:latin typeface="Roboto Thin" pitchFamily="2" charset="0"/>
                <a:ea typeface="Roboto Thin" pitchFamily="2" charset="0"/>
              </a:rPr>
              <a:t>Cervone &amp; Shoda, 1999</a:t>
            </a:r>
          </a:p>
        </p:txBody>
      </p:sp>
    </p:spTree>
    <p:extLst>
      <p:ext uri="{BB962C8B-B14F-4D97-AF65-F5344CB8AC3E}">
        <p14:creationId xmlns:p14="http://schemas.microsoft.com/office/powerpoint/2010/main" val="83952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66A6C01E-B344-D248-A09D-FC90EE28F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492250"/>
            <a:ext cx="6883400"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2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Begrippenlijst</a:t>
            </a:r>
          </a:p>
        </p:txBody>
      </p:sp>
    </p:spTree>
    <p:extLst>
      <p:ext uri="{BB962C8B-B14F-4D97-AF65-F5344CB8AC3E}">
        <p14:creationId xmlns:p14="http://schemas.microsoft.com/office/powerpoint/2010/main" val="9567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720119"/>
            <a:ext cx="3560590" cy="6186309"/>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*persoonlijkheid</a:t>
            </a:r>
          </a:p>
          <a:p>
            <a:r>
              <a:rPr lang="nl-BE" dirty="0">
                <a:latin typeface="Roboto" panose="02000000000000000000" pitchFamily="2" charset="0"/>
                <a:ea typeface="Roboto" panose="02000000000000000000" pitchFamily="2" charset="0"/>
              </a:rPr>
              <a:t>*gedrag</a:t>
            </a:r>
          </a:p>
          <a:p>
            <a:r>
              <a:rPr lang="nl-BE" dirty="0">
                <a:latin typeface="Roboto" panose="02000000000000000000" pitchFamily="2" charset="0"/>
                <a:ea typeface="Roboto" panose="02000000000000000000" pitchFamily="2" charset="0"/>
              </a:rPr>
              <a:t>*feral children (wolfskinderen)</a:t>
            </a:r>
          </a:p>
          <a:p>
            <a:r>
              <a:rPr lang="nl-BE" dirty="0">
                <a:latin typeface="Roboto" panose="02000000000000000000" pitchFamily="2" charset="0"/>
                <a:ea typeface="Roboto" panose="02000000000000000000" pitchFamily="2" charset="0"/>
              </a:rPr>
              <a:t>*karakter</a:t>
            </a:r>
          </a:p>
          <a:p>
            <a:r>
              <a:rPr lang="nl-BE" dirty="0">
                <a:latin typeface="Roboto" panose="02000000000000000000" pitchFamily="2" charset="0"/>
                <a:ea typeface="Roboto" panose="02000000000000000000" pitchFamily="2" charset="0"/>
              </a:rPr>
              <a:t>*id, ego, superego</a:t>
            </a:r>
          </a:p>
          <a:p>
            <a:r>
              <a:rPr lang="nl-BE" dirty="0">
                <a:latin typeface="Roboto" panose="02000000000000000000" pitchFamily="2" charset="0"/>
                <a:ea typeface="Roboto" panose="02000000000000000000" pitchFamily="2" charset="0"/>
              </a:rPr>
              <a:t>*5 ontwikkelingsfases van Freud</a:t>
            </a:r>
          </a:p>
          <a:p>
            <a:r>
              <a:rPr lang="nl-BE" dirty="0">
                <a:latin typeface="Roboto" panose="02000000000000000000" pitchFamily="2" charset="0"/>
                <a:ea typeface="Roboto" panose="02000000000000000000" pitchFamily="2" charset="0"/>
              </a:rPr>
              <a:t>*oedipuscomplex</a:t>
            </a:r>
          </a:p>
          <a:p>
            <a:r>
              <a:rPr lang="nl-BE" dirty="0">
                <a:latin typeface="Roboto" panose="02000000000000000000" pitchFamily="2" charset="0"/>
                <a:ea typeface="Roboto" panose="02000000000000000000" pitchFamily="2" charset="0"/>
              </a:rPr>
              <a:t>*elektracomplex</a:t>
            </a:r>
          </a:p>
          <a:p>
            <a:r>
              <a:rPr lang="nl-BE" dirty="0">
                <a:latin typeface="Roboto" panose="02000000000000000000" pitchFamily="2" charset="0"/>
                <a:ea typeface="Roboto" panose="02000000000000000000" pitchFamily="2" charset="0"/>
              </a:rPr>
              <a:t>*onbewuste</a:t>
            </a:r>
          </a:p>
          <a:p>
            <a:r>
              <a:rPr lang="nl-BE" dirty="0">
                <a:latin typeface="Roboto" panose="02000000000000000000" pitchFamily="2" charset="0"/>
                <a:ea typeface="Roboto" panose="02000000000000000000" pitchFamily="2" charset="0"/>
              </a:rPr>
              <a:t>*Fehlleistung</a:t>
            </a:r>
          </a:p>
          <a:p>
            <a:r>
              <a:rPr lang="nl-BE" dirty="0">
                <a:latin typeface="Roboto" panose="02000000000000000000" pitchFamily="2" charset="0"/>
                <a:ea typeface="Roboto" panose="02000000000000000000" pitchFamily="2" charset="0"/>
              </a:rPr>
              <a:t>*penisnijd</a:t>
            </a:r>
          </a:p>
          <a:p>
            <a:r>
              <a:rPr lang="nl-BE" dirty="0">
                <a:latin typeface="Roboto" panose="02000000000000000000" pitchFamily="2" charset="0"/>
                <a:ea typeface="Roboto" panose="02000000000000000000" pitchFamily="2" charset="0"/>
              </a:rPr>
              <a:t>*baarmoedernijd</a:t>
            </a:r>
          </a:p>
          <a:p>
            <a:r>
              <a:rPr lang="nl-BE" dirty="0">
                <a:latin typeface="Roboto" panose="02000000000000000000" pitchFamily="2" charset="0"/>
                <a:ea typeface="Roboto" panose="02000000000000000000" pitchFamily="2" charset="0"/>
              </a:rPr>
              <a:t>*neurose</a:t>
            </a:r>
          </a:p>
          <a:p>
            <a:r>
              <a:rPr lang="nl-BE" dirty="0">
                <a:latin typeface="Roboto" panose="02000000000000000000" pitchFamily="2" charset="0"/>
                <a:ea typeface="Roboto" panose="02000000000000000000" pitchFamily="2" charset="0"/>
              </a:rPr>
              <a:t>*ontwikkelingsfases van Erikson</a:t>
            </a:r>
          </a:p>
          <a:p>
            <a:r>
              <a:rPr lang="nl-BE" dirty="0">
                <a:latin typeface="Roboto" panose="02000000000000000000" pitchFamily="2" charset="0"/>
                <a:ea typeface="Roboto" panose="02000000000000000000" pitchFamily="2" charset="0"/>
              </a:rPr>
              <a:t>*afweermechanismen (8)</a:t>
            </a:r>
          </a:p>
          <a:p>
            <a:r>
              <a:rPr lang="nl-BE" dirty="0">
                <a:latin typeface="Roboto" panose="02000000000000000000" pitchFamily="2" charset="0"/>
                <a:ea typeface="Roboto" panose="02000000000000000000" pitchFamily="2" charset="0"/>
              </a:rPr>
              <a:t>*sublimatie</a:t>
            </a:r>
          </a:p>
          <a:p>
            <a:r>
              <a:rPr lang="nl-BE" dirty="0">
                <a:latin typeface="Roboto" panose="02000000000000000000" pitchFamily="2" charset="0"/>
                <a:ea typeface="Roboto" panose="02000000000000000000" pitchFamily="2" charset="0"/>
              </a:rPr>
              <a:t>*defensive routines</a:t>
            </a:r>
          </a:p>
          <a:p>
            <a:r>
              <a:rPr lang="nl-BE" dirty="0">
                <a:latin typeface="Roboto" panose="02000000000000000000" pitchFamily="2" charset="0"/>
                <a:ea typeface="Roboto" panose="02000000000000000000" pitchFamily="2" charset="0"/>
              </a:rPr>
              <a:t>*separatie</a:t>
            </a:r>
          </a:p>
          <a:p>
            <a:r>
              <a:rPr lang="nl-BE" dirty="0">
                <a:latin typeface="Roboto" panose="02000000000000000000" pitchFamily="2" charset="0"/>
                <a:ea typeface="Roboto" panose="02000000000000000000" pitchFamily="2" charset="0"/>
              </a:rPr>
              <a:t>*individuatie</a:t>
            </a:r>
          </a:p>
          <a:p>
            <a:r>
              <a:rPr lang="nl-BE" dirty="0">
                <a:latin typeface="Roboto" panose="02000000000000000000" pitchFamily="2" charset="0"/>
                <a:ea typeface="Roboto" panose="02000000000000000000" pitchFamily="2" charset="0"/>
              </a:rPr>
              <a:t>*MBTI</a:t>
            </a:r>
          </a:p>
          <a:p>
            <a:r>
              <a:rPr lang="nl-BE" dirty="0">
                <a:latin typeface="Roboto" panose="02000000000000000000" pitchFamily="2" charset="0"/>
                <a:ea typeface="Roboto" panose="02000000000000000000" pitchFamily="2" charset="0"/>
              </a:rPr>
              <a:t>*traits</a:t>
            </a:r>
          </a:p>
          <a:p>
            <a:endParaRPr lang="nl-BE"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4483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890602"/>
            <a:ext cx="2739853" cy="2585323"/>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*the big five</a:t>
            </a:r>
          </a:p>
          <a:p>
            <a:r>
              <a:rPr lang="nl-BE" dirty="0">
                <a:latin typeface="Roboto" panose="02000000000000000000" pitchFamily="2" charset="0"/>
                <a:ea typeface="Roboto" panose="02000000000000000000" pitchFamily="2" charset="0"/>
              </a:rPr>
              <a:t>*actuele zelf / ideale zelf</a:t>
            </a:r>
          </a:p>
          <a:p>
            <a:r>
              <a:rPr lang="nl-BE" dirty="0">
                <a:latin typeface="Roboto" panose="02000000000000000000" pitchFamily="2" charset="0"/>
                <a:ea typeface="Roboto" panose="02000000000000000000" pitchFamily="2" charset="0"/>
              </a:rPr>
              <a:t>*conditioneren</a:t>
            </a:r>
          </a:p>
          <a:p>
            <a:r>
              <a:rPr lang="nl-BE" dirty="0">
                <a:latin typeface="Roboto" panose="02000000000000000000" pitchFamily="2" charset="0"/>
                <a:ea typeface="Roboto" panose="02000000000000000000" pitchFamily="2" charset="0"/>
              </a:rPr>
              <a:t>*cognitie</a:t>
            </a:r>
          </a:p>
          <a:p>
            <a:r>
              <a:rPr lang="nl-BE" dirty="0">
                <a:latin typeface="Roboto" panose="02000000000000000000" pitchFamily="2" charset="0"/>
                <a:ea typeface="Roboto" panose="02000000000000000000" pitchFamily="2" charset="0"/>
              </a:rPr>
              <a:t>*socialisatie</a:t>
            </a:r>
          </a:p>
          <a:p>
            <a:r>
              <a:rPr lang="nl-BE" dirty="0">
                <a:latin typeface="Roboto" panose="02000000000000000000" pitchFamily="2" charset="0"/>
                <a:ea typeface="Roboto" panose="02000000000000000000" pitchFamily="2" charset="0"/>
              </a:rPr>
              <a:t>*internaliseren</a:t>
            </a:r>
          </a:p>
          <a:p>
            <a:r>
              <a:rPr lang="nl-BE" dirty="0">
                <a:latin typeface="Roboto" panose="02000000000000000000" pitchFamily="2" charset="0"/>
                <a:ea typeface="Roboto" panose="02000000000000000000" pitchFamily="2" charset="0"/>
              </a:rPr>
              <a:t>*socialisators</a:t>
            </a:r>
          </a:p>
          <a:p>
            <a:r>
              <a:rPr lang="nl-BE" dirty="0">
                <a:latin typeface="Roboto" panose="02000000000000000000" pitchFamily="2" charset="0"/>
                <a:ea typeface="Roboto" panose="02000000000000000000" pitchFamily="2" charset="0"/>
              </a:rPr>
              <a:t>*identificatie</a:t>
            </a:r>
          </a:p>
          <a:p>
            <a:r>
              <a:rPr lang="nl-BE" dirty="0">
                <a:latin typeface="Roboto" panose="02000000000000000000" pitchFamily="2" charset="0"/>
                <a:ea typeface="Roboto" panose="02000000000000000000" pitchFamily="2" charset="0"/>
              </a:rPr>
              <a:t>*imitatie</a:t>
            </a:r>
          </a:p>
        </p:txBody>
      </p:sp>
    </p:spTree>
    <p:extLst>
      <p:ext uri="{BB962C8B-B14F-4D97-AF65-F5344CB8AC3E}">
        <p14:creationId xmlns:p14="http://schemas.microsoft.com/office/powerpoint/2010/main" val="80937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a:extLst>
              <a:ext uri="{FF2B5EF4-FFF2-40B4-BE49-F238E27FC236}">
                <a16:creationId xmlns:a16="http://schemas.microsoft.com/office/drawing/2014/main" id="{506879B0-3985-4440-B4B9-1D86D2DC4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271" y="852742"/>
            <a:ext cx="3359870" cy="515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6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3764</TotalTime>
  <Words>6966</Words>
  <Application>Microsoft Macintosh PowerPoint</Application>
  <PresentationFormat>Diavoorstelling (4:3)</PresentationFormat>
  <Paragraphs>853</Paragraphs>
  <Slides>84</Slides>
  <Notes>80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84</vt:i4>
      </vt:variant>
    </vt:vector>
  </HeadingPairs>
  <TitlesOfParts>
    <vt:vector size="93" baseType="lpstr">
      <vt:lpstr>Arial</vt:lpstr>
      <vt:lpstr>Calibri</vt:lpstr>
      <vt:lpstr>Calibri Light</vt:lpstr>
      <vt:lpstr>Gill Sans</vt:lpstr>
      <vt:lpstr>Roboto</vt:lpstr>
      <vt:lpstr>Roboto Black</vt:lpstr>
      <vt:lpstr>Roboto Thin</vt:lpstr>
      <vt:lpstr>SignPainter HouseScript</vt:lpstr>
      <vt:lpstr>Kantoorthema</vt:lpstr>
      <vt:lpstr>PowerPoint-presentatie</vt:lpstr>
      <vt:lpstr>PowerPoint-presentatie</vt:lpstr>
      <vt:lpstr>PowerPoint-presentatie</vt:lpstr>
      <vt:lpstr>2.1 Persoonlijkheid en persoonlijkheidstheorieën </vt:lpstr>
      <vt:lpstr> Het begrip persoonlijkheid</vt:lpstr>
      <vt:lpstr>PowerPoint-presentatie</vt:lpstr>
      <vt:lpstr>PowerPoint-presentatie</vt:lpstr>
      <vt:lpstr>PowerPoint-presentatie</vt:lpstr>
      <vt:lpstr>PowerPoint-presentatie</vt:lpstr>
      <vt:lpstr> Gedrag en persoonlijkheid</vt:lpstr>
      <vt:lpstr> Erfelijke + omgevingsfactoren bepalen persoonlijkheid</vt:lpstr>
      <vt:lpstr>PowerPoint-presentatie</vt:lpstr>
      <vt:lpstr>PowerPoint-presentatie</vt:lpstr>
      <vt:lpstr>PowerPoint-presentatie</vt:lpstr>
      <vt:lpstr>Karakter &amp; gewoontes</vt:lpstr>
      <vt:lpstr>PowerPoint-presentatie</vt:lpstr>
      <vt:lpstr>PowerPoint-presentatie</vt:lpstr>
      <vt:lpstr>2.2. Psychoanalyse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2.3. Neofreudianen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2.4. Het beschrijven van de persoonlijkheid </vt:lpstr>
      <vt:lpstr> Het begrip temperament</vt:lpstr>
      <vt:lpstr>PowerPoint-presentatie</vt:lpstr>
      <vt:lpstr>PowerPoint-presentatie</vt:lpstr>
      <vt:lpstr>PowerPoint-presentatie</vt:lpstr>
      <vt:lpstr> Persoonlijkheid als verzameling van persoonlijkheidstrekken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2.5. Humanistische psychologie </vt:lpstr>
      <vt:lpstr>PowerPoint-presentatie</vt:lpstr>
      <vt:lpstr>PowerPoint-presentatie</vt:lpstr>
      <vt:lpstr> Het begrip zelfactualisatie</vt:lpstr>
      <vt:lpstr>PowerPoint-presentatie</vt:lpstr>
      <vt:lpstr>2.6. Behaviorisme en andere visies </vt:lpstr>
      <vt:lpstr>PowerPoint-presentatie</vt:lpstr>
      <vt:lpstr>PowerPoint-presentatie</vt:lpstr>
      <vt:lpstr>PowerPoint-presentatie</vt:lpstr>
      <vt:lpstr>PowerPoint-presentatie</vt:lpstr>
      <vt:lpstr>2.7. Socialisatie en persoonlijkheidsontwikkeling </vt:lpstr>
      <vt:lpstr>PowerPoint-presentatie</vt:lpstr>
      <vt:lpstr>PowerPoint-presentatie</vt:lpstr>
      <vt:lpstr>PowerPoint-presentatie</vt:lpstr>
      <vt:lpstr>PowerPoint-presentatie</vt:lpstr>
      <vt:lpstr>PowerPoint-presentatie</vt:lpstr>
      <vt:lpstr>PowerPoint-presentatie</vt:lpstr>
      <vt:lpstr>2.8. Mentale stoornissen en persoonlijkheidsstoornissen </vt:lpstr>
      <vt:lpstr>PowerPoint-presentatie</vt:lpstr>
      <vt:lpstr>PowerPoint-presentatie</vt:lpstr>
      <vt:lpstr>PowerPoint-presentatie</vt:lpstr>
      <vt:lpstr>Begrippenlijst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Proot Ingmar</dc:creator>
  <cp:lastModifiedBy>Proot Ingmar</cp:lastModifiedBy>
  <cp:revision>4</cp:revision>
  <cp:lastPrinted>2019-10-17T16:01:14Z</cp:lastPrinted>
  <dcterms:created xsi:type="dcterms:W3CDTF">2019-09-23T19:10:00Z</dcterms:created>
  <dcterms:modified xsi:type="dcterms:W3CDTF">2019-10-17T16:07:19Z</dcterms:modified>
</cp:coreProperties>
</file>