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2"/>
  </p:notesMasterIdLst>
  <p:sldIdLst>
    <p:sldId id="345" r:id="rId2"/>
    <p:sldId id="351" r:id="rId3"/>
    <p:sldId id="355" r:id="rId4"/>
    <p:sldId id="353" r:id="rId5"/>
    <p:sldId id="285" r:id="rId6"/>
    <p:sldId id="286" r:id="rId7"/>
    <p:sldId id="287" r:id="rId8"/>
    <p:sldId id="288" r:id="rId9"/>
    <p:sldId id="289" r:id="rId10"/>
    <p:sldId id="301" r:id="rId11"/>
    <p:sldId id="306" r:id="rId12"/>
    <p:sldId id="307" r:id="rId13"/>
    <p:sldId id="290" r:id="rId14"/>
    <p:sldId id="302" r:id="rId15"/>
    <p:sldId id="303" r:id="rId16"/>
    <p:sldId id="304" r:id="rId17"/>
    <p:sldId id="305" r:id="rId18"/>
    <p:sldId id="291" r:id="rId19"/>
    <p:sldId id="292" r:id="rId20"/>
    <p:sldId id="293" r:id="rId21"/>
    <p:sldId id="294" r:id="rId22"/>
    <p:sldId id="356" r:id="rId23"/>
    <p:sldId id="295" r:id="rId24"/>
    <p:sldId id="348" r:id="rId25"/>
    <p:sldId id="296" r:id="rId26"/>
    <p:sldId id="349" r:id="rId27"/>
    <p:sldId id="297" r:id="rId28"/>
    <p:sldId id="298" r:id="rId29"/>
    <p:sldId id="299" r:id="rId30"/>
    <p:sldId id="308" r:id="rId31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605495A-B6B3-4911-B1FD-0B30B438904D}" type="datetimeFigureOut">
              <a:rPr lang="nl-BE"/>
              <a:pPr>
                <a:defRPr/>
              </a:pPr>
              <a:t>30/11/2014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BE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BE" noProof="0" smtClean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111D945-718A-44E1-AFA7-226688159935}" type="slidenum">
              <a:rPr lang="nl-BE" altLang="nl-BE"/>
              <a:pPr>
                <a:defRPr/>
              </a:pPr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2917879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het opmaakprofiel te bewerken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CDF76-A6B8-46B5-B9F9-2C592A968548}" type="slidenum">
              <a:rPr lang="nl-NL" altLang="nl-BE"/>
              <a:pPr>
                <a:defRPr/>
              </a:pPr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715858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8C262-B2E9-4F50-9BFB-C33056C2D871}" type="slidenum">
              <a:rPr lang="nl-NL" altLang="nl-BE"/>
              <a:pPr>
                <a:defRPr/>
              </a:pPr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180658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6CFD4-4F97-4876-830A-F42274D06902}" type="slidenum">
              <a:rPr lang="nl-NL" altLang="nl-BE"/>
              <a:pPr>
                <a:defRPr/>
              </a:pPr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2474886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oud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B644F-45FC-4248-8019-35812B9EC868}" type="slidenum">
              <a:rPr lang="nl-NL" altLang="nl-BE"/>
              <a:pPr>
                <a:defRPr/>
              </a:pPr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2171775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en diagram of organi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SmartArt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nl-B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1CB40-B12C-4F88-9FAD-147D2C3026D3}" type="slidenum">
              <a:rPr lang="nl-NL" altLang="nl-BE"/>
              <a:pPr>
                <a:defRPr/>
              </a:pPr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2343836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en object bov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7FB25-61D8-4285-9CF6-E47495CC55EB}" type="slidenum">
              <a:rPr lang="nl-NL" altLang="nl-BE"/>
              <a:pPr>
                <a:defRPr/>
              </a:pPr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2038274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el en twee objecten bov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half" idx="3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1817C-DB4C-4000-87E6-68704C7B0F70}" type="slidenum">
              <a:rPr lang="nl-NL" altLang="nl-BE"/>
              <a:pPr>
                <a:defRPr/>
              </a:pPr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72757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02945-197F-41C0-8C82-9CDD01599B9C}" type="slidenum">
              <a:rPr lang="nl-NL" altLang="nl-BE"/>
              <a:pPr>
                <a:defRPr/>
              </a:pPr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548342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AB837-016F-41B9-AB68-5A073303FB2F}" type="slidenum">
              <a:rPr lang="nl-NL" altLang="nl-BE"/>
              <a:pPr>
                <a:defRPr/>
              </a:pPr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790081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FAEE2-4300-42AC-B93D-7A987ED90185}" type="slidenum">
              <a:rPr lang="nl-NL" altLang="nl-BE"/>
              <a:pPr>
                <a:defRPr/>
              </a:pPr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1797724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0044E-28C9-44CC-8E2D-AAC78B6F7777}" type="slidenum">
              <a:rPr lang="nl-NL" altLang="nl-BE"/>
              <a:pPr>
                <a:defRPr/>
              </a:pPr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1299386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E6FC4-29E2-45D8-8C47-E5254F6DCBAB}" type="slidenum">
              <a:rPr lang="nl-NL" altLang="nl-BE"/>
              <a:pPr>
                <a:defRPr/>
              </a:pPr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1252333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FD7C5-FF11-4C30-8984-139B663FAC5A}" type="slidenum">
              <a:rPr lang="nl-NL" altLang="nl-BE"/>
              <a:pPr>
                <a:defRPr/>
              </a:pPr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1509424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6CF3E-B95F-4DEE-90BF-F9A5DA578B7C}" type="slidenum">
              <a:rPr lang="nl-NL" altLang="nl-BE"/>
              <a:pPr>
                <a:defRPr/>
              </a:pPr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76172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D64BF-1276-40FB-A374-96D689985B55}" type="slidenum">
              <a:rPr lang="nl-NL" altLang="nl-BE"/>
              <a:pPr>
                <a:defRPr/>
              </a:pPr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2489980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2A6DEC3-94F3-4A22-B696-F0815D9A6D65}" type="slidenum">
              <a:rPr lang="nl-NL" altLang="nl-BE"/>
              <a:pPr>
                <a:defRPr/>
              </a:pPr>
              <a:t>‹nr.›</a:t>
            </a:fld>
            <a:endParaRPr lang="nl-NL" altLang="nl-B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BE" smtClean="0">
                <a:solidFill>
                  <a:srgbClr val="EB6B4A"/>
                </a:solidFill>
              </a:rPr>
              <a:t>Cartografie</a:t>
            </a:r>
            <a:endParaRPr lang="nl-NL" dirty="0" smtClean="0">
              <a:solidFill>
                <a:srgbClr val="EB6B4A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80000"/>
              </a:lnSpc>
              <a:buClr>
                <a:srgbClr val="003917"/>
              </a:buClr>
              <a:buFont typeface="Arial" charset="0"/>
              <a:buNone/>
              <a:defRPr/>
            </a:pPr>
            <a:r>
              <a:rPr lang="nl-BE" sz="2000" dirty="0" smtClean="0"/>
              <a:t>Hoe lees je een kaart</a:t>
            </a:r>
          </a:p>
          <a:p>
            <a:pPr marL="533400" indent="-533400" eaLnBrk="1" hangingPunct="1">
              <a:lnSpc>
                <a:spcPct val="80000"/>
              </a:lnSpc>
              <a:buClr>
                <a:srgbClr val="003917"/>
              </a:buClr>
              <a:buFont typeface="Arial" charset="0"/>
              <a:buNone/>
              <a:defRPr/>
            </a:pPr>
            <a:r>
              <a:rPr lang="nl-BE" sz="2000" dirty="0" smtClean="0"/>
              <a:t>Hoe bepaal je je plaats</a:t>
            </a:r>
          </a:p>
          <a:p>
            <a:pPr marL="533400" indent="-533400" eaLnBrk="1" hangingPunct="1">
              <a:lnSpc>
                <a:spcPct val="80000"/>
              </a:lnSpc>
              <a:buClr>
                <a:srgbClr val="003917"/>
              </a:buClr>
              <a:buFont typeface="Arial" charset="0"/>
              <a:buNone/>
              <a:defRPr/>
            </a:pPr>
            <a:r>
              <a:rPr lang="nl-BE" sz="2000" dirty="0" smtClean="0"/>
              <a:t>Oriënteren</a:t>
            </a:r>
            <a:endParaRPr lang="nl-NL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BE" smtClean="0"/>
              <a:t>Zoeken in de atlas</a:t>
            </a:r>
            <a:endParaRPr lang="nl-NL" smtClean="0"/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2819400" y="1958975"/>
            <a:ext cx="2617788" cy="466725"/>
          </a:xfrm>
          <a:prstGeom prst="rect">
            <a:avLst/>
          </a:prstGeom>
          <a:solidFill>
            <a:srgbClr val="F7E7DB">
              <a:alpha val="58823"/>
            </a:srgbClr>
          </a:solidFill>
          <a:ln w="9525" algn="ctr">
            <a:solidFill>
              <a:srgbClr val="EB6B4A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2400" b="1">
                <a:latin typeface="Arial" panose="020B0604020202020204" pitchFamily="34" charset="0"/>
              </a:rPr>
              <a:t>kaartenoverzicht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708275"/>
            <a:ext cx="8137525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3322638" y="1162050"/>
            <a:ext cx="2003425" cy="466725"/>
          </a:xfrm>
          <a:prstGeom prst="rect">
            <a:avLst/>
          </a:prstGeom>
          <a:solidFill>
            <a:srgbClr val="F7E7DB">
              <a:alpha val="58823"/>
            </a:srgbClr>
          </a:solidFill>
          <a:ln w="9525" algn="ctr">
            <a:solidFill>
              <a:srgbClr val="EB6B4A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2400" b="1">
                <a:latin typeface="Arial" panose="020B0604020202020204" pitchFamily="34" charset="0"/>
              </a:rPr>
              <a:t>inhoudstafel</a:t>
            </a:r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968500"/>
            <a:ext cx="8280400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2339975" y="1162050"/>
            <a:ext cx="4649788" cy="466725"/>
          </a:xfrm>
          <a:prstGeom prst="rect">
            <a:avLst/>
          </a:prstGeom>
          <a:solidFill>
            <a:srgbClr val="F7E7DB">
              <a:alpha val="58823"/>
            </a:srgbClr>
          </a:solidFill>
          <a:ln w="9525" algn="ctr">
            <a:solidFill>
              <a:srgbClr val="EB6B4A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2400" b="1">
                <a:latin typeface="Arial" panose="020B0604020202020204" pitchFamily="34" charset="0"/>
              </a:rPr>
              <a:t>register en thematisch register</a:t>
            </a: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95463"/>
            <a:ext cx="8243887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BE" sz="4000" smtClean="0"/>
              <a:t>Hoe bepaal ik mijn plaats op aarde?</a:t>
            </a:r>
            <a:endParaRPr lang="nl-NL" sz="4000" smtClean="0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395288" y="2565400"/>
            <a:ext cx="8229600" cy="198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nl-BE" sz="28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nl-BE" sz="2800" smtClean="0"/>
              <a:t>Het gradennet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nl-BE" sz="2800" smtClean="0"/>
              <a:t>Geografische coördinaten als hulpmiddel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l-BE" sz="2800" smtClean="0"/>
              <a:t>Relatieve ligging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nl-BE" sz="28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nl-NL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1116013" y="474663"/>
            <a:ext cx="67691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nl-NL" sz="3600">
                <a:solidFill>
                  <a:srgbClr val="EB6B4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 de globe of de wereldbol</a:t>
            </a:r>
          </a:p>
        </p:txBody>
      </p:sp>
      <p:pic>
        <p:nvPicPr>
          <p:cNvPr id="16387" name="Picture 5" descr="wereldbolevenaa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341438"/>
            <a:ext cx="6049963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 descr="wereldbolnoo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054100"/>
            <a:ext cx="3073400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 descr="wereldbolzu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13" y="4584700"/>
            <a:ext cx="3073400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Line 8"/>
          <p:cNvSpPr>
            <a:spLocks noChangeShapeType="1"/>
          </p:cNvSpPr>
          <p:nvPr/>
        </p:nvSpPr>
        <p:spPr bwMode="auto">
          <a:xfrm>
            <a:off x="971550" y="3573463"/>
            <a:ext cx="4070350" cy="0"/>
          </a:xfrm>
          <a:prstGeom prst="line">
            <a:avLst/>
          </a:prstGeom>
          <a:noFill/>
          <a:ln w="38100">
            <a:solidFill>
              <a:srgbClr val="F31C0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63497" name="AutoShape 9"/>
          <p:cNvSpPr>
            <a:spLocks noChangeArrowheads="1"/>
          </p:cNvSpPr>
          <p:nvPr/>
        </p:nvSpPr>
        <p:spPr bwMode="auto">
          <a:xfrm>
            <a:off x="5867400" y="3403600"/>
            <a:ext cx="2952750" cy="360363"/>
          </a:xfrm>
          <a:prstGeom prst="wedgeRoundRectCallout">
            <a:avLst>
              <a:gd name="adj1" fmla="val -73009"/>
              <a:gd name="adj2" fmla="val -4625"/>
              <a:gd name="adj3" fmla="val 16667"/>
            </a:avLst>
          </a:prstGeom>
          <a:noFill/>
          <a:ln w="9525" algn="ctr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2400" b="1">
                <a:solidFill>
                  <a:srgbClr val="F31C05"/>
                </a:solidFill>
                <a:latin typeface="Arial" panose="020B0604020202020204" pitchFamily="34" charset="0"/>
              </a:rPr>
              <a:t>evenaar</a:t>
            </a:r>
          </a:p>
        </p:txBody>
      </p:sp>
      <p:sp>
        <p:nvSpPr>
          <p:cNvPr id="63498" name="Freeform 10"/>
          <p:cNvSpPr>
            <a:spLocks/>
          </p:cNvSpPr>
          <p:nvPr/>
        </p:nvSpPr>
        <p:spPr bwMode="auto">
          <a:xfrm>
            <a:off x="6324600" y="2222500"/>
            <a:ext cx="2108200" cy="609600"/>
          </a:xfrm>
          <a:custGeom>
            <a:avLst/>
            <a:gdLst>
              <a:gd name="T0" fmla="*/ 0 w 1328"/>
              <a:gd name="T1" fmla="*/ 0 h 384"/>
              <a:gd name="T2" fmla="*/ 2147483646 w 1328"/>
              <a:gd name="T3" fmla="*/ 2147483646 h 384"/>
              <a:gd name="T4" fmla="*/ 2147483646 w 1328"/>
              <a:gd name="T5" fmla="*/ 2147483646 h 384"/>
              <a:gd name="T6" fmla="*/ 2147483646 w 1328"/>
              <a:gd name="T7" fmla="*/ 2147483646 h 384"/>
              <a:gd name="T8" fmla="*/ 2147483646 w 1328"/>
              <a:gd name="T9" fmla="*/ 2147483646 h 384"/>
              <a:gd name="T10" fmla="*/ 2147483646 w 1328"/>
              <a:gd name="T11" fmla="*/ 2147483646 h 384"/>
              <a:gd name="T12" fmla="*/ 2147483646 w 1328"/>
              <a:gd name="T13" fmla="*/ 2147483646 h 384"/>
              <a:gd name="T14" fmla="*/ 2147483646 w 1328"/>
              <a:gd name="T15" fmla="*/ 2147483646 h 384"/>
              <a:gd name="T16" fmla="*/ 2147483646 w 1328"/>
              <a:gd name="T17" fmla="*/ 2147483646 h 384"/>
              <a:gd name="T18" fmla="*/ 2147483646 w 1328"/>
              <a:gd name="T19" fmla="*/ 2147483646 h 384"/>
              <a:gd name="T20" fmla="*/ 2147483646 w 1328"/>
              <a:gd name="T21" fmla="*/ 2147483646 h 384"/>
              <a:gd name="T22" fmla="*/ 2147483646 w 1328"/>
              <a:gd name="T23" fmla="*/ 2147483646 h 384"/>
              <a:gd name="T24" fmla="*/ 2147483646 w 1328"/>
              <a:gd name="T25" fmla="*/ 2147483646 h 384"/>
              <a:gd name="T26" fmla="*/ 2147483646 w 1328"/>
              <a:gd name="T27" fmla="*/ 2147483646 h 3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328"/>
              <a:gd name="T43" fmla="*/ 0 h 384"/>
              <a:gd name="T44" fmla="*/ 1328 w 1328"/>
              <a:gd name="T45" fmla="*/ 384 h 38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328" h="384">
                <a:moveTo>
                  <a:pt x="0" y="0"/>
                </a:moveTo>
                <a:lnTo>
                  <a:pt x="68" y="116"/>
                </a:lnTo>
                <a:lnTo>
                  <a:pt x="160" y="200"/>
                </a:lnTo>
                <a:lnTo>
                  <a:pt x="260" y="268"/>
                </a:lnTo>
                <a:lnTo>
                  <a:pt x="368" y="312"/>
                </a:lnTo>
                <a:lnTo>
                  <a:pt x="508" y="356"/>
                </a:lnTo>
                <a:lnTo>
                  <a:pt x="648" y="376"/>
                </a:lnTo>
                <a:lnTo>
                  <a:pt x="736" y="384"/>
                </a:lnTo>
                <a:lnTo>
                  <a:pt x="876" y="360"/>
                </a:lnTo>
                <a:lnTo>
                  <a:pt x="980" y="312"/>
                </a:lnTo>
                <a:lnTo>
                  <a:pt x="1076" y="264"/>
                </a:lnTo>
                <a:lnTo>
                  <a:pt x="1168" y="208"/>
                </a:lnTo>
                <a:lnTo>
                  <a:pt x="1248" y="144"/>
                </a:lnTo>
                <a:lnTo>
                  <a:pt x="1328" y="40"/>
                </a:lnTo>
              </a:path>
            </a:pathLst>
          </a:custGeom>
          <a:noFill/>
          <a:ln w="38100" cap="flat" cmpd="sng">
            <a:solidFill>
              <a:srgbClr val="F31C05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63499" name="AutoShape 11"/>
          <p:cNvSpPr>
            <a:spLocks noChangeArrowheads="1"/>
          </p:cNvSpPr>
          <p:nvPr/>
        </p:nvSpPr>
        <p:spPr bwMode="auto">
          <a:xfrm>
            <a:off x="4356100" y="1484313"/>
            <a:ext cx="1871663" cy="792162"/>
          </a:xfrm>
          <a:prstGeom prst="wedgeRoundRectCallout">
            <a:avLst>
              <a:gd name="adj1" fmla="val 90796"/>
              <a:gd name="adj2" fmla="val 28356"/>
              <a:gd name="adj3" fmla="val 16667"/>
            </a:avLst>
          </a:prstGeom>
          <a:solidFill>
            <a:schemeClr val="bg1">
              <a:alpha val="58823"/>
            </a:schemeClr>
          </a:solidFill>
          <a:ln w="9525" algn="ctr">
            <a:solidFill>
              <a:srgbClr val="3EBAF8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2400" b="1">
                <a:solidFill>
                  <a:srgbClr val="F31C05"/>
                </a:solidFill>
                <a:latin typeface="Arial" panose="020B0604020202020204" pitchFamily="34" charset="0"/>
              </a:rPr>
              <a:t>noordelijk halfrond</a:t>
            </a:r>
          </a:p>
        </p:txBody>
      </p:sp>
      <p:sp>
        <p:nvSpPr>
          <p:cNvPr id="63500" name="AutoShape 12"/>
          <p:cNvSpPr>
            <a:spLocks noChangeArrowheads="1"/>
          </p:cNvSpPr>
          <p:nvPr/>
        </p:nvSpPr>
        <p:spPr bwMode="auto">
          <a:xfrm>
            <a:off x="4427538" y="981075"/>
            <a:ext cx="1871662" cy="431800"/>
          </a:xfrm>
          <a:prstGeom prst="wedgeRoundRectCallout">
            <a:avLst>
              <a:gd name="adj1" fmla="val 107338"/>
              <a:gd name="adj2" fmla="val 37866"/>
              <a:gd name="adj3" fmla="val 16667"/>
            </a:avLst>
          </a:prstGeom>
          <a:solidFill>
            <a:schemeClr val="bg1">
              <a:alpha val="58823"/>
            </a:schemeClr>
          </a:solidFill>
          <a:ln w="9525" algn="ctr">
            <a:solidFill>
              <a:srgbClr val="3EBAF8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2400" b="1">
                <a:solidFill>
                  <a:srgbClr val="F31C05"/>
                </a:solidFill>
                <a:latin typeface="Arial" panose="020B0604020202020204" pitchFamily="34" charset="0"/>
              </a:rPr>
              <a:t>noordpool</a:t>
            </a:r>
          </a:p>
        </p:txBody>
      </p:sp>
      <p:sp>
        <p:nvSpPr>
          <p:cNvPr id="63501" name="Freeform 13"/>
          <p:cNvSpPr>
            <a:spLocks/>
          </p:cNvSpPr>
          <p:nvPr/>
        </p:nvSpPr>
        <p:spPr bwMode="auto">
          <a:xfrm>
            <a:off x="6261100" y="5080000"/>
            <a:ext cx="2055813" cy="438150"/>
          </a:xfrm>
          <a:custGeom>
            <a:avLst/>
            <a:gdLst>
              <a:gd name="T0" fmla="*/ 0 w 1295"/>
              <a:gd name="T1" fmla="*/ 2147483646 h 276"/>
              <a:gd name="T2" fmla="*/ 2147483646 w 1295"/>
              <a:gd name="T3" fmla="*/ 2147483646 h 276"/>
              <a:gd name="T4" fmla="*/ 2147483646 w 1295"/>
              <a:gd name="T5" fmla="*/ 2147483646 h 276"/>
              <a:gd name="T6" fmla="*/ 2147483646 w 1295"/>
              <a:gd name="T7" fmla="*/ 2147483646 h 276"/>
              <a:gd name="T8" fmla="*/ 2147483646 w 1295"/>
              <a:gd name="T9" fmla="*/ 2147483646 h 276"/>
              <a:gd name="T10" fmla="*/ 2147483646 w 1295"/>
              <a:gd name="T11" fmla="*/ 0 h 276"/>
              <a:gd name="T12" fmla="*/ 2147483646 w 1295"/>
              <a:gd name="T13" fmla="*/ 2147483646 h 276"/>
              <a:gd name="T14" fmla="*/ 2147483646 w 1295"/>
              <a:gd name="T15" fmla="*/ 2147483646 h 276"/>
              <a:gd name="T16" fmla="*/ 2147483646 w 1295"/>
              <a:gd name="T17" fmla="*/ 2147483646 h 276"/>
              <a:gd name="T18" fmla="*/ 2147483646 w 1295"/>
              <a:gd name="T19" fmla="*/ 2147483646 h 276"/>
              <a:gd name="T20" fmla="*/ 2147483646 w 1295"/>
              <a:gd name="T21" fmla="*/ 2147483646 h 276"/>
              <a:gd name="T22" fmla="*/ 2147483646 w 1295"/>
              <a:gd name="T23" fmla="*/ 2147483646 h 276"/>
              <a:gd name="T24" fmla="*/ 2147483646 w 1295"/>
              <a:gd name="T25" fmla="*/ 2147483646 h 27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95"/>
              <a:gd name="T40" fmla="*/ 0 h 276"/>
              <a:gd name="T41" fmla="*/ 1295 w 1295"/>
              <a:gd name="T42" fmla="*/ 276 h 27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95" h="276">
                <a:moveTo>
                  <a:pt x="0" y="272"/>
                </a:moveTo>
                <a:lnTo>
                  <a:pt x="88" y="168"/>
                </a:lnTo>
                <a:lnTo>
                  <a:pt x="212" y="92"/>
                </a:lnTo>
                <a:lnTo>
                  <a:pt x="332" y="48"/>
                </a:lnTo>
                <a:lnTo>
                  <a:pt x="436" y="20"/>
                </a:lnTo>
                <a:lnTo>
                  <a:pt x="576" y="0"/>
                </a:lnTo>
                <a:lnTo>
                  <a:pt x="696" y="4"/>
                </a:lnTo>
                <a:lnTo>
                  <a:pt x="808" y="20"/>
                </a:lnTo>
                <a:lnTo>
                  <a:pt x="888" y="48"/>
                </a:lnTo>
                <a:lnTo>
                  <a:pt x="1000" y="88"/>
                </a:lnTo>
                <a:lnTo>
                  <a:pt x="1128" y="148"/>
                </a:lnTo>
                <a:lnTo>
                  <a:pt x="1220" y="200"/>
                </a:lnTo>
                <a:lnTo>
                  <a:pt x="1295" y="276"/>
                </a:lnTo>
              </a:path>
            </a:pathLst>
          </a:custGeom>
          <a:noFill/>
          <a:ln w="38100" cap="flat" cmpd="sng">
            <a:solidFill>
              <a:srgbClr val="F31C05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63502" name="AutoShape 14"/>
          <p:cNvSpPr>
            <a:spLocks noChangeArrowheads="1"/>
          </p:cNvSpPr>
          <p:nvPr/>
        </p:nvSpPr>
        <p:spPr bwMode="auto">
          <a:xfrm>
            <a:off x="4211638" y="5084763"/>
            <a:ext cx="1871662" cy="792162"/>
          </a:xfrm>
          <a:prstGeom prst="wedgeRoundRectCallout">
            <a:avLst>
              <a:gd name="adj1" fmla="val 110731"/>
              <a:gd name="adj2" fmla="val 41986"/>
              <a:gd name="adj3" fmla="val 16667"/>
            </a:avLst>
          </a:prstGeom>
          <a:solidFill>
            <a:schemeClr val="bg1">
              <a:alpha val="58823"/>
            </a:schemeClr>
          </a:solidFill>
          <a:ln w="9525" algn="ctr">
            <a:solidFill>
              <a:srgbClr val="3EBAF8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2400" b="1">
                <a:solidFill>
                  <a:srgbClr val="F31C05"/>
                </a:solidFill>
                <a:latin typeface="Arial" panose="020B0604020202020204" pitchFamily="34" charset="0"/>
              </a:rPr>
              <a:t>zuidelijk halfrond</a:t>
            </a:r>
          </a:p>
        </p:txBody>
      </p:sp>
      <p:sp>
        <p:nvSpPr>
          <p:cNvPr id="63503" name="AutoShape 15"/>
          <p:cNvSpPr>
            <a:spLocks noChangeArrowheads="1"/>
          </p:cNvSpPr>
          <p:nvPr/>
        </p:nvSpPr>
        <p:spPr bwMode="auto">
          <a:xfrm>
            <a:off x="4067175" y="6092825"/>
            <a:ext cx="1871663" cy="431800"/>
          </a:xfrm>
          <a:prstGeom prst="wedgeRoundRectCallout">
            <a:avLst>
              <a:gd name="adj1" fmla="val 119806"/>
              <a:gd name="adj2" fmla="val 56986"/>
              <a:gd name="adj3" fmla="val 16667"/>
            </a:avLst>
          </a:prstGeom>
          <a:solidFill>
            <a:schemeClr val="bg1">
              <a:alpha val="58823"/>
            </a:schemeClr>
          </a:solidFill>
          <a:ln w="9525" algn="ctr">
            <a:solidFill>
              <a:srgbClr val="3EBAF8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2400" b="1">
                <a:solidFill>
                  <a:srgbClr val="F31C05"/>
                </a:solidFill>
                <a:latin typeface="Arial" panose="020B0604020202020204" pitchFamily="34" charset="0"/>
              </a:rPr>
              <a:t>zuidpool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6" grpId="0" animBg="1"/>
      <p:bldP spid="63497" grpId="0" animBg="1"/>
      <p:bldP spid="63498" grpId="0" animBg="1"/>
      <p:bldP spid="63499" grpId="0" animBg="1"/>
      <p:bldP spid="63500" grpId="0" animBg="1"/>
      <p:bldP spid="63501" grpId="0" animBg="1"/>
      <p:bldP spid="63502" grpId="0" animBg="1"/>
      <p:bldP spid="6350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wereldbolevenaa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341438"/>
            <a:ext cx="6049963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5" descr="wereldbolnoo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054100"/>
            <a:ext cx="3073400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 descr="wereldbolzu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13" y="4584700"/>
            <a:ext cx="3073400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Line 7"/>
          <p:cNvSpPr>
            <a:spLocks noChangeShapeType="1"/>
          </p:cNvSpPr>
          <p:nvPr/>
        </p:nvSpPr>
        <p:spPr bwMode="auto">
          <a:xfrm>
            <a:off x="971550" y="3573463"/>
            <a:ext cx="4070350" cy="0"/>
          </a:xfrm>
          <a:prstGeom prst="line">
            <a:avLst/>
          </a:prstGeom>
          <a:noFill/>
          <a:ln w="38100">
            <a:solidFill>
              <a:srgbClr val="F31C0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64520" name="AutoShape 8"/>
          <p:cNvSpPr>
            <a:spLocks noChangeArrowheads="1"/>
          </p:cNvSpPr>
          <p:nvPr/>
        </p:nvSpPr>
        <p:spPr bwMode="auto">
          <a:xfrm>
            <a:off x="5867400" y="3403600"/>
            <a:ext cx="2952750" cy="360363"/>
          </a:xfrm>
          <a:prstGeom prst="wedgeRoundRectCallout">
            <a:avLst>
              <a:gd name="adj1" fmla="val -169787"/>
              <a:gd name="adj2" fmla="val -142069"/>
              <a:gd name="adj3" fmla="val 16667"/>
            </a:avLst>
          </a:prstGeom>
          <a:noFill/>
          <a:ln w="9525" algn="ctr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2400" b="1">
                <a:solidFill>
                  <a:srgbClr val="F31C05"/>
                </a:solidFill>
                <a:latin typeface="Arial" panose="020B0604020202020204" pitchFamily="34" charset="0"/>
              </a:rPr>
              <a:t>nulmeridiaan</a:t>
            </a:r>
          </a:p>
        </p:txBody>
      </p:sp>
      <p:sp>
        <p:nvSpPr>
          <p:cNvPr id="17415" name="Freeform 9"/>
          <p:cNvSpPr>
            <a:spLocks/>
          </p:cNvSpPr>
          <p:nvPr/>
        </p:nvSpPr>
        <p:spPr bwMode="auto">
          <a:xfrm>
            <a:off x="6324600" y="2222500"/>
            <a:ext cx="2108200" cy="609600"/>
          </a:xfrm>
          <a:custGeom>
            <a:avLst/>
            <a:gdLst>
              <a:gd name="T0" fmla="*/ 0 w 1328"/>
              <a:gd name="T1" fmla="*/ 0 h 384"/>
              <a:gd name="T2" fmla="*/ 2147483646 w 1328"/>
              <a:gd name="T3" fmla="*/ 2147483646 h 384"/>
              <a:gd name="T4" fmla="*/ 2147483646 w 1328"/>
              <a:gd name="T5" fmla="*/ 2147483646 h 384"/>
              <a:gd name="T6" fmla="*/ 2147483646 w 1328"/>
              <a:gd name="T7" fmla="*/ 2147483646 h 384"/>
              <a:gd name="T8" fmla="*/ 2147483646 w 1328"/>
              <a:gd name="T9" fmla="*/ 2147483646 h 384"/>
              <a:gd name="T10" fmla="*/ 2147483646 w 1328"/>
              <a:gd name="T11" fmla="*/ 2147483646 h 384"/>
              <a:gd name="T12" fmla="*/ 2147483646 w 1328"/>
              <a:gd name="T13" fmla="*/ 2147483646 h 384"/>
              <a:gd name="T14" fmla="*/ 2147483646 w 1328"/>
              <a:gd name="T15" fmla="*/ 2147483646 h 384"/>
              <a:gd name="T16" fmla="*/ 2147483646 w 1328"/>
              <a:gd name="T17" fmla="*/ 2147483646 h 384"/>
              <a:gd name="T18" fmla="*/ 2147483646 w 1328"/>
              <a:gd name="T19" fmla="*/ 2147483646 h 384"/>
              <a:gd name="T20" fmla="*/ 2147483646 w 1328"/>
              <a:gd name="T21" fmla="*/ 2147483646 h 384"/>
              <a:gd name="T22" fmla="*/ 2147483646 w 1328"/>
              <a:gd name="T23" fmla="*/ 2147483646 h 384"/>
              <a:gd name="T24" fmla="*/ 2147483646 w 1328"/>
              <a:gd name="T25" fmla="*/ 2147483646 h 384"/>
              <a:gd name="T26" fmla="*/ 2147483646 w 1328"/>
              <a:gd name="T27" fmla="*/ 2147483646 h 3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328"/>
              <a:gd name="T43" fmla="*/ 0 h 384"/>
              <a:gd name="T44" fmla="*/ 1328 w 1328"/>
              <a:gd name="T45" fmla="*/ 384 h 38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328" h="384">
                <a:moveTo>
                  <a:pt x="0" y="0"/>
                </a:moveTo>
                <a:lnTo>
                  <a:pt x="68" y="116"/>
                </a:lnTo>
                <a:lnTo>
                  <a:pt x="160" y="200"/>
                </a:lnTo>
                <a:lnTo>
                  <a:pt x="260" y="268"/>
                </a:lnTo>
                <a:lnTo>
                  <a:pt x="368" y="312"/>
                </a:lnTo>
                <a:lnTo>
                  <a:pt x="508" y="356"/>
                </a:lnTo>
                <a:lnTo>
                  <a:pt x="648" y="376"/>
                </a:lnTo>
                <a:lnTo>
                  <a:pt x="736" y="384"/>
                </a:lnTo>
                <a:lnTo>
                  <a:pt x="876" y="360"/>
                </a:lnTo>
                <a:lnTo>
                  <a:pt x="980" y="312"/>
                </a:lnTo>
                <a:lnTo>
                  <a:pt x="1076" y="264"/>
                </a:lnTo>
                <a:lnTo>
                  <a:pt x="1168" y="208"/>
                </a:lnTo>
                <a:lnTo>
                  <a:pt x="1248" y="144"/>
                </a:lnTo>
                <a:lnTo>
                  <a:pt x="1328" y="40"/>
                </a:lnTo>
              </a:path>
            </a:pathLst>
          </a:custGeom>
          <a:noFill/>
          <a:ln w="38100" cap="flat" cmpd="sng">
            <a:solidFill>
              <a:srgbClr val="F31C05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64522" name="AutoShape 10"/>
          <p:cNvSpPr>
            <a:spLocks noChangeArrowheads="1"/>
          </p:cNvSpPr>
          <p:nvPr/>
        </p:nvSpPr>
        <p:spPr bwMode="auto">
          <a:xfrm>
            <a:off x="4356100" y="1484313"/>
            <a:ext cx="1871663" cy="792162"/>
          </a:xfrm>
          <a:prstGeom prst="wedgeRoundRectCallout">
            <a:avLst>
              <a:gd name="adj1" fmla="val 79264"/>
              <a:gd name="adj2" fmla="val 23546"/>
              <a:gd name="adj3" fmla="val 16667"/>
            </a:avLst>
          </a:prstGeom>
          <a:solidFill>
            <a:schemeClr val="bg1">
              <a:alpha val="58823"/>
            </a:schemeClr>
          </a:solidFill>
          <a:ln w="9525" algn="ctr">
            <a:solidFill>
              <a:srgbClr val="3EBAF8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2400" b="1">
                <a:solidFill>
                  <a:srgbClr val="F31C05"/>
                </a:solidFill>
                <a:latin typeface="Arial" panose="020B0604020202020204" pitchFamily="34" charset="0"/>
              </a:rPr>
              <a:t>westelijk halfrond</a:t>
            </a:r>
          </a:p>
        </p:txBody>
      </p:sp>
      <p:sp>
        <p:nvSpPr>
          <p:cNvPr id="17417" name="Freeform 11"/>
          <p:cNvSpPr>
            <a:spLocks/>
          </p:cNvSpPr>
          <p:nvPr/>
        </p:nvSpPr>
        <p:spPr bwMode="auto">
          <a:xfrm>
            <a:off x="6261100" y="5080000"/>
            <a:ext cx="2055813" cy="438150"/>
          </a:xfrm>
          <a:custGeom>
            <a:avLst/>
            <a:gdLst>
              <a:gd name="T0" fmla="*/ 0 w 1295"/>
              <a:gd name="T1" fmla="*/ 2147483646 h 276"/>
              <a:gd name="T2" fmla="*/ 2147483646 w 1295"/>
              <a:gd name="T3" fmla="*/ 2147483646 h 276"/>
              <a:gd name="T4" fmla="*/ 2147483646 w 1295"/>
              <a:gd name="T5" fmla="*/ 2147483646 h 276"/>
              <a:gd name="T6" fmla="*/ 2147483646 w 1295"/>
              <a:gd name="T7" fmla="*/ 2147483646 h 276"/>
              <a:gd name="T8" fmla="*/ 2147483646 w 1295"/>
              <a:gd name="T9" fmla="*/ 2147483646 h 276"/>
              <a:gd name="T10" fmla="*/ 2147483646 w 1295"/>
              <a:gd name="T11" fmla="*/ 0 h 276"/>
              <a:gd name="T12" fmla="*/ 2147483646 w 1295"/>
              <a:gd name="T13" fmla="*/ 2147483646 h 276"/>
              <a:gd name="T14" fmla="*/ 2147483646 w 1295"/>
              <a:gd name="T15" fmla="*/ 2147483646 h 276"/>
              <a:gd name="T16" fmla="*/ 2147483646 w 1295"/>
              <a:gd name="T17" fmla="*/ 2147483646 h 276"/>
              <a:gd name="T18" fmla="*/ 2147483646 w 1295"/>
              <a:gd name="T19" fmla="*/ 2147483646 h 276"/>
              <a:gd name="T20" fmla="*/ 2147483646 w 1295"/>
              <a:gd name="T21" fmla="*/ 2147483646 h 276"/>
              <a:gd name="T22" fmla="*/ 2147483646 w 1295"/>
              <a:gd name="T23" fmla="*/ 2147483646 h 276"/>
              <a:gd name="T24" fmla="*/ 2147483646 w 1295"/>
              <a:gd name="T25" fmla="*/ 2147483646 h 27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95"/>
              <a:gd name="T40" fmla="*/ 0 h 276"/>
              <a:gd name="T41" fmla="*/ 1295 w 1295"/>
              <a:gd name="T42" fmla="*/ 276 h 27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95" h="276">
                <a:moveTo>
                  <a:pt x="0" y="272"/>
                </a:moveTo>
                <a:lnTo>
                  <a:pt x="88" y="168"/>
                </a:lnTo>
                <a:lnTo>
                  <a:pt x="212" y="92"/>
                </a:lnTo>
                <a:lnTo>
                  <a:pt x="332" y="48"/>
                </a:lnTo>
                <a:lnTo>
                  <a:pt x="436" y="20"/>
                </a:lnTo>
                <a:lnTo>
                  <a:pt x="576" y="0"/>
                </a:lnTo>
                <a:lnTo>
                  <a:pt x="696" y="4"/>
                </a:lnTo>
                <a:lnTo>
                  <a:pt x="808" y="20"/>
                </a:lnTo>
                <a:lnTo>
                  <a:pt x="888" y="48"/>
                </a:lnTo>
                <a:lnTo>
                  <a:pt x="1000" y="88"/>
                </a:lnTo>
                <a:lnTo>
                  <a:pt x="1128" y="148"/>
                </a:lnTo>
                <a:lnTo>
                  <a:pt x="1220" y="200"/>
                </a:lnTo>
                <a:lnTo>
                  <a:pt x="1295" y="276"/>
                </a:lnTo>
              </a:path>
            </a:pathLst>
          </a:custGeom>
          <a:noFill/>
          <a:ln w="38100" cap="flat" cmpd="sng">
            <a:solidFill>
              <a:srgbClr val="F31C05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64524" name="AutoShape 12"/>
          <p:cNvSpPr>
            <a:spLocks noChangeArrowheads="1"/>
          </p:cNvSpPr>
          <p:nvPr/>
        </p:nvSpPr>
        <p:spPr bwMode="auto">
          <a:xfrm>
            <a:off x="4211638" y="5084763"/>
            <a:ext cx="1871662" cy="792162"/>
          </a:xfrm>
          <a:prstGeom prst="wedgeRoundRectCallout">
            <a:avLst>
              <a:gd name="adj1" fmla="val 131088"/>
              <a:gd name="adj2" fmla="val 41986"/>
              <a:gd name="adj3" fmla="val 16667"/>
            </a:avLst>
          </a:prstGeom>
          <a:solidFill>
            <a:schemeClr val="bg1">
              <a:alpha val="58823"/>
            </a:schemeClr>
          </a:solidFill>
          <a:ln w="9525" algn="ctr">
            <a:solidFill>
              <a:srgbClr val="3EBAF8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2400" b="1">
                <a:solidFill>
                  <a:srgbClr val="F31C05"/>
                </a:solidFill>
                <a:latin typeface="Arial" panose="020B0604020202020204" pitchFamily="34" charset="0"/>
              </a:rPr>
              <a:t>oostelijk halfrond</a:t>
            </a:r>
          </a:p>
        </p:txBody>
      </p:sp>
      <p:sp>
        <p:nvSpPr>
          <p:cNvPr id="64525" name="Freeform 13"/>
          <p:cNvSpPr>
            <a:spLocks/>
          </p:cNvSpPr>
          <p:nvPr/>
        </p:nvSpPr>
        <p:spPr bwMode="auto">
          <a:xfrm>
            <a:off x="2235200" y="1412875"/>
            <a:ext cx="754063" cy="4032250"/>
          </a:xfrm>
          <a:custGeom>
            <a:avLst/>
            <a:gdLst>
              <a:gd name="T0" fmla="*/ 2147483646 w 475"/>
              <a:gd name="T1" fmla="*/ 0 h 2540"/>
              <a:gd name="T2" fmla="*/ 2147483646 w 475"/>
              <a:gd name="T3" fmla="*/ 2147483646 h 2540"/>
              <a:gd name="T4" fmla="*/ 2147483646 w 475"/>
              <a:gd name="T5" fmla="*/ 2147483646 h 2540"/>
              <a:gd name="T6" fmla="*/ 2147483646 w 475"/>
              <a:gd name="T7" fmla="*/ 2147483646 h 2540"/>
              <a:gd name="T8" fmla="*/ 2147483646 w 475"/>
              <a:gd name="T9" fmla="*/ 2147483646 h 2540"/>
              <a:gd name="T10" fmla="*/ 2147483646 w 475"/>
              <a:gd name="T11" fmla="*/ 2147483646 h 2540"/>
              <a:gd name="T12" fmla="*/ 2147483646 w 475"/>
              <a:gd name="T13" fmla="*/ 2147483646 h 2540"/>
              <a:gd name="T14" fmla="*/ 2147483646 w 475"/>
              <a:gd name="T15" fmla="*/ 2147483646 h 2540"/>
              <a:gd name="T16" fmla="*/ 2147483646 w 475"/>
              <a:gd name="T17" fmla="*/ 2147483646 h 2540"/>
              <a:gd name="T18" fmla="*/ 0 w 475"/>
              <a:gd name="T19" fmla="*/ 2147483646 h 2540"/>
              <a:gd name="T20" fmla="*/ 2147483646 w 475"/>
              <a:gd name="T21" fmla="*/ 2147483646 h 2540"/>
              <a:gd name="T22" fmla="*/ 2147483646 w 475"/>
              <a:gd name="T23" fmla="*/ 2147483646 h 2540"/>
              <a:gd name="T24" fmla="*/ 2147483646 w 475"/>
              <a:gd name="T25" fmla="*/ 2147483646 h 2540"/>
              <a:gd name="T26" fmla="*/ 2147483646 w 475"/>
              <a:gd name="T27" fmla="*/ 2147483646 h 2540"/>
              <a:gd name="T28" fmla="*/ 2147483646 w 475"/>
              <a:gd name="T29" fmla="*/ 2147483646 h 2540"/>
              <a:gd name="T30" fmla="*/ 2147483646 w 475"/>
              <a:gd name="T31" fmla="*/ 2147483646 h 254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75"/>
              <a:gd name="T49" fmla="*/ 0 h 2540"/>
              <a:gd name="T50" fmla="*/ 475 w 475"/>
              <a:gd name="T51" fmla="*/ 2540 h 254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75" h="2540">
                <a:moveTo>
                  <a:pt x="474" y="0"/>
                </a:moveTo>
                <a:lnTo>
                  <a:pt x="292" y="170"/>
                </a:lnTo>
                <a:lnTo>
                  <a:pt x="204" y="274"/>
                </a:lnTo>
                <a:lnTo>
                  <a:pt x="128" y="454"/>
                </a:lnTo>
                <a:lnTo>
                  <a:pt x="88" y="602"/>
                </a:lnTo>
                <a:lnTo>
                  <a:pt x="68" y="682"/>
                </a:lnTo>
                <a:lnTo>
                  <a:pt x="48" y="786"/>
                </a:lnTo>
                <a:lnTo>
                  <a:pt x="28" y="914"/>
                </a:lnTo>
                <a:lnTo>
                  <a:pt x="8" y="1134"/>
                </a:lnTo>
                <a:lnTo>
                  <a:pt x="0" y="1354"/>
                </a:lnTo>
                <a:lnTo>
                  <a:pt x="4" y="1506"/>
                </a:lnTo>
                <a:lnTo>
                  <a:pt x="12" y="1570"/>
                </a:lnTo>
                <a:lnTo>
                  <a:pt x="36" y="1694"/>
                </a:lnTo>
                <a:lnTo>
                  <a:pt x="108" y="1906"/>
                </a:lnTo>
                <a:lnTo>
                  <a:pt x="188" y="2082"/>
                </a:lnTo>
                <a:lnTo>
                  <a:pt x="475" y="2540"/>
                </a:lnTo>
              </a:path>
            </a:pathLst>
          </a:custGeom>
          <a:noFill/>
          <a:ln w="38100" cap="flat" cmpd="sng">
            <a:solidFill>
              <a:srgbClr val="F31C05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64526" name="Freeform 14"/>
          <p:cNvSpPr>
            <a:spLocks/>
          </p:cNvSpPr>
          <p:nvPr/>
        </p:nvSpPr>
        <p:spPr bwMode="auto">
          <a:xfrm>
            <a:off x="7232650" y="1387475"/>
            <a:ext cx="114300" cy="1754188"/>
          </a:xfrm>
          <a:custGeom>
            <a:avLst/>
            <a:gdLst>
              <a:gd name="T0" fmla="*/ 2147483646 w 475"/>
              <a:gd name="T1" fmla="*/ 0 h 2540"/>
              <a:gd name="T2" fmla="*/ 2147483646 w 475"/>
              <a:gd name="T3" fmla="*/ 2147483646 h 2540"/>
              <a:gd name="T4" fmla="*/ 2147483646 w 475"/>
              <a:gd name="T5" fmla="*/ 2147483646 h 2540"/>
              <a:gd name="T6" fmla="*/ 2147483646 w 475"/>
              <a:gd name="T7" fmla="*/ 2147483646 h 2540"/>
              <a:gd name="T8" fmla="*/ 2147483646 w 475"/>
              <a:gd name="T9" fmla="*/ 2147483646 h 2540"/>
              <a:gd name="T10" fmla="*/ 2147483646 w 475"/>
              <a:gd name="T11" fmla="*/ 2147483646 h 2540"/>
              <a:gd name="T12" fmla="*/ 2147483646 w 475"/>
              <a:gd name="T13" fmla="*/ 2147483646 h 2540"/>
              <a:gd name="T14" fmla="*/ 2147483646 w 475"/>
              <a:gd name="T15" fmla="*/ 2147483646 h 2540"/>
              <a:gd name="T16" fmla="*/ 2147483646 w 475"/>
              <a:gd name="T17" fmla="*/ 2147483646 h 2540"/>
              <a:gd name="T18" fmla="*/ 0 w 475"/>
              <a:gd name="T19" fmla="*/ 2147483646 h 2540"/>
              <a:gd name="T20" fmla="*/ 2147483646 w 475"/>
              <a:gd name="T21" fmla="*/ 2147483646 h 2540"/>
              <a:gd name="T22" fmla="*/ 2147483646 w 475"/>
              <a:gd name="T23" fmla="*/ 2147483646 h 2540"/>
              <a:gd name="T24" fmla="*/ 2147483646 w 475"/>
              <a:gd name="T25" fmla="*/ 2147483646 h 2540"/>
              <a:gd name="T26" fmla="*/ 2147483646 w 475"/>
              <a:gd name="T27" fmla="*/ 2147483646 h 2540"/>
              <a:gd name="T28" fmla="*/ 2147483646 w 475"/>
              <a:gd name="T29" fmla="*/ 2147483646 h 2540"/>
              <a:gd name="T30" fmla="*/ 2147483646 w 475"/>
              <a:gd name="T31" fmla="*/ 2147483646 h 254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75"/>
              <a:gd name="T49" fmla="*/ 0 h 2540"/>
              <a:gd name="T50" fmla="*/ 475 w 475"/>
              <a:gd name="T51" fmla="*/ 2540 h 254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75" h="2540">
                <a:moveTo>
                  <a:pt x="474" y="0"/>
                </a:moveTo>
                <a:lnTo>
                  <a:pt x="292" y="170"/>
                </a:lnTo>
                <a:lnTo>
                  <a:pt x="204" y="274"/>
                </a:lnTo>
                <a:lnTo>
                  <a:pt x="128" y="454"/>
                </a:lnTo>
                <a:lnTo>
                  <a:pt x="88" y="602"/>
                </a:lnTo>
                <a:lnTo>
                  <a:pt x="68" y="682"/>
                </a:lnTo>
                <a:lnTo>
                  <a:pt x="48" y="786"/>
                </a:lnTo>
                <a:lnTo>
                  <a:pt x="28" y="914"/>
                </a:lnTo>
                <a:lnTo>
                  <a:pt x="8" y="1134"/>
                </a:lnTo>
                <a:lnTo>
                  <a:pt x="0" y="1354"/>
                </a:lnTo>
                <a:lnTo>
                  <a:pt x="4" y="1506"/>
                </a:lnTo>
                <a:lnTo>
                  <a:pt x="12" y="1570"/>
                </a:lnTo>
                <a:lnTo>
                  <a:pt x="36" y="1694"/>
                </a:lnTo>
                <a:lnTo>
                  <a:pt x="108" y="1906"/>
                </a:lnTo>
                <a:lnTo>
                  <a:pt x="188" y="2082"/>
                </a:lnTo>
                <a:lnTo>
                  <a:pt x="475" y="2540"/>
                </a:lnTo>
              </a:path>
            </a:pathLst>
          </a:custGeom>
          <a:noFill/>
          <a:ln w="38100" cap="flat" cmpd="sng">
            <a:solidFill>
              <a:srgbClr val="F31C05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64527" name="Freeform 15"/>
          <p:cNvSpPr>
            <a:spLocks/>
          </p:cNvSpPr>
          <p:nvPr/>
        </p:nvSpPr>
        <p:spPr bwMode="auto">
          <a:xfrm>
            <a:off x="7019925" y="4652963"/>
            <a:ext cx="215900" cy="1871662"/>
          </a:xfrm>
          <a:custGeom>
            <a:avLst/>
            <a:gdLst>
              <a:gd name="T0" fmla="*/ 2147483646 w 475"/>
              <a:gd name="T1" fmla="*/ 0 h 2540"/>
              <a:gd name="T2" fmla="*/ 2147483646 w 475"/>
              <a:gd name="T3" fmla="*/ 2147483646 h 2540"/>
              <a:gd name="T4" fmla="*/ 2147483646 w 475"/>
              <a:gd name="T5" fmla="*/ 2147483646 h 2540"/>
              <a:gd name="T6" fmla="*/ 2147483646 w 475"/>
              <a:gd name="T7" fmla="*/ 2147483646 h 2540"/>
              <a:gd name="T8" fmla="*/ 2147483646 w 475"/>
              <a:gd name="T9" fmla="*/ 2147483646 h 2540"/>
              <a:gd name="T10" fmla="*/ 2147483646 w 475"/>
              <a:gd name="T11" fmla="*/ 2147483646 h 2540"/>
              <a:gd name="T12" fmla="*/ 2147483646 w 475"/>
              <a:gd name="T13" fmla="*/ 2147483646 h 2540"/>
              <a:gd name="T14" fmla="*/ 2147483646 w 475"/>
              <a:gd name="T15" fmla="*/ 2147483646 h 2540"/>
              <a:gd name="T16" fmla="*/ 2147483646 w 475"/>
              <a:gd name="T17" fmla="*/ 2147483646 h 2540"/>
              <a:gd name="T18" fmla="*/ 0 w 475"/>
              <a:gd name="T19" fmla="*/ 2147483646 h 2540"/>
              <a:gd name="T20" fmla="*/ 2147483646 w 475"/>
              <a:gd name="T21" fmla="*/ 2147483646 h 2540"/>
              <a:gd name="T22" fmla="*/ 2147483646 w 475"/>
              <a:gd name="T23" fmla="*/ 2147483646 h 2540"/>
              <a:gd name="T24" fmla="*/ 2147483646 w 475"/>
              <a:gd name="T25" fmla="*/ 2147483646 h 2540"/>
              <a:gd name="T26" fmla="*/ 2147483646 w 475"/>
              <a:gd name="T27" fmla="*/ 2147483646 h 2540"/>
              <a:gd name="T28" fmla="*/ 2147483646 w 475"/>
              <a:gd name="T29" fmla="*/ 2147483646 h 2540"/>
              <a:gd name="T30" fmla="*/ 2147483646 w 475"/>
              <a:gd name="T31" fmla="*/ 2147483646 h 254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75"/>
              <a:gd name="T49" fmla="*/ 0 h 2540"/>
              <a:gd name="T50" fmla="*/ 475 w 475"/>
              <a:gd name="T51" fmla="*/ 2540 h 254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75" h="2540">
                <a:moveTo>
                  <a:pt x="474" y="0"/>
                </a:moveTo>
                <a:lnTo>
                  <a:pt x="292" y="170"/>
                </a:lnTo>
                <a:lnTo>
                  <a:pt x="204" y="274"/>
                </a:lnTo>
                <a:lnTo>
                  <a:pt x="128" y="454"/>
                </a:lnTo>
                <a:lnTo>
                  <a:pt x="88" y="602"/>
                </a:lnTo>
                <a:lnTo>
                  <a:pt x="68" y="682"/>
                </a:lnTo>
                <a:lnTo>
                  <a:pt x="48" y="786"/>
                </a:lnTo>
                <a:lnTo>
                  <a:pt x="28" y="914"/>
                </a:lnTo>
                <a:lnTo>
                  <a:pt x="8" y="1134"/>
                </a:lnTo>
                <a:lnTo>
                  <a:pt x="0" y="1354"/>
                </a:lnTo>
                <a:lnTo>
                  <a:pt x="4" y="1506"/>
                </a:lnTo>
                <a:lnTo>
                  <a:pt x="12" y="1570"/>
                </a:lnTo>
                <a:lnTo>
                  <a:pt x="36" y="1694"/>
                </a:lnTo>
                <a:lnTo>
                  <a:pt x="108" y="1906"/>
                </a:lnTo>
                <a:lnTo>
                  <a:pt x="188" y="2082"/>
                </a:lnTo>
                <a:lnTo>
                  <a:pt x="475" y="2540"/>
                </a:lnTo>
              </a:path>
            </a:pathLst>
          </a:custGeom>
          <a:noFill/>
          <a:ln w="38100" cap="flat" cmpd="sng">
            <a:solidFill>
              <a:srgbClr val="F31C05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animBg="1"/>
      <p:bldP spid="64522" grpId="0" animBg="1"/>
      <p:bldP spid="64524" grpId="0" animBg="1"/>
      <p:bldP spid="64525" grpId="0" animBg="1"/>
      <p:bldP spid="64526" grpId="0" animBg="1"/>
      <p:bldP spid="645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wereldbolevena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9"/>
          <a:stretch>
            <a:fillRect/>
          </a:stretch>
        </p:blipFill>
        <p:spPr bwMode="auto">
          <a:xfrm>
            <a:off x="942975" y="0"/>
            <a:ext cx="4708525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AutoShape 5"/>
          <p:cNvSpPr>
            <a:spLocks noChangeArrowheads="1"/>
          </p:cNvSpPr>
          <p:nvPr/>
        </p:nvSpPr>
        <p:spPr bwMode="auto">
          <a:xfrm>
            <a:off x="5651500" y="1268413"/>
            <a:ext cx="2376488" cy="1584325"/>
          </a:xfrm>
          <a:prstGeom prst="wedgeRoundRectCallout">
            <a:avLst>
              <a:gd name="adj1" fmla="val -160352"/>
              <a:gd name="adj2" fmla="val 70139"/>
              <a:gd name="adj3" fmla="val 16667"/>
            </a:avLst>
          </a:prstGeom>
          <a:solidFill>
            <a:schemeClr val="bg1">
              <a:alpha val="58823"/>
            </a:schemeClr>
          </a:solidFill>
          <a:ln w="9525" algn="ctr">
            <a:solidFill>
              <a:srgbClr val="3EBAF8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2400" b="1">
                <a:solidFill>
                  <a:srgbClr val="F31C05"/>
                </a:solidFill>
                <a:latin typeface="Arial" panose="020B0604020202020204" pitchFamily="34" charset="0"/>
              </a:rPr>
              <a:t>lengtelijnen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2400" b="1">
                <a:solidFill>
                  <a:srgbClr val="F31C05"/>
                </a:solidFill>
                <a:latin typeface="Arial" panose="020B0604020202020204" pitchFamily="34" charset="0"/>
              </a:rPr>
              <a:t>of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2400" b="1">
                <a:solidFill>
                  <a:srgbClr val="F31C05"/>
                </a:solidFill>
                <a:latin typeface="Arial" panose="020B0604020202020204" pitchFamily="34" charset="0"/>
              </a:rPr>
              <a:t>meridianen</a:t>
            </a:r>
          </a:p>
        </p:txBody>
      </p:sp>
      <p:sp>
        <p:nvSpPr>
          <p:cNvPr id="65542" name="AutoShape 6"/>
          <p:cNvSpPr>
            <a:spLocks noChangeArrowheads="1"/>
          </p:cNvSpPr>
          <p:nvPr/>
        </p:nvSpPr>
        <p:spPr bwMode="auto">
          <a:xfrm>
            <a:off x="4211638" y="5084763"/>
            <a:ext cx="2736850" cy="792162"/>
          </a:xfrm>
          <a:prstGeom prst="wedgeRoundRectCallout">
            <a:avLst>
              <a:gd name="adj1" fmla="val -91356"/>
              <a:gd name="adj2" fmla="val -121542"/>
              <a:gd name="adj3" fmla="val 16667"/>
            </a:avLst>
          </a:prstGeom>
          <a:solidFill>
            <a:schemeClr val="bg1">
              <a:alpha val="58823"/>
            </a:schemeClr>
          </a:solidFill>
          <a:ln w="9525" algn="ctr">
            <a:solidFill>
              <a:srgbClr val="3EBAF8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2400" b="1">
                <a:solidFill>
                  <a:srgbClr val="F31C05"/>
                </a:solidFill>
                <a:latin typeface="Arial" panose="020B0604020202020204" pitchFamily="34" charset="0"/>
              </a:rPr>
              <a:t>breedtecirkels</a:t>
            </a:r>
          </a:p>
        </p:txBody>
      </p:sp>
      <p:sp>
        <p:nvSpPr>
          <p:cNvPr id="65543" name="Freeform 7"/>
          <p:cNvSpPr>
            <a:spLocks/>
          </p:cNvSpPr>
          <p:nvPr/>
        </p:nvSpPr>
        <p:spPr bwMode="auto">
          <a:xfrm>
            <a:off x="2673350" y="1638300"/>
            <a:ext cx="336550" cy="2527300"/>
          </a:xfrm>
          <a:custGeom>
            <a:avLst/>
            <a:gdLst>
              <a:gd name="T0" fmla="*/ 0 w 212"/>
              <a:gd name="T1" fmla="*/ 0 h 1592"/>
              <a:gd name="T2" fmla="*/ 2147483646 w 212"/>
              <a:gd name="T3" fmla="*/ 2147483646 h 1592"/>
              <a:gd name="T4" fmla="*/ 2147483646 w 212"/>
              <a:gd name="T5" fmla="*/ 2147483646 h 1592"/>
              <a:gd name="T6" fmla="*/ 2147483646 w 212"/>
              <a:gd name="T7" fmla="*/ 2147483646 h 1592"/>
              <a:gd name="T8" fmla="*/ 2147483646 w 212"/>
              <a:gd name="T9" fmla="*/ 2147483646 h 1592"/>
              <a:gd name="T10" fmla="*/ 2147483646 w 212"/>
              <a:gd name="T11" fmla="*/ 2147483646 h 1592"/>
              <a:gd name="T12" fmla="*/ 2147483646 w 212"/>
              <a:gd name="T13" fmla="*/ 2147483646 h 1592"/>
              <a:gd name="T14" fmla="*/ 2147483646 w 212"/>
              <a:gd name="T15" fmla="*/ 2147483646 h 1592"/>
              <a:gd name="T16" fmla="*/ 2147483646 w 212"/>
              <a:gd name="T17" fmla="*/ 2147483646 h 15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2"/>
              <a:gd name="T28" fmla="*/ 0 h 1592"/>
              <a:gd name="T29" fmla="*/ 212 w 212"/>
              <a:gd name="T30" fmla="*/ 1592 h 159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2" h="1592">
                <a:moveTo>
                  <a:pt x="0" y="0"/>
                </a:moveTo>
                <a:lnTo>
                  <a:pt x="60" y="176"/>
                </a:lnTo>
                <a:lnTo>
                  <a:pt x="108" y="332"/>
                </a:lnTo>
                <a:lnTo>
                  <a:pt x="160" y="520"/>
                </a:lnTo>
                <a:lnTo>
                  <a:pt x="184" y="692"/>
                </a:lnTo>
                <a:lnTo>
                  <a:pt x="212" y="1052"/>
                </a:lnTo>
                <a:lnTo>
                  <a:pt x="208" y="1240"/>
                </a:lnTo>
                <a:lnTo>
                  <a:pt x="184" y="1416"/>
                </a:lnTo>
                <a:lnTo>
                  <a:pt x="152" y="1592"/>
                </a:lnTo>
              </a:path>
            </a:pathLst>
          </a:custGeom>
          <a:noFill/>
          <a:ln w="38100" cap="flat" cmpd="sng">
            <a:solidFill>
              <a:srgbClr val="F31C05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65544" name="Line 8"/>
          <p:cNvSpPr>
            <a:spLocks noChangeShapeType="1"/>
          </p:cNvSpPr>
          <p:nvPr/>
        </p:nvSpPr>
        <p:spPr bwMode="auto">
          <a:xfrm>
            <a:off x="1042988" y="4437063"/>
            <a:ext cx="2736850" cy="0"/>
          </a:xfrm>
          <a:prstGeom prst="line">
            <a:avLst/>
          </a:prstGeom>
          <a:noFill/>
          <a:ln w="38100">
            <a:solidFill>
              <a:srgbClr val="F31C0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animBg="1"/>
      <p:bldP spid="65542" grpId="0" animBg="1"/>
      <p:bldP spid="65543" grpId="0" animBg="1"/>
      <p:bldP spid="655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1260475" y="1143000"/>
            <a:ext cx="5456238" cy="466725"/>
          </a:xfrm>
          <a:prstGeom prst="rect">
            <a:avLst/>
          </a:prstGeom>
          <a:solidFill>
            <a:schemeClr val="bg1">
              <a:alpha val="58823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2400" b="1">
                <a:solidFill>
                  <a:srgbClr val="FF9900"/>
                </a:solidFill>
                <a:latin typeface="Arial" panose="020B0604020202020204" pitchFamily="34" charset="0"/>
              </a:rPr>
              <a:t>2.1 De halfronden in tweeën gedeeld</a:t>
            </a:r>
          </a:p>
        </p:txBody>
      </p:sp>
      <p:pic>
        <p:nvPicPr>
          <p:cNvPr id="66565" name="Picture 5" descr="wereldka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19275"/>
            <a:ext cx="8856663" cy="44291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graden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00313"/>
            <a:ext cx="586740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1219200" y="1395413"/>
            <a:ext cx="7424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nl-BE" altLang="nl-BE" sz="1600">
                <a:latin typeface="Arial" panose="020B0604020202020204" pitchFamily="34" charset="0"/>
              </a:rPr>
              <a:t>Op aarde hebben we lijnen die van west naar oost lopen ( van links naar rechts )</a:t>
            </a:r>
            <a:endParaRPr lang="nl-NL" altLang="nl-BE" sz="1600">
              <a:latin typeface="Arial" panose="020B0604020202020204" pitchFamily="34" charset="0"/>
            </a:endParaRPr>
          </a:p>
        </p:txBody>
      </p:sp>
      <p:sp>
        <p:nvSpPr>
          <p:cNvPr id="51206" name="Line 6"/>
          <p:cNvSpPr>
            <a:spLocks noChangeShapeType="1"/>
          </p:cNvSpPr>
          <p:nvPr/>
        </p:nvSpPr>
        <p:spPr bwMode="auto">
          <a:xfrm>
            <a:off x="1371600" y="4343400"/>
            <a:ext cx="7086600" cy="0"/>
          </a:xfrm>
          <a:prstGeom prst="line">
            <a:avLst/>
          </a:prstGeom>
          <a:noFill/>
          <a:ln w="63500">
            <a:solidFill>
              <a:srgbClr val="FF66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1295400" y="1776413"/>
            <a:ext cx="5318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nl-BE" altLang="nl-BE" sz="1600">
                <a:latin typeface="Arial" panose="020B0604020202020204" pitchFamily="34" charset="0"/>
              </a:rPr>
              <a:t>1 horizontale lijn verdeelt de aarde in 2 gelijke halfronden</a:t>
            </a:r>
            <a:endParaRPr lang="nl-NL" altLang="nl-BE" sz="1600">
              <a:latin typeface="Arial" panose="020B0604020202020204" pitchFamily="34" charset="0"/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7315200" y="3959225"/>
            <a:ext cx="1703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nl-BE" altLang="nl-BE" sz="2000" b="1" i="1">
                <a:solidFill>
                  <a:srgbClr val="FA720C"/>
                </a:solidFill>
                <a:latin typeface="Arial" panose="020B0604020202020204" pitchFamily="34" charset="0"/>
              </a:rPr>
              <a:t>Evenaar = 0°</a:t>
            </a:r>
            <a:endParaRPr lang="nl-NL" altLang="nl-BE" sz="2000" b="1" i="1">
              <a:solidFill>
                <a:srgbClr val="FA720C"/>
              </a:solidFill>
              <a:latin typeface="Arial" panose="020B0604020202020204" pitchFamily="34" charset="0"/>
            </a:endParaRP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3635375" y="2133600"/>
            <a:ext cx="3478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nl-BE" altLang="nl-BE" sz="2000" b="1" i="1">
                <a:solidFill>
                  <a:srgbClr val="FF0000"/>
                </a:solidFill>
                <a:latin typeface="Arial" panose="020B0604020202020204" pitchFamily="34" charset="0"/>
              </a:rPr>
              <a:t>Noordelijk halfrond = …..°N</a:t>
            </a:r>
            <a:endParaRPr lang="nl-NL" altLang="nl-BE" sz="2000" b="1" i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3635375" y="6018213"/>
            <a:ext cx="325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nl-BE" altLang="nl-BE" sz="2000" b="1" i="1">
                <a:solidFill>
                  <a:srgbClr val="FF0000"/>
                </a:solidFill>
                <a:latin typeface="Arial" panose="020B0604020202020204" pitchFamily="34" charset="0"/>
              </a:rPr>
              <a:t>Zuidelijk halfrond = …..°S</a:t>
            </a:r>
            <a:endParaRPr lang="nl-NL" altLang="nl-BE" sz="2000" b="1" i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1211" name="Rectangle 11"/>
          <p:cNvSpPr>
            <a:spLocks noRot="1" noChangeArrowheads="1"/>
          </p:cNvSpPr>
          <p:nvPr/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nl-BE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Het gradennet</a:t>
            </a:r>
            <a:endParaRPr lang="nl-NL" sz="2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1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1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1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graden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17763"/>
            <a:ext cx="5943600" cy="36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684213" y="1412875"/>
            <a:ext cx="8099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nl-BE" altLang="nl-BE" sz="1600">
                <a:latin typeface="Arial" panose="020B0604020202020204" pitchFamily="34" charset="0"/>
              </a:rPr>
              <a:t>Daarnaast hebben we ook lijnen die van noord naar zuid lopen ( van boven naar onder )</a:t>
            </a:r>
            <a:endParaRPr lang="nl-NL" altLang="nl-BE" sz="1600">
              <a:latin typeface="Arial" panose="020B0604020202020204" pitchFamily="34" charset="0"/>
            </a:endParaRPr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1219200" y="1903413"/>
            <a:ext cx="4618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nl-BE" altLang="nl-BE" sz="1600">
                <a:latin typeface="Arial" panose="020B0604020202020204" pitchFamily="34" charset="0"/>
              </a:rPr>
              <a:t>1 verticale lijn verdeelt de aarde in 2 gelijke delen</a:t>
            </a:r>
            <a:endParaRPr lang="nl-NL" altLang="nl-BE" sz="1600">
              <a:latin typeface="Arial" panose="020B0604020202020204" pitchFamily="34" charset="0"/>
            </a:endParaRPr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>
            <a:off x="4724400" y="2360613"/>
            <a:ext cx="0" cy="3811587"/>
          </a:xfrm>
          <a:prstGeom prst="line">
            <a:avLst/>
          </a:prstGeom>
          <a:noFill/>
          <a:ln w="635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 rot="-5400000">
            <a:off x="-125412" y="4022725"/>
            <a:ext cx="3457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nl-BE" altLang="nl-BE" sz="2000" b="1" i="1">
                <a:latin typeface="Arial" panose="020B0604020202020204" pitchFamily="34" charset="0"/>
              </a:rPr>
              <a:t>Westelijk halfrond = …..°W</a:t>
            </a:r>
            <a:endParaRPr lang="nl-NL" altLang="nl-BE" sz="2000" b="1" i="1">
              <a:latin typeface="Arial" panose="020B0604020202020204" pitchFamily="34" charset="0"/>
            </a:endParaRP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 rot="-5400000">
            <a:off x="6437313" y="4013200"/>
            <a:ext cx="3292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nl-BE" altLang="nl-BE" sz="2000" b="1" i="1">
                <a:latin typeface="Arial" panose="020B0604020202020204" pitchFamily="34" charset="0"/>
              </a:rPr>
              <a:t>Oostelijk halfrond = …..°E</a:t>
            </a:r>
            <a:endParaRPr lang="nl-NL" altLang="nl-BE" sz="2000" b="1" i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3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BE" dirty="0" smtClean="0"/>
              <a:t>Hoe lees je een kaart?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graden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17763"/>
            <a:ext cx="5943600" cy="36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838200" y="1295400"/>
            <a:ext cx="7391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nl-BE" altLang="nl-BE" sz="1600">
                <a:latin typeface="Arial" panose="020B0604020202020204" pitchFamily="34" charset="0"/>
              </a:rPr>
              <a:t>Stel je wil van plaats A het adres in het gradennet bepalen!</a:t>
            </a:r>
            <a:endParaRPr lang="nl-NL" altLang="nl-BE" sz="1600">
              <a:latin typeface="Arial" panose="020B0604020202020204" pitchFamily="34" charset="0"/>
            </a:endParaRP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838200" y="1676400"/>
            <a:ext cx="67056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nl-BE" altLang="nl-BE" sz="1200">
                <a:latin typeface="Arial" panose="020B0604020202020204" pitchFamily="34" charset="0"/>
              </a:rPr>
              <a:t>Teken </a:t>
            </a:r>
            <a:r>
              <a:rPr lang="nl-BE" altLang="nl-BE" sz="1000" i="1">
                <a:latin typeface="Arial" panose="020B0604020202020204" pitchFamily="34" charset="0"/>
              </a:rPr>
              <a:t>(  denkbeeldig )</a:t>
            </a:r>
            <a:r>
              <a:rPr lang="nl-BE" altLang="nl-BE" sz="1200">
                <a:latin typeface="Arial" panose="020B0604020202020204" pitchFamily="34" charset="0"/>
              </a:rPr>
              <a:t> die lijn evenwijdig met de evenaar en bepaal zijn adres</a:t>
            </a:r>
            <a:r>
              <a:rPr lang="nl-BE" altLang="nl-BE" sz="1400">
                <a:latin typeface="Arial" panose="020B0604020202020204" pitchFamily="34" charset="0"/>
              </a:rPr>
              <a:t>= </a:t>
            </a:r>
            <a:r>
              <a:rPr lang="nl-BE" altLang="nl-BE" sz="1400">
                <a:solidFill>
                  <a:srgbClr val="FF0000"/>
                </a:solidFill>
                <a:latin typeface="Arial" panose="020B0604020202020204" pitchFamily="34" charset="0"/>
              </a:rPr>
              <a:t>BREEDTE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nl-BE" altLang="nl-BE" sz="1200">
                <a:latin typeface="Arial" panose="020B0604020202020204" pitchFamily="34" charset="0"/>
              </a:rPr>
              <a:t>Teken ( denkbeeldig ) die lijn evenwijdig met de Nulmeridiaan en bepaal zijn adres= </a:t>
            </a:r>
            <a:r>
              <a:rPr lang="nl-BE" altLang="nl-BE" sz="1400" b="1">
                <a:solidFill>
                  <a:schemeClr val="accent1"/>
                </a:solidFill>
                <a:latin typeface="Arial" panose="020B0604020202020204" pitchFamily="34" charset="0"/>
              </a:rPr>
              <a:t>LENGTE</a:t>
            </a:r>
            <a:endParaRPr lang="nl-NL" altLang="nl-BE" sz="1400" b="1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54279" name="Line 7"/>
          <p:cNvSpPr>
            <a:spLocks noChangeShapeType="1"/>
          </p:cNvSpPr>
          <p:nvPr/>
        </p:nvSpPr>
        <p:spPr bwMode="auto">
          <a:xfrm>
            <a:off x="1447800" y="3200400"/>
            <a:ext cx="723900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>
            <a:off x="5410200" y="2438400"/>
            <a:ext cx="0" cy="3733800"/>
          </a:xfrm>
          <a:prstGeom prst="line">
            <a:avLst/>
          </a:prstGeom>
          <a:noFill/>
          <a:ln w="25400">
            <a:solidFill>
              <a:srgbClr val="CC99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9" grpId="0" animBg="1"/>
      <p:bldP spid="5428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graden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17763"/>
            <a:ext cx="5943600" cy="36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838200" y="1295400"/>
            <a:ext cx="73914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nl-BE" altLang="nl-BE" sz="1600">
                <a:latin typeface="Arial" panose="020B0604020202020204" pitchFamily="34" charset="0"/>
              </a:rPr>
              <a:t>Dus de juiste locatie van plaats A is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nl-BE" altLang="nl-BE" sz="2400">
                <a:solidFill>
                  <a:srgbClr val="FF0000"/>
                </a:solidFill>
                <a:latin typeface="Arial" panose="020B0604020202020204" pitchFamily="34" charset="0"/>
              </a:rPr>
              <a:t>58° N</a:t>
            </a:r>
            <a:r>
              <a:rPr lang="nl-BE" altLang="nl-BE" sz="2400">
                <a:latin typeface="Arial" panose="020B0604020202020204" pitchFamily="34" charset="0"/>
              </a:rPr>
              <a:t>   </a:t>
            </a:r>
            <a:r>
              <a:rPr lang="nl-BE" altLang="nl-BE" sz="2400">
                <a:solidFill>
                  <a:schemeClr val="accent1"/>
                </a:solidFill>
                <a:latin typeface="Arial" panose="020B0604020202020204" pitchFamily="34" charset="0"/>
              </a:rPr>
              <a:t>45° E</a:t>
            </a:r>
            <a:endParaRPr lang="nl-NL" altLang="nl-BE" sz="240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3556" name="Line 6"/>
          <p:cNvSpPr>
            <a:spLocks noChangeShapeType="1"/>
          </p:cNvSpPr>
          <p:nvPr/>
        </p:nvSpPr>
        <p:spPr bwMode="auto">
          <a:xfrm>
            <a:off x="1447800" y="3200400"/>
            <a:ext cx="723900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3557" name="Line 7"/>
          <p:cNvSpPr>
            <a:spLocks noChangeShapeType="1"/>
          </p:cNvSpPr>
          <p:nvPr/>
        </p:nvSpPr>
        <p:spPr bwMode="auto">
          <a:xfrm>
            <a:off x="5410200" y="2438400"/>
            <a:ext cx="0" cy="3733800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BE" dirty="0" smtClean="0"/>
              <a:t>Oefeningen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l-BE" dirty="0" smtClean="0"/>
              <a:t>Blz. 19 in de cursus</a:t>
            </a:r>
            <a:endParaRPr lang="nl-BE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nl-BE" smtClean="0"/>
              <a:t>Oriënteren: in welke richting?</a:t>
            </a:r>
            <a:endParaRPr lang="nl-NL" smtClean="0"/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1239838" y="1052513"/>
            <a:ext cx="3340100" cy="466725"/>
          </a:xfrm>
          <a:prstGeom prst="rect">
            <a:avLst/>
          </a:prstGeom>
          <a:solidFill>
            <a:schemeClr val="bg1">
              <a:alpha val="58823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2400" b="1">
                <a:solidFill>
                  <a:srgbClr val="FF9900"/>
                </a:solidFill>
                <a:latin typeface="Arial" panose="020B0604020202020204" pitchFamily="34" charset="0"/>
              </a:rPr>
              <a:t>6.1 De windrichtingen</a:t>
            </a: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825" y="1052513"/>
            <a:ext cx="2678113" cy="2444750"/>
          </a:xfrm>
          <a:prstGeom prst="rect">
            <a:avLst/>
          </a:prstGeom>
          <a:noFill/>
          <a:ln w="9525" algn="ctr">
            <a:solidFill>
              <a:srgbClr val="EB6B4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1384300" y="1773238"/>
            <a:ext cx="441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2400" b="1">
                <a:solidFill>
                  <a:srgbClr val="F31C05"/>
                </a:solidFill>
                <a:latin typeface="Arial" panose="020B0604020202020204" pitchFamily="34" charset="0"/>
              </a:rPr>
              <a:t>N</a:t>
            </a:r>
            <a:r>
              <a:rPr lang="nl-BE" altLang="nl-BE" sz="2400" b="1">
                <a:latin typeface="Arial" panose="020B0604020202020204" pitchFamily="34" charset="0"/>
              </a:rPr>
              <a:t>ooit </a:t>
            </a:r>
            <a:r>
              <a:rPr lang="nl-BE" altLang="nl-BE" sz="2400" b="1">
                <a:solidFill>
                  <a:srgbClr val="F31C05"/>
                </a:solidFill>
                <a:latin typeface="Arial" panose="020B0604020202020204" pitchFamily="34" charset="0"/>
              </a:rPr>
              <a:t>O</a:t>
            </a:r>
            <a:r>
              <a:rPr lang="nl-BE" altLang="nl-BE" sz="2400" b="1">
                <a:latin typeface="Arial" panose="020B0604020202020204" pitchFamily="34" charset="0"/>
              </a:rPr>
              <a:t>orlog </a:t>
            </a:r>
            <a:r>
              <a:rPr lang="nl-BE" altLang="nl-BE" sz="2400" b="1">
                <a:solidFill>
                  <a:srgbClr val="F31C05"/>
                </a:solidFill>
                <a:latin typeface="Arial" panose="020B0604020202020204" pitchFamily="34" charset="0"/>
              </a:rPr>
              <a:t>Z</a:t>
            </a:r>
            <a:r>
              <a:rPr lang="nl-BE" altLang="nl-BE" sz="2400" b="1">
                <a:latin typeface="Arial" panose="020B0604020202020204" pitchFamily="34" charset="0"/>
              </a:rPr>
              <a:t>onder </a:t>
            </a:r>
            <a:r>
              <a:rPr lang="nl-BE" altLang="nl-BE" sz="2400" b="1">
                <a:solidFill>
                  <a:srgbClr val="F31C05"/>
                </a:solidFill>
                <a:latin typeface="Arial" panose="020B0604020202020204" pitchFamily="34" charset="0"/>
              </a:rPr>
              <a:t>W</a:t>
            </a:r>
            <a:r>
              <a:rPr lang="nl-BE" altLang="nl-BE" sz="2400" b="1">
                <a:latin typeface="Arial" panose="020B0604020202020204" pitchFamily="34" charset="0"/>
              </a:rPr>
              <a:t>apens</a:t>
            </a:r>
          </a:p>
        </p:txBody>
      </p:sp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1892300" y="2708275"/>
            <a:ext cx="3255963" cy="466725"/>
          </a:xfrm>
          <a:prstGeom prst="rect">
            <a:avLst/>
          </a:prstGeom>
          <a:noFill/>
          <a:ln w="9525" algn="ctr">
            <a:solidFill>
              <a:srgbClr val="EB6B4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2400" b="1">
                <a:solidFill>
                  <a:srgbClr val="EB6B4A"/>
                </a:solidFill>
                <a:latin typeface="Arial" panose="020B0604020202020204" pitchFamily="34" charset="0"/>
              </a:rPr>
              <a:t>de hoofdwindstreken</a:t>
            </a:r>
          </a:p>
        </p:txBody>
      </p:sp>
      <p:pic>
        <p:nvPicPr>
          <p:cNvPr id="25607" name="Picture 8" descr="P010L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3" y="3573463"/>
            <a:ext cx="2678112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Text Box 9"/>
          <p:cNvSpPr txBox="1">
            <a:spLocks noChangeArrowheads="1"/>
          </p:cNvSpPr>
          <p:nvPr/>
        </p:nvSpPr>
        <p:spPr bwMode="auto">
          <a:xfrm>
            <a:off x="1892300" y="4691063"/>
            <a:ext cx="3394075" cy="466725"/>
          </a:xfrm>
          <a:prstGeom prst="rect">
            <a:avLst/>
          </a:prstGeom>
          <a:noFill/>
          <a:ln w="9525" algn="ctr">
            <a:solidFill>
              <a:srgbClr val="EB6B4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2400" b="1">
                <a:solidFill>
                  <a:srgbClr val="EB6B4A"/>
                </a:solidFill>
                <a:latin typeface="Arial" panose="020B0604020202020204" pitchFamily="34" charset="0"/>
              </a:rPr>
              <a:t>de tussenwindstreken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BE" dirty="0" smtClean="0"/>
              <a:t>Op welke manier?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188" y="1484313"/>
            <a:ext cx="7570787" cy="4392612"/>
          </a:xfrm>
        </p:spPr>
        <p:txBody>
          <a:bodyPr/>
          <a:lstStyle/>
          <a:p>
            <a:pPr>
              <a:defRPr/>
            </a:pPr>
            <a:r>
              <a:rPr lang="nl-BE" sz="2400" dirty="0" smtClean="0"/>
              <a:t>Met je uurwerk: kleine wijzer naar zon, zon staat om 12u in Zuiden =&gt; dus Zuiden ligt tussen kleine wijzer en 12</a:t>
            </a:r>
          </a:p>
          <a:p>
            <a:pPr marL="400050" lvl="1" indent="0">
              <a:buFont typeface="Wingdings" panose="05000000000000000000" pitchFamily="2" charset="2"/>
              <a:buNone/>
              <a:defRPr/>
            </a:pPr>
            <a:r>
              <a:rPr lang="nl-BE" sz="2400" dirty="0" smtClean="0"/>
              <a:t>Bij ons: 13u (winter) en 14u (zomer)</a:t>
            </a:r>
          </a:p>
          <a:p>
            <a:pPr>
              <a:defRPr/>
            </a:pPr>
            <a:r>
              <a:rPr lang="nl-BE" sz="2400" dirty="0" smtClean="0"/>
              <a:t>Via poolster =&gt; Noorden</a:t>
            </a:r>
          </a:p>
          <a:p>
            <a:pPr>
              <a:defRPr/>
            </a:pPr>
            <a:r>
              <a:rPr lang="nl-BE" sz="2400" dirty="0" smtClean="0"/>
              <a:t>Kompas (blauwe naald wijst 3° ten westen van Noordpool (magnetisch noorden)</a:t>
            </a:r>
          </a:p>
          <a:p>
            <a:pPr>
              <a:defRPr/>
            </a:pPr>
            <a:r>
              <a:rPr lang="nl-BE" sz="2400" dirty="0" smtClean="0"/>
              <a:t>Via kaart</a:t>
            </a:r>
          </a:p>
          <a:p>
            <a:pPr>
              <a:defRPr/>
            </a:pPr>
            <a:r>
              <a:rPr lang="nl-BE" sz="2400" dirty="0"/>
              <a:t>Via </a:t>
            </a:r>
            <a:r>
              <a:rPr lang="nl-BE" sz="2400" dirty="0" smtClean="0"/>
              <a:t>zon</a:t>
            </a:r>
          </a:p>
          <a:p>
            <a:pPr>
              <a:defRPr/>
            </a:pPr>
            <a:r>
              <a:rPr lang="nl-BE" sz="2400" dirty="0" smtClean="0"/>
              <a:t>Met tablet of smartphone, kompas </a:t>
            </a:r>
            <a:r>
              <a:rPr lang="nl-BE" sz="2400" dirty="0" err="1" smtClean="0"/>
              <a:t>app</a:t>
            </a:r>
            <a:endParaRPr lang="nl-BE" sz="2400" dirty="0"/>
          </a:p>
          <a:p>
            <a:pPr>
              <a:defRPr/>
            </a:pPr>
            <a:endParaRPr lang="nl-BE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1239838" y="1052513"/>
            <a:ext cx="3340100" cy="466725"/>
          </a:xfrm>
          <a:prstGeom prst="rect">
            <a:avLst/>
          </a:prstGeom>
          <a:solidFill>
            <a:schemeClr val="bg1">
              <a:alpha val="58823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2400" b="1">
                <a:solidFill>
                  <a:srgbClr val="FF9900"/>
                </a:solidFill>
                <a:latin typeface="Arial" panose="020B0604020202020204" pitchFamily="34" charset="0"/>
              </a:rPr>
              <a:t>6.1 De windrichtingen</a:t>
            </a:r>
          </a:p>
        </p:txBody>
      </p:sp>
      <p:pic>
        <p:nvPicPr>
          <p:cNvPr id="27651" name="Picture 5" descr="P010L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125538"/>
            <a:ext cx="2986088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6" descr="th1-hs2-fig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978275"/>
            <a:ext cx="5832475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BE" dirty="0" smtClean="0"/>
              <a:t>Via poolster</a:t>
            </a:r>
            <a:endParaRPr lang="nl-BE" dirty="0"/>
          </a:p>
        </p:txBody>
      </p:sp>
      <p:pic>
        <p:nvPicPr>
          <p:cNvPr id="28675" name="Afbeelding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341438"/>
            <a:ext cx="67691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1239838" y="1052513"/>
            <a:ext cx="3340100" cy="466725"/>
          </a:xfrm>
          <a:prstGeom prst="rect">
            <a:avLst/>
          </a:prstGeom>
          <a:solidFill>
            <a:schemeClr val="bg1">
              <a:alpha val="58823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2400" b="1">
                <a:solidFill>
                  <a:srgbClr val="FF9900"/>
                </a:solidFill>
                <a:latin typeface="Arial" panose="020B0604020202020204" pitchFamily="34" charset="0"/>
              </a:rPr>
              <a:t>6.1 De windrichtingen</a:t>
            </a:r>
          </a:p>
        </p:txBody>
      </p:sp>
      <p:pic>
        <p:nvPicPr>
          <p:cNvPr id="29699" name="Picture 5" descr="BOUSSOLE-D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965450"/>
            <a:ext cx="5688013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6" descr="P012L0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7E9F3"/>
              </a:clrFrom>
              <a:clrTo>
                <a:srgbClr val="D7E9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t="2205" r="4459" b="4459"/>
          <a:stretch>
            <a:fillRect/>
          </a:stretch>
        </p:blipFill>
        <p:spPr bwMode="auto">
          <a:xfrm>
            <a:off x="5580063" y="1125538"/>
            <a:ext cx="3024187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AutoShape 7"/>
          <p:cNvSpPr>
            <a:spLocks/>
          </p:cNvSpPr>
          <p:nvPr/>
        </p:nvSpPr>
        <p:spPr bwMode="auto">
          <a:xfrm>
            <a:off x="3213100" y="1773238"/>
            <a:ext cx="1944688" cy="609600"/>
          </a:xfrm>
          <a:prstGeom prst="borderCallout1">
            <a:avLst>
              <a:gd name="adj1" fmla="val 18750"/>
              <a:gd name="adj2" fmla="val -3917"/>
              <a:gd name="adj3" fmla="val 474218"/>
              <a:gd name="adj4" fmla="val -31185"/>
            </a:avLst>
          </a:prstGeom>
          <a:solidFill>
            <a:srgbClr val="F7E7DB">
              <a:alpha val="58823"/>
            </a:srgbClr>
          </a:solidFill>
          <a:ln w="9525" algn="ctr">
            <a:solidFill>
              <a:srgbClr val="EB6B4A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2400" b="1">
                <a:latin typeface="Arial" panose="020B0604020202020204" pitchFamily="34" charset="0"/>
              </a:rPr>
              <a:t>noorderpijl</a:t>
            </a:r>
          </a:p>
        </p:txBody>
      </p:sp>
      <p:sp>
        <p:nvSpPr>
          <p:cNvPr id="29702" name="AutoShape 8"/>
          <p:cNvSpPr>
            <a:spLocks/>
          </p:cNvSpPr>
          <p:nvPr/>
        </p:nvSpPr>
        <p:spPr bwMode="auto">
          <a:xfrm>
            <a:off x="266700" y="6008688"/>
            <a:ext cx="2016125" cy="609600"/>
          </a:xfrm>
          <a:prstGeom prst="borderCallout3">
            <a:avLst>
              <a:gd name="adj1" fmla="val 18750"/>
              <a:gd name="adj2" fmla="val -3778"/>
              <a:gd name="adj3" fmla="val 18750"/>
              <a:gd name="adj4" fmla="val -3778"/>
              <a:gd name="adj5" fmla="val -72398"/>
              <a:gd name="adj6" fmla="val -3778"/>
              <a:gd name="adj7" fmla="val -189843"/>
              <a:gd name="adj8" fmla="val 70708"/>
            </a:avLst>
          </a:prstGeom>
          <a:solidFill>
            <a:srgbClr val="F7E7DB">
              <a:alpha val="58823"/>
            </a:srgbClr>
          </a:solidFill>
          <a:ln w="9525" algn="ctr">
            <a:solidFill>
              <a:srgbClr val="EB6B4A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2400" b="1">
                <a:solidFill>
                  <a:schemeClr val="bg1"/>
                </a:solidFill>
                <a:latin typeface="Arial" panose="020B0604020202020204" pitchFamily="34" charset="0"/>
              </a:rPr>
              <a:t>kompashuis</a:t>
            </a:r>
          </a:p>
        </p:txBody>
      </p:sp>
      <p:sp>
        <p:nvSpPr>
          <p:cNvPr id="29703" name="AutoShape 9"/>
          <p:cNvSpPr>
            <a:spLocks/>
          </p:cNvSpPr>
          <p:nvPr/>
        </p:nvSpPr>
        <p:spPr bwMode="auto">
          <a:xfrm>
            <a:off x="539750" y="2146300"/>
            <a:ext cx="2376488" cy="609600"/>
          </a:xfrm>
          <a:prstGeom prst="borderCallout3">
            <a:avLst>
              <a:gd name="adj1" fmla="val 18750"/>
              <a:gd name="adj2" fmla="val -3208"/>
              <a:gd name="adj3" fmla="val 18750"/>
              <a:gd name="adj4" fmla="val -16431"/>
              <a:gd name="adj5" fmla="val 192449"/>
              <a:gd name="adj6" fmla="val -16431"/>
              <a:gd name="adj7" fmla="val 448440"/>
              <a:gd name="adj8" fmla="val 75884"/>
            </a:avLst>
          </a:prstGeom>
          <a:solidFill>
            <a:srgbClr val="F7E7DB">
              <a:alpha val="58823"/>
            </a:srgbClr>
          </a:solidFill>
          <a:ln w="9525" algn="ctr">
            <a:solidFill>
              <a:srgbClr val="EB6B4A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2400" b="1">
                <a:latin typeface="Arial" panose="020B0604020202020204" pitchFamily="34" charset="0"/>
              </a:rPr>
              <a:t>magneetnaald</a:t>
            </a:r>
          </a:p>
        </p:txBody>
      </p:sp>
      <p:sp>
        <p:nvSpPr>
          <p:cNvPr id="29704" name="AutoShape 10"/>
          <p:cNvSpPr>
            <a:spLocks/>
          </p:cNvSpPr>
          <p:nvPr/>
        </p:nvSpPr>
        <p:spPr bwMode="auto">
          <a:xfrm>
            <a:off x="5008563" y="5691188"/>
            <a:ext cx="2587625" cy="609600"/>
          </a:xfrm>
          <a:prstGeom prst="borderCallout1">
            <a:avLst>
              <a:gd name="adj1" fmla="val 18750"/>
              <a:gd name="adj2" fmla="val -2944"/>
              <a:gd name="adj3" fmla="val -52083"/>
              <a:gd name="adj4" fmla="val -44722"/>
            </a:avLst>
          </a:prstGeom>
          <a:solidFill>
            <a:srgbClr val="F7E7DB">
              <a:alpha val="58823"/>
            </a:srgbClr>
          </a:solidFill>
          <a:ln w="9525" algn="ctr">
            <a:solidFill>
              <a:srgbClr val="EB6B4A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2400" b="1">
                <a:solidFill>
                  <a:schemeClr val="bg1"/>
                </a:solidFill>
                <a:latin typeface="Arial" panose="020B0604020202020204" pitchFamily="34" charset="0"/>
              </a:rPr>
              <a:t>looprichtingspijl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1239838" y="1052513"/>
            <a:ext cx="6618287" cy="466725"/>
          </a:xfrm>
          <a:prstGeom prst="rect">
            <a:avLst/>
          </a:prstGeom>
          <a:solidFill>
            <a:schemeClr val="bg1">
              <a:alpha val="58823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2400" b="1">
                <a:solidFill>
                  <a:srgbClr val="FF9900"/>
                </a:solidFill>
                <a:latin typeface="Arial" panose="020B0604020202020204" pitchFamily="34" charset="0"/>
              </a:rPr>
              <a:t>6.2 In welke windrichting op de plattegrond?</a:t>
            </a:r>
          </a:p>
        </p:txBody>
      </p:sp>
      <p:pic>
        <p:nvPicPr>
          <p:cNvPr id="30723" name="Picture 5" descr="vakantiepark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133600"/>
            <a:ext cx="5038725" cy="3660775"/>
          </a:xfrm>
          <a:prstGeom prst="rect">
            <a:avLst/>
          </a:prstGeom>
          <a:noFill/>
          <a:ln w="9525">
            <a:solidFill>
              <a:srgbClr val="EB6B4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2443163" y="6021388"/>
            <a:ext cx="4576762" cy="346075"/>
          </a:xfrm>
          <a:prstGeom prst="rect">
            <a:avLst/>
          </a:prstGeom>
          <a:noFill/>
          <a:ln w="9525" algn="ctr">
            <a:solidFill>
              <a:srgbClr val="EB6B4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1600" b="1">
                <a:latin typeface="Arial" panose="020B0604020202020204" pitchFamily="34" charset="0"/>
              </a:rPr>
              <a:t>Werken met de plattegrond van een camping.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1239838" y="1052513"/>
            <a:ext cx="2243137" cy="466725"/>
          </a:xfrm>
          <a:prstGeom prst="rect">
            <a:avLst/>
          </a:prstGeom>
          <a:solidFill>
            <a:schemeClr val="bg1">
              <a:alpha val="58823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2400" b="1">
                <a:solidFill>
                  <a:srgbClr val="FF9900"/>
                </a:solidFill>
                <a:latin typeface="Arial" panose="020B0604020202020204" pitchFamily="34" charset="0"/>
              </a:rPr>
              <a:t>6.3 Oriënteren</a:t>
            </a:r>
          </a:p>
        </p:txBody>
      </p:sp>
      <p:pic>
        <p:nvPicPr>
          <p:cNvPr id="31747" name="Picture 5" descr="zeeachtergro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57338"/>
            <a:ext cx="5845175" cy="438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6" descr="steigerwindroo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" t="2611" r="3944" b="2611"/>
          <a:stretch>
            <a:fillRect/>
          </a:stretch>
        </p:blipFill>
        <p:spPr bwMode="auto">
          <a:xfrm>
            <a:off x="2411413" y="4149725"/>
            <a:ext cx="4103687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Bar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4006850"/>
            <a:ext cx="4318000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1116013" y="474663"/>
            <a:ext cx="67691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nl-NL" sz="3600">
                <a:solidFill>
                  <a:srgbClr val="EB6B4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 legende bij een kaart</a:t>
            </a:r>
          </a:p>
        </p:txBody>
      </p:sp>
      <p:pic>
        <p:nvPicPr>
          <p:cNvPr id="5124" name="Picture 6" descr="fig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437063"/>
            <a:ext cx="3313112" cy="239395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1196975"/>
            <a:ext cx="88582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BE" smtClean="0"/>
              <a:t>Zelf oefenen</a:t>
            </a:r>
            <a:endParaRPr lang="nl-NL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16113"/>
            <a:ext cx="8229600" cy="41148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nl-BE" dirty="0" smtClean="0"/>
              <a:t>Zoek oefeningen op het internet (vb. klascement) of in leerwerkboeken voor leerlingen eerste graad SO.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nl-BE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nl-BE" dirty="0" smtClean="0"/>
              <a:t>Maak zelf enkele oefeningen.</a:t>
            </a:r>
          </a:p>
          <a:p>
            <a:pPr eaLnBrk="1" hangingPunct="1">
              <a:defRPr/>
            </a:pP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BE" sz="2000" smtClean="0"/>
              <a:t>Tot en met het 3</a:t>
            </a:r>
            <a:r>
              <a:rPr lang="nl-BE" sz="2000" baseline="30000" smtClean="0"/>
              <a:t>de</a:t>
            </a:r>
            <a:r>
              <a:rPr lang="nl-BE" sz="2000" smtClean="0"/>
              <a:t>  leerjaar:hoe je grootschalige kaarten technisch kunt lezen. </a:t>
            </a:r>
          </a:p>
          <a:p>
            <a:pPr eaLnBrk="1" hangingPunct="1">
              <a:defRPr/>
            </a:pPr>
            <a:r>
              <a:rPr lang="nl-BE" sz="2000" smtClean="0"/>
              <a:t>Vanaf 4</a:t>
            </a:r>
            <a:r>
              <a:rPr lang="nl-BE" sz="2000" baseline="30000" smtClean="0"/>
              <a:t>de</a:t>
            </a:r>
            <a:r>
              <a:rPr lang="nl-BE" sz="2000" smtClean="0"/>
              <a:t>  Leerjaar leren leerlingen kaarten lezen die abstracter en kleinschaliger zijn.</a:t>
            </a:r>
          </a:p>
          <a:p>
            <a:pPr eaLnBrk="1" hangingPunct="1">
              <a:defRPr/>
            </a:pPr>
            <a:endParaRPr lang="nl-BE" sz="2000" smtClean="0"/>
          </a:p>
          <a:p>
            <a:pPr eaLnBrk="1" hangingPunct="1">
              <a:defRPr/>
            </a:pPr>
            <a:r>
              <a:rPr lang="nl-BE" sz="2000" smtClean="0"/>
              <a:t>Inventariseren: wat is er op de kaart te vinden?</a:t>
            </a:r>
          </a:p>
          <a:p>
            <a:pPr eaLnBrk="1" hangingPunct="1">
              <a:defRPr/>
            </a:pPr>
            <a:r>
              <a:rPr lang="nl-BE" sz="2000" smtClean="0"/>
              <a:t>Visualiseren: hoe ziet het eruit?</a:t>
            </a:r>
          </a:p>
          <a:p>
            <a:pPr eaLnBrk="1" hangingPunct="1">
              <a:defRPr/>
            </a:pPr>
            <a:r>
              <a:rPr lang="nl-BE" sz="2000" smtClean="0"/>
              <a:t>Analyseren: patronen of verbanden ontdekken</a:t>
            </a:r>
          </a:p>
          <a:p>
            <a:pPr eaLnBrk="1" hangingPunct="1">
              <a:defRPr/>
            </a:pPr>
            <a:r>
              <a:rPr lang="nl-BE" sz="2000" smtClean="0"/>
              <a:t>Interpreteren: verklaren wat er te zien is</a:t>
            </a:r>
          </a:p>
          <a:p>
            <a:pPr eaLnBrk="1" hangingPunct="1">
              <a:defRPr/>
            </a:pPr>
            <a:endParaRPr lang="nl-BE" sz="2000" smtClean="0"/>
          </a:p>
        </p:txBody>
      </p:sp>
      <p:sp>
        <p:nvSpPr>
          <p:cNvPr id="317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smtClean="0"/>
              <a:t>Kaarten leren gebruiken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1116013" y="474663"/>
            <a:ext cx="67691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nl-NL" sz="3600">
                <a:solidFill>
                  <a:srgbClr val="EB6B4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 schaal</a:t>
            </a:r>
          </a:p>
        </p:txBody>
      </p:sp>
      <p:pic>
        <p:nvPicPr>
          <p:cNvPr id="7171" name="Picture 5" descr="th1-hs2-fig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81"/>
          <a:stretch>
            <a:fillRect/>
          </a:stretch>
        </p:blipFill>
        <p:spPr bwMode="auto">
          <a:xfrm>
            <a:off x="1692275" y="1989138"/>
            <a:ext cx="4637088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AutoShape 6"/>
          <p:cNvSpPr>
            <a:spLocks noChangeArrowheads="1"/>
          </p:cNvSpPr>
          <p:nvPr/>
        </p:nvSpPr>
        <p:spPr bwMode="auto">
          <a:xfrm>
            <a:off x="1692275" y="5516563"/>
            <a:ext cx="2374900" cy="504825"/>
          </a:xfrm>
          <a:prstGeom prst="wedgeRoundRectCallout">
            <a:avLst>
              <a:gd name="adj1" fmla="val -12032"/>
              <a:gd name="adj2" fmla="val -453773"/>
              <a:gd name="adj3" fmla="val 16667"/>
            </a:avLst>
          </a:prstGeom>
          <a:solidFill>
            <a:srgbClr val="F7E7DB">
              <a:alpha val="58823"/>
            </a:srgbClr>
          </a:solidFill>
          <a:ln w="9525" algn="ctr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2400" b="1">
                <a:solidFill>
                  <a:srgbClr val="EB6B4A"/>
                </a:solidFill>
                <a:latin typeface="Arial" panose="020B0604020202020204" pitchFamily="34" charset="0"/>
              </a:rPr>
              <a:t>met woorden</a:t>
            </a: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1763713" y="1341438"/>
            <a:ext cx="5946775" cy="466725"/>
          </a:xfrm>
          <a:prstGeom prst="rect">
            <a:avLst/>
          </a:prstGeom>
          <a:noFill/>
          <a:ln w="9525" algn="ctr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2400" b="1">
                <a:latin typeface="Arial" panose="020B0604020202020204" pitchFamily="34" charset="0"/>
              </a:rPr>
              <a:t>Schaal wordt aangeduid op 3 manieren:</a:t>
            </a:r>
          </a:p>
        </p:txBody>
      </p:sp>
      <p:sp>
        <p:nvSpPr>
          <p:cNvPr id="7174" name="AutoShape 8"/>
          <p:cNvSpPr>
            <a:spLocks noChangeArrowheads="1"/>
          </p:cNvSpPr>
          <p:nvPr/>
        </p:nvSpPr>
        <p:spPr bwMode="auto">
          <a:xfrm>
            <a:off x="4140200" y="5013325"/>
            <a:ext cx="3095625" cy="504825"/>
          </a:xfrm>
          <a:prstGeom prst="wedgeRoundRectCallout">
            <a:avLst>
              <a:gd name="adj1" fmla="val -24051"/>
              <a:gd name="adj2" fmla="val -350944"/>
              <a:gd name="adj3" fmla="val 16667"/>
            </a:avLst>
          </a:prstGeom>
          <a:solidFill>
            <a:srgbClr val="F7E7DB">
              <a:alpha val="58823"/>
            </a:srgbClr>
          </a:solidFill>
          <a:ln w="9525" algn="ctr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2400" b="1">
                <a:solidFill>
                  <a:srgbClr val="EB6B4A"/>
                </a:solidFill>
                <a:latin typeface="Arial" panose="020B0604020202020204" pitchFamily="34" charset="0"/>
              </a:rPr>
              <a:t>met een breuk</a:t>
            </a:r>
          </a:p>
        </p:txBody>
      </p:sp>
      <p:sp>
        <p:nvSpPr>
          <p:cNvPr id="7175" name="AutoShape 9"/>
          <p:cNvSpPr>
            <a:spLocks noChangeArrowheads="1"/>
          </p:cNvSpPr>
          <p:nvPr/>
        </p:nvSpPr>
        <p:spPr bwMode="auto">
          <a:xfrm>
            <a:off x="6084888" y="2924175"/>
            <a:ext cx="2916237" cy="504825"/>
          </a:xfrm>
          <a:prstGeom prst="wedgeRoundRectCallout">
            <a:avLst>
              <a:gd name="adj1" fmla="val -92731"/>
              <a:gd name="adj2" fmla="val -86162"/>
              <a:gd name="adj3" fmla="val 16667"/>
            </a:avLst>
          </a:prstGeom>
          <a:solidFill>
            <a:srgbClr val="F7E7DB">
              <a:alpha val="58823"/>
            </a:srgbClr>
          </a:solidFill>
          <a:ln w="9525" algn="ctr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2400" b="1">
                <a:solidFill>
                  <a:srgbClr val="EB6B4A"/>
                </a:solidFill>
                <a:latin typeface="Arial" panose="020B0604020202020204" pitchFamily="34" charset="0"/>
              </a:rPr>
              <a:t>met de lijnschaal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1116013" y="474663"/>
            <a:ext cx="67691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nl-NL" sz="3600">
                <a:solidFill>
                  <a:srgbClr val="EB6B4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Meten op de plattegrond</a:t>
            </a:r>
          </a:p>
        </p:txBody>
      </p:sp>
      <p:pic>
        <p:nvPicPr>
          <p:cNvPr id="8195" name="Picture 5" descr="th1-hs2-fig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1052513"/>
            <a:ext cx="360680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05038"/>
            <a:ext cx="4962525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1239838" y="1052513"/>
            <a:ext cx="2747962" cy="466725"/>
          </a:xfrm>
          <a:prstGeom prst="rect">
            <a:avLst/>
          </a:prstGeom>
          <a:solidFill>
            <a:schemeClr val="bg1">
              <a:alpha val="58823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2400" b="1">
                <a:solidFill>
                  <a:srgbClr val="FF9900"/>
                </a:solidFill>
                <a:latin typeface="Arial" panose="020B0604020202020204" pitchFamily="34" charset="0"/>
              </a:rPr>
              <a:t>5.1 In vogelvlucht</a:t>
            </a:r>
          </a:p>
        </p:txBody>
      </p:sp>
      <p:pic>
        <p:nvPicPr>
          <p:cNvPr id="922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263" y="2778125"/>
            <a:ext cx="38671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1403350" y="692150"/>
            <a:ext cx="2714625" cy="466725"/>
          </a:xfrm>
          <a:prstGeom prst="rect">
            <a:avLst/>
          </a:prstGeom>
          <a:solidFill>
            <a:schemeClr val="bg1">
              <a:alpha val="58823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2400" b="1">
                <a:solidFill>
                  <a:srgbClr val="FF9900"/>
                </a:solidFill>
                <a:latin typeface="Arial" panose="020B0604020202020204" pitchFamily="34" charset="0"/>
              </a:rPr>
              <a:t>5.2 Langs de weg</a:t>
            </a:r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3988"/>
            <a:ext cx="6838950" cy="543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557338"/>
            <a:ext cx="3779837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420938"/>
            <a:ext cx="38862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581525"/>
            <a:ext cx="3932238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Oedel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1341438"/>
            <a:ext cx="5130800" cy="4432300"/>
          </a:xfrm>
          <a:prstGeom prst="rect">
            <a:avLst/>
          </a:prstGeom>
          <a:noFill/>
          <a:ln w="9525">
            <a:solidFill>
              <a:srgbClr val="EB6B4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 Box 10"/>
          <p:cNvSpPr txBox="1">
            <a:spLocks noChangeArrowheads="1"/>
          </p:cNvSpPr>
          <p:nvPr/>
        </p:nvSpPr>
        <p:spPr bwMode="auto">
          <a:xfrm>
            <a:off x="2144713" y="5876925"/>
            <a:ext cx="2625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1600" b="1">
                <a:latin typeface="Arial" panose="020B0604020202020204" pitchFamily="34" charset="0"/>
              </a:rPr>
              <a:t>De wegenkaart (Michelin)</a:t>
            </a:r>
          </a:p>
        </p:txBody>
      </p:sp>
      <p:sp>
        <p:nvSpPr>
          <p:cNvPr id="11268" name="Text Box 11"/>
          <p:cNvSpPr txBox="1">
            <a:spLocks noChangeArrowheads="1"/>
          </p:cNvSpPr>
          <p:nvPr/>
        </p:nvSpPr>
        <p:spPr bwMode="auto">
          <a:xfrm>
            <a:off x="1116013" y="620713"/>
            <a:ext cx="2714625" cy="466725"/>
          </a:xfrm>
          <a:prstGeom prst="rect">
            <a:avLst/>
          </a:prstGeom>
          <a:solidFill>
            <a:schemeClr val="bg1">
              <a:alpha val="58823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2400" b="1">
                <a:solidFill>
                  <a:srgbClr val="FF9900"/>
                </a:solidFill>
                <a:latin typeface="Arial" panose="020B0604020202020204" pitchFamily="34" charset="0"/>
              </a:rPr>
              <a:t>5.2 Langs de weg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 patroon">
  <a:themeElements>
    <a:clrScheme name="Met patroon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Met patro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et patroon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t patroon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t patroon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t patroon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t patroon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t patroon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t patroon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t patroon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429</TotalTime>
  <Words>464</Words>
  <Application>Microsoft Office PowerPoint</Application>
  <PresentationFormat>Diavoorstelling (4:3)</PresentationFormat>
  <Paragraphs>91</Paragraphs>
  <Slides>30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5" baseType="lpstr">
      <vt:lpstr>Arial</vt:lpstr>
      <vt:lpstr>Calibri</vt:lpstr>
      <vt:lpstr>Tahoma</vt:lpstr>
      <vt:lpstr>Wingdings</vt:lpstr>
      <vt:lpstr>Met patroon</vt:lpstr>
      <vt:lpstr>Cartografie</vt:lpstr>
      <vt:lpstr>Hoe lees je een kaart?</vt:lpstr>
      <vt:lpstr>PowerPoint-presentatie</vt:lpstr>
      <vt:lpstr>Kaarten leren gebruiken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Zoeken in de atlas</vt:lpstr>
      <vt:lpstr>PowerPoint-presentatie</vt:lpstr>
      <vt:lpstr>PowerPoint-presentatie</vt:lpstr>
      <vt:lpstr>Hoe bepaal ik mijn plaats op aarde?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Oefeningen</vt:lpstr>
      <vt:lpstr>Oriënteren: in welke richting?</vt:lpstr>
      <vt:lpstr>Op welke manier?</vt:lpstr>
      <vt:lpstr>PowerPoint-presentatie</vt:lpstr>
      <vt:lpstr>Via poolster</vt:lpstr>
      <vt:lpstr>PowerPoint-presentatie</vt:lpstr>
      <vt:lpstr>PowerPoint-presentatie</vt:lpstr>
      <vt:lpstr>PowerPoint-presentatie</vt:lpstr>
      <vt:lpstr>Zelf oefenen</vt:lpstr>
    </vt:vector>
  </TitlesOfParts>
  <Company>KA Eeklo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Landschap en kaart</dc:title>
  <dc:creator>Beheerder</dc:creator>
  <cp:lastModifiedBy>De Laere Frederik</cp:lastModifiedBy>
  <cp:revision>39</cp:revision>
  <dcterms:created xsi:type="dcterms:W3CDTF">2009-10-13T15:27:44Z</dcterms:created>
  <dcterms:modified xsi:type="dcterms:W3CDTF">2014-11-30T12:36:16Z</dcterms:modified>
</cp:coreProperties>
</file>