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78" r:id="rId6"/>
    <p:sldId id="279" r:id="rId7"/>
    <p:sldId id="289" r:id="rId8"/>
    <p:sldId id="280" r:id="rId9"/>
    <p:sldId id="281" r:id="rId10"/>
    <p:sldId id="282" r:id="rId11"/>
    <p:sldId id="283" r:id="rId12"/>
    <p:sldId id="287" r:id="rId13"/>
    <p:sldId id="284" r:id="rId14"/>
    <p:sldId id="285" r:id="rId15"/>
    <p:sldId id="286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ursen Hanne" initials="VH" lastIdx="29" clrIdx="0">
    <p:extLst>
      <p:ext uri="{19B8F6BF-5375-455C-9EA6-DF929625EA0E}">
        <p15:presenceInfo xmlns:p15="http://schemas.microsoft.com/office/powerpoint/2012/main" userId="S-1-5-21-1073944968-1166168110-134157935-31748" providerId="AD"/>
      </p:ext>
    </p:extLst>
  </p:cmAuthor>
  <p:cmAuthor id="2" name="Joachiem Eggerding" initials="JE" lastIdx="13" clrIdx="1">
    <p:extLst>
      <p:ext uri="{19B8F6BF-5375-455C-9EA6-DF929625EA0E}">
        <p15:presenceInfo xmlns:p15="http://schemas.microsoft.com/office/powerpoint/2012/main" userId="S-1-5-21-1073944968-1166168110-134157935-69938" providerId="AD"/>
      </p:ext>
    </p:extLst>
  </p:cmAuthor>
  <p:cmAuthor id="3" name="De Laere Frederik" initials="DLF" lastIdx="1" clrIdx="2">
    <p:extLst>
      <p:ext uri="{19B8F6BF-5375-455C-9EA6-DF929625EA0E}">
        <p15:presenceInfo xmlns:p15="http://schemas.microsoft.com/office/powerpoint/2012/main" userId="S-1-5-21-1073944968-1166168110-134157935-66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108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19T17:23:51.912" idx="1">
    <p:pos x="10" y="10"/>
    <p:text>Plaats een afbeelding op de achtergrond of laat de achtergrond blauw.
Cyan (blauw) is de hoofdkleur van Howest. Daarnaast zijn er ook 3 secundaire kleuren: magenta (roze), yellow (geel), zwart/grijs (key) (CMYK). 
Het logo komt altijd in de rechteronderhoek. Ook in combinatie met andere partners wordt het logo uiterst rechts geplaatst.
(Om een afbeelding op de achtergrond te plaatsen: rechtermuisklik, achtergrond opmaken, kies 'opvulling met afbeelding of bitmappatroon')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B7DBE-F7FA-4A4B-A8D7-E9DDAFD0288D}" type="datetimeFigureOut">
              <a:rPr lang="en-GB" smtClean="0"/>
              <a:t>07/11/2016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5F570-5905-47D4-ACDA-259BF1C5BF9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3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197249" y="3181641"/>
            <a:ext cx="758981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 smtClean="0"/>
              <a:t>TITEL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135146" y="3858911"/>
            <a:ext cx="5651914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 VAN DE UITEENZETTING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654168" y="2900240"/>
            <a:ext cx="2132892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LOCATIE &amp; DATUM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9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58776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  <a:defRPr sz="1200" i="1"/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/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30"/>
          </p:nvPr>
        </p:nvSpPr>
        <p:spPr>
          <a:xfrm>
            <a:off x="3600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31"/>
          </p:nvPr>
        </p:nvSpPr>
        <p:spPr>
          <a:xfrm>
            <a:off x="4737100" y="1152000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2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307777"/>
            <a:ext cx="9144000" cy="5708837"/>
          </a:xfrm>
          <a:solidFill>
            <a:schemeClr val="bg2"/>
          </a:solidFill>
        </p:spPr>
        <p:txBody>
          <a:bodyPr lIns="360000" tIns="90000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88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58776" y="1151999"/>
            <a:ext cx="8428324" cy="4726800"/>
          </a:xfrm>
        </p:spPr>
        <p:txBody>
          <a:bodyPr lIns="0" t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en voeg een tabel, grafiek of </a:t>
            </a:r>
            <a:r>
              <a:rPr lang="nl-BE" dirty="0" err="1" smtClean="0"/>
              <a:t>SmartArt</a:t>
            </a:r>
            <a:r>
              <a:rPr lang="nl-BE" dirty="0" smtClean="0"/>
              <a:t> in. </a:t>
            </a:r>
            <a:br>
              <a:rPr lang="nl-BE" dirty="0" smtClean="0"/>
            </a:br>
            <a:r>
              <a:rPr lang="nl-NL" dirty="0" smtClean="0"/>
              <a:t>Gebruik indien mogelijk </a:t>
            </a:r>
            <a:r>
              <a:rPr lang="nl-NL" dirty="0" err="1" smtClean="0"/>
              <a:t>SmartArt</a:t>
            </a:r>
            <a:r>
              <a:rPr lang="nl-NL" dirty="0" smtClean="0"/>
              <a:t> voor schema’s. Hou schema’s eenvoudig en</a:t>
            </a:r>
            <a:br>
              <a:rPr lang="nl-NL" dirty="0" smtClean="0"/>
            </a:br>
            <a:r>
              <a:rPr lang="nl-NL" dirty="0" smtClean="0"/>
              <a:t>laat details achterwege.</a:t>
            </a:r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60000" y="1137326"/>
            <a:ext cx="5737225" cy="4726800"/>
          </a:xfrm>
        </p:spPr>
        <p:txBody>
          <a:bodyPr lIns="0" tIns="0"/>
          <a:lstStyle>
            <a:lvl1pPr marL="0" marR="0" indent="0" algn="l" defTabSz="269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 sz="1200" i="1" baseline="0"/>
            </a:lvl1pPr>
            <a:lvl2pPr marL="265510" indent="0" defTabSz="739379">
              <a:buNone/>
              <a:defRPr/>
            </a:lvl2pPr>
            <a:lvl3pPr marL="804863" indent="-265510">
              <a:defRPr/>
            </a:lvl3pPr>
            <a:lvl4pPr marL="1288256" indent="-214313">
              <a:defRPr/>
            </a:lvl4pPr>
            <a:lvl5pPr marL="1288256" indent="-214313">
              <a:defRPr/>
            </a:lvl5pPr>
          </a:lstStyle>
          <a:p>
            <a:pPr marL="0" marR="0" lvl="0" indent="0" algn="l" defTabSz="269875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Calibri" panose="020F0502020204030204" pitchFamily="34" charset="0"/>
              <a:buNone/>
              <a:tabLst>
                <a:tab pos="266700" algn="l"/>
              </a:tabLst>
              <a:defRPr/>
            </a:pPr>
            <a:r>
              <a:rPr lang="nl-BE" dirty="0" smtClean="0"/>
              <a:t>Klik op het icoon en voeg hier een tabel, grafiek of </a:t>
            </a:r>
            <a:r>
              <a:rPr lang="nl-BE" dirty="0" err="1" smtClean="0"/>
              <a:t>SmartArt</a:t>
            </a:r>
            <a:r>
              <a:rPr lang="nl-BE" dirty="0" smtClean="0"/>
              <a:t> in. </a:t>
            </a:r>
            <a:br>
              <a:rPr lang="nl-BE" dirty="0" smtClean="0"/>
            </a:br>
            <a:r>
              <a:rPr lang="nl-NL" dirty="0" smtClean="0"/>
              <a:t>Gebruik indien mogelijk </a:t>
            </a:r>
            <a:r>
              <a:rPr lang="nl-NL" dirty="0" err="1" smtClean="0"/>
              <a:t>SmartArt</a:t>
            </a:r>
            <a:r>
              <a:rPr lang="nl-NL" dirty="0" smtClean="0"/>
              <a:t> voor schema’s. Hou schema’s eenvoudig en</a:t>
            </a:r>
            <a:br>
              <a:rPr lang="nl-NL" dirty="0" smtClean="0"/>
            </a:br>
            <a:r>
              <a:rPr lang="nl-NL" dirty="0" smtClean="0"/>
              <a:t>laat details achterwege.</a:t>
            </a:r>
            <a:endParaRPr lang="en-GB" dirty="0" smtClean="0"/>
          </a:p>
          <a:p>
            <a:pPr lvl="0"/>
            <a:endParaRPr lang="en-US" dirty="0" smtClean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236425" y="1152000"/>
            <a:ext cx="2548800" cy="4726800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0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106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Picture Placeholder 13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0" y="307775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86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0" y="3164312"/>
            <a:ext cx="6096000" cy="2854800"/>
          </a:xfrm>
          <a:solidFill>
            <a:schemeClr val="bg2"/>
          </a:solidFill>
          <a:ln w="38100">
            <a:noFill/>
          </a:ln>
        </p:spPr>
        <p:txBody>
          <a:bodyPr lIns="360000" t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25"/>
          </p:nvPr>
        </p:nvSpPr>
        <p:spPr>
          <a:xfrm>
            <a:off x="6096000" y="1059887"/>
            <a:ext cx="2689225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05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Plaats een foto op de achtergrond. </a:t>
            </a:r>
            <a:br>
              <a:rPr lang="nl-BE" dirty="0" smtClean="0"/>
            </a:br>
            <a:r>
              <a:rPr lang="nl-BE" dirty="0" smtClean="0"/>
              <a:t>Klik op het icoon of op de rand van het kader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 smtClean="0"/>
              <a:t>KERNWOORD</a:t>
            </a:r>
            <a:endParaRPr lang="en-GB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1" y="3915267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 smtClean="0"/>
              <a:t>Typ hier een bijschrift</a:t>
            </a:r>
            <a:endParaRPr lang="en-GB" dirty="0"/>
          </a:p>
        </p:txBody>
      </p:sp>
      <p:sp>
        <p:nvSpPr>
          <p:cNvPr id="11" name="Tijdelijke aanduiding voor tekst 5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0" y="4339463"/>
            <a:ext cx="2606676" cy="38048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 wrap="none" tIns="36000" bIns="36000">
            <a:spAutoFit/>
          </a:bodyPr>
          <a:lstStyle>
            <a:lvl1pPr marL="0" indent="0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None/>
              <a:defRPr sz="1800" i="0" baseline="0">
                <a:latin typeface="+mj-lt"/>
              </a:defRPr>
            </a:lvl1pPr>
          </a:lstStyle>
          <a:p>
            <a:pPr lvl="0"/>
            <a:r>
              <a:rPr lang="nl-BE" dirty="0" smtClean="0"/>
              <a:t>Typ hier een bijschrift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8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11283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Plaats een foto op de achtergrond. </a:t>
            </a:r>
            <a:br>
              <a:rPr lang="nl-BE" dirty="0" smtClean="0"/>
            </a:br>
            <a:r>
              <a:rPr lang="nl-BE" dirty="0" smtClean="0"/>
              <a:t>Klik op het icoon of op de rand van het kader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/>
          </a:p>
        </p:txBody>
      </p:sp>
      <p:sp>
        <p:nvSpPr>
          <p:cNvPr id="13" name="Tijdelijke aanduiding vo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3916800"/>
            <a:ext cx="4213225" cy="646331"/>
          </a:xfrm>
          <a:solidFill>
            <a:srgbClr val="FFFFFF">
              <a:alpha val="85098"/>
            </a:srgbClr>
          </a:solidFill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None/>
              <a:defRPr sz="1800" i="0" baseline="0"/>
            </a:lvl1pPr>
          </a:lstStyle>
          <a:p>
            <a:pPr lvl="0"/>
            <a:r>
              <a:rPr lang="nl-BE" dirty="0" smtClean="0"/>
              <a:t>Typ hier een bijschrift bij de foto/kernidee van de slide.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459801"/>
            <a:ext cx="2122632" cy="303536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lang="en-GB" sz="2000" kern="1200" cap="all" spc="150" baseline="0" dirty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269875" rtl="0" eaLnBrk="1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tabLst>
                <a:tab pos="266400" algn="l"/>
                <a:tab pos="270000" algn="l"/>
              </a:tabLst>
            </a:pPr>
            <a:r>
              <a:rPr lang="en-US" dirty="0" smtClean="0"/>
              <a:t>KERNWOORD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600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07776"/>
            <a:ext cx="9144000" cy="5708837"/>
          </a:xfrm>
          <a:prstGeom prst="rect">
            <a:avLst/>
          </a:prstGeom>
          <a:noFill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</p:txBody>
      </p:sp>
      <p:sp>
        <p:nvSpPr>
          <p:cNvPr id="12" name="Tijdelijke aanduiding voor inhoud 25"/>
          <p:cNvSpPr>
            <a:spLocks noGrp="1"/>
          </p:cNvSpPr>
          <p:nvPr>
            <p:ph sz="quarter" idx="14" hasCustomPrompt="1"/>
          </p:nvPr>
        </p:nvSpPr>
        <p:spPr>
          <a:xfrm>
            <a:off x="4412849" y="3243417"/>
            <a:ext cx="3281476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IS UITERMATE GESCHIKT</a:t>
            </a:r>
          </a:p>
        </p:txBody>
      </p:sp>
      <p:sp>
        <p:nvSpPr>
          <p:cNvPr id="13" name="Tijdelijke aanduiding voor inhoud 25"/>
          <p:cNvSpPr>
            <a:spLocks noGrp="1"/>
          </p:cNvSpPr>
          <p:nvPr>
            <p:ph sz="quarter" idx="18" hasCustomPrompt="1"/>
          </p:nvPr>
        </p:nvSpPr>
        <p:spPr>
          <a:xfrm>
            <a:off x="4412850" y="3682249"/>
            <a:ext cx="4185248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OM AANDACHT TE VESTIGEN OP</a:t>
            </a:r>
          </a:p>
        </p:txBody>
      </p:sp>
      <p:sp>
        <p:nvSpPr>
          <p:cNvPr id="14" name="Tijdelijke aanduiding voor inhoud 25"/>
          <p:cNvSpPr>
            <a:spLocks noGrp="1"/>
          </p:cNvSpPr>
          <p:nvPr>
            <p:ph sz="quarter" idx="19" hasCustomPrompt="1"/>
          </p:nvPr>
        </p:nvSpPr>
        <p:spPr>
          <a:xfrm>
            <a:off x="4412849" y="2804585"/>
            <a:ext cx="2373663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DE ROZE BALKEN</a:t>
            </a:r>
          </a:p>
        </p:txBody>
      </p:sp>
      <p:sp>
        <p:nvSpPr>
          <p:cNvPr id="15" name="Tijdelijke aanduiding voor inhoud 25"/>
          <p:cNvSpPr>
            <a:spLocks noGrp="1"/>
          </p:cNvSpPr>
          <p:nvPr>
            <p:ph sz="quarter" idx="20" hasCustomPrompt="1"/>
          </p:nvPr>
        </p:nvSpPr>
        <p:spPr>
          <a:xfrm>
            <a:off x="4412850" y="2365752"/>
            <a:ext cx="3307637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HET GRAFISCH ELEMENT</a:t>
            </a:r>
          </a:p>
        </p:txBody>
      </p:sp>
      <p:sp>
        <p:nvSpPr>
          <p:cNvPr id="16" name="Tijdelijke aanduiding voor inhoud 25"/>
          <p:cNvSpPr>
            <a:spLocks noGrp="1"/>
          </p:cNvSpPr>
          <p:nvPr>
            <p:ph sz="quarter" idx="21" hasCustomPrompt="1"/>
          </p:nvPr>
        </p:nvSpPr>
        <p:spPr>
          <a:xfrm>
            <a:off x="4412849" y="4121082"/>
            <a:ext cx="3050130" cy="386054"/>
          </a:xfrm>
          <a:prstGeom prst="rect">
            <a:avLst/>
          </a:prstGeom>
          <a:solidFill>
            <a:schemeClr val="accent2"/>
          </a:solidFill>
        </p:spPr>
        <p:txBody>
          <a:bodyPr wrap="none" tIns="54000" bIns="54000" anchor="ctr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2000" b="0" kern="1200" cap="all" spc="-53" baseline="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 smtClean="0"/>
              <a:t>BELANGRIJKE INHOUD</a:t>
            </a:r>
          </a:p>
        </p:txBody>
      </p:sp>
    </p:spTree>
    <p:extLst>
      <p:ext uri="{BB962C8B-B14F-4D97-AF65-F5344CB8AC3E}">
        <p14:creationId xmlns:p14="http://schemas.microsoft.com/office/powerpoint/2010/main" val="5766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4208"/>
            <a:ext cx="9144000" cy="5702406"/>
          </a:xfrm>
          <a:prstGeom prst="rect">
            <a:avLst/>
          </a:prstGeom>
          <a:noFill/>
        </p:spPr>
        <p:txBody>
          <a:bodyPr lIns="360000" tIns="180000" rIns="10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</a:t>
            </a:r>
            <a:endParaRPr lang="en-GB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20" hasCustomPrompt="1"/>
          </p:nvPr>
        </p:nvSpPr>
        <p:spPr>
          <a:xfrm>
            <a:off x="4829452" y="1103972"/>
            <a:ext cx="3889882" cy="3108059"/>
          </a:xfrm>
          <a:custGeom>
            <a:avLst/>
            <a:gdLst>
              <a:gd name="connsiteX0" fmla="*/ 0 w 7258640"/>
              <a:gd name="connsiteY0" fmla="*/ 0 h 3271838"/>
              <a:gd name="connsiteX1" fmla="*/ 4234207 w 7258640"/>
              <a:gd name="connsiteY1" fmla="*/ 0 h 3271838"/>
              <a:gd name="connsiteX2" fmla="*/ 4234207 w 7258640"/>
              <a:gd name="connsiteY2" fmla="*/ 0 h 3271838"/>
              <a:gd name="connsiteX3" fmla="*/ 6048867 w 7258640"/>
              <a:gd name="connsiteY3" fmla="*/ 0 h 3271838"/>
              <a:gd name="connsiteX4" fmla="*/ 7258640 w 7258640"/>
              <a:gd name="connsiteY4" fmla="*/ 0 h 3271838"/>
              <a:gd name="connsiteX5" fmla="*/ 7258640 w 7258640"/>
              <a:gd name="connsiteY5" fmla="*/ 1908572 h 3271838"/>
              <a:gd name="connsiteX6" fmla="*/ 7258640 w 7258640"/>
              <a:gd name="connsiteY6" fmla="*/ 1908572 h 3271838"/>
              <a:gd name="connsiteX7" fmla="*/ 7258640 w 7258640"/>
              <a:gd name="connsiteY7" fmla="*/ 2726532 h 3271838"/>
              <a:gd name="connsiteX8" fmla="*/ 7258640 w 7258640"/>
              <a:gd name="connsiteY8" fmla="*/ 3271838 h 3271838"/>
              <a:gd name="connsiteX9" fmla="*/ 6048867 w 7258640"/>
              <a:gd name="connsiteY9" fmla="*/ 3271838 h 3271838"/>
              <a:gd name="connsiteX10" fmla="*/ 6066989 w 7258640"/>
              <a:gd name="connsiteY10" fmla="*/ 3916488 h 3271838"/>
              <a:gd name="connsiteX11" fmla="*/ 4234207 w 7258640"/>
              <a:gd name="connsiteY11" fmla="*/ 3271838 h 3271838"/>
              <a:gd name="connsiteX12" fmla="*/ 0 w 7258640"/>
              <a:gd name="connsiteY12" fmla="*/ 3271838 h 3271838"/>
              <a:gd name="connsiteX13" fmla="*/ 0 w 7258640"/>
              <a:gd name="connsiteY13" fmla="*/ 2726532 h 3271838"/>
              <a:gd name="connsiteX14" fmla="*/ 0 w 7258640"/>
              <a:gd name="connsiteY14" fmla="*/ 1908572 h 3271838"/>
              <a:gd name="connsiteX15" fmla="*/ 0 w 7258640"/>
              <a:gd name="connsiteY15" fmla="*/ 1908572 h 3271838"/>
              <a:gd name="connsiteX16" fmla="*/ 0 w 7258640"/>
              <a:gd name="connsiteY16" fmla="*/ 0 h 327183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4234207 w 7258640"/>
              <a:gd name="connsiteY11" fmla="*/ 3271838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066989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916488"/>
              <a:gd name="connsiteX1" fmla="*/ 4234207 w 7258640"/>
              <a:gd name="connsiteY1" fmla="*/ 0 h 3916488"/>
              <a:gd name="connsiteX2" fmla="*/ 4234207 w 7258640"/>
              <a:gd name="connsiteY2" fmla="*/ 0 h 3916488"/>
              <a:gd name="connsiteX3" fmla="*/ 6048867 w 7258640"/>
              <a:gd name="connsiteY3" fmla="*/ 0 h 3916488"/>
              <a:gd name="connsiteX4" fmla="*/ 7258640 w 7258640"/>
              <a:gd name="connsiteY4" fmla="*/ 0 h 3916488"/>
              <a:gd name="connsiteX5" fmla="*/ 7258640 w 7258640"/>
              <a:gd name="connsiteY5" fmla="*/ 1908572 h 3916488"/>
              <a:gd name="connsiteX6" fmla="*/ 7258640 w 7258640"/>
              <a:gd name="connsiteY6" fmla="*/ 1908572 h 3916488"/>
              <a:gd name="connsiteX7" fmla="*/ 7258640 w 7258640"/>
              <a:gd name="connsiteY7" fmla="*/ 2726532 h 3916488"/>
              <a:gd name="connsiteX8" fmla="*/ 7258640 w 7258640"/>
              <a:gd name="connsiteY8" fmla="*/ 3271838 h 3916488"/>
              <a:gd name="connsiteX9" fmla="*/ 6595621 w 7258640"/>
              <a:gd name="connsiteY9" fmla="*/ 3271838 h 3916488"/>
              <a:gd name="connsiteX10" fmla="*/ 6236672 w 7258640"/>
              <a:gd name="connsiteY10" fmla="*/ 3916488 h 3916488"/>
              <a:gd name="connsiteX11" fmla="*/ 5723642 w 7258640"/>
              <a:gd name="connsiteY11" fmla="*/ 3281265 h 3916488"/>
              <a:gd name="connsiteX12" fmla="*/ 0 w 7258640"/>
              <a:gd name="connsiteY12" fmla="*/ 3271838 h 3916488"/>
              <a:gd name="connsiteX13" fmla="*/ 0 w 7258640"/>
              <a:gd name="connsiteY13" fmla="*/ 2726532 h 3916488"/>
              <a:gd name="connsiteX14" fmla="*/ 0 w 7258640"/>
              <a:gd name="connsiteY14" fmla="*/ 1908572 h 3916488"/>
              <a:gd name="connsiteX15" fmla="*/ 0 w 7258640"/>
              <a:gd name="connsiteY15" fmla="*/ 1908572 h 3916488"/>
              <a:gd name="connsiteX16" fmla="*/ 0 w 7258640"/>
              <a:gd name="connsiteY16" fmla="*/ 0 h 3916488"/>
              <a:gd name="connsiteX0" fmla="*/ 0 w 7258640"/>
              <a:gd name="connsiteY0" fmla="*/ 0 h 3888208"/>
              <a:gd name="connsiteX1" fmla="*/ 4234207 w 7258640"/>
              <a:gd name="connsiteY1" fmla="*/ 0 h 3888208"/>
              <a:gd name="connsiteX2" fmla="*/ 4234207 w 7258640"/>
              <a:gd name="connsiteY2" fmla="*/ 0 h 3888208"/>
              <a:gd name="connsiteX3" fmla="*/ 6048867 w 7258640"/>
              <a:gd name="connsiteY3" fmla="*/ 0 h 3888208"/>
              <a:gd name="connsiteX4" fmla="*/ 7258640 w 7258640"/>
              <a:gd name="connsiteY4" fmla="*/ 0 h 3888208"/>
              <a:gd name="connsiteX5" fmla="*/ 7258640 w 7258640"/>
              <a:gd name="connsiteY5" fmla="*/ 1908572 h 3888208"/>
              <a:gd name="connsiteX6" fmla="*/ 7258640 w 7258640"/>
              <a:gd name="connsiteY6" fmla="*/ 1908572 h 3888208"/>
              <a:gd name="connsiteX7" fmla="*/ 7258640 w 7258640"/>
              <a:gd name="connsiteY7" fmla="*/ 2726532 h 3888208"/>
              <a:gd name="connsiteX8" fmla="*/ 7258640 w 7258640"/>
              <a:gd name="connsiteY8" fmla="*/ 3271838 h 3888208"/>
              <a:gd name="connsiteX9" fmla="*/ 6595621 w 7258640"/>
              <a:gd name="connsiteY9" fmla="*/ 3271838 h 3888208"/>
              <a:gd name="connsiteX10" fmla="*/ 6180111 w 7258640"/>
              <a:gd name="connsiteY10" fmla="*/ 3888208 h 3888208"/>
              <a:gd name="connsiteX11" fmla="*/ 5723642 w 7258640"/>
              <a:gd name="connsiteY11" fmla="*/ 3281265 h 3888208"/>
              <a:gd name="connsiteX12" fmla="*/ 0 w 7258640"/>
              <a:gd name="connsiteY12" fmla="*/ 3271838 h 3888208"/>
              <a:gd name="connsiteX13" fmla="*/ 0 w 7258640"/>
              <a:gd name="connsiteY13" fmla="*/ 2726532 h 3888208"/>
              <a:gd name="connsiteX14" fmla="*/ 0 w 7258640"/>
              <a:gd name="connsiteY14" fmla="*/ 1908572 h 3888208"/>
              <a:gd name="connsiteX15" fmla="*/ 0 w 7258640"/>
              <a:gd name="connsiteY15" fmla="*/ 1908572 h 3888208"/>
              <a:gd name="connsiteX16" fmla="*/ 0 w 7258640"/>
              <a:gd name="connsiteY16" fmla="*/ 0 h 38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58640" h="3888208">
                <a:moveTo>
                  <a:pt x="0" y="0"/>
                </a:moveTo>
                <a:lnTo>
                  <a:pt x="4234207" y="0"/>
                </a:lnTo>
                <a:lnTo>
                  <a:pt x="4234207" y="0"/>
                </a:lnTo>
                <a:lnTo>
                  <a:pt x="6048867" y="0"/>
                </a:lnTo>
                <a:lnTo>
                  <a:pt x="7258640" y="0"/>
                </a:lnTo>
                <a:lnTo>
                  <a:pt x="7258640" y="1908572"/>
                </a:lnTo>
                <a:lnTo>
                  <a:pt x="7258640" y="1908572"/>
                </a:lnTo>
                <a:lnTo>
                  <a:pt x="7258640" y="2726532"/>
                </a:lnTo>
                <a:lnTo>
                  <a:pt x="7258640" y="3271838"/>
                </a:lnTo>
                <a:lnTo>
                  <a:pt x="6595621" y="3271838"/>
                </a:lnTo>
                <a:lnTo>
                  <a:pt x="6180111" y="3888208"/>
                </a:lnTo>
                <a:lnTo>
                  <a:pt x="5723642" y="3281265"/>
                </a:lnTo>
                <a:lnTo>
                  <a:pt x="0" y="3271838"/>
                </a:lnTo>
                <a:lnTo>
                  <a:pt x="0" y="2726532"/>
                </a:lnTo>
                <a:lnTo>
                  <a:pt x="0" y="1908572"/>
                </a:lnTo>
                <a:lnTo>
                  <a:pt x="0" y="1908572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</a:ln>
        </p:spPr>
        <p:txBody>
          <a:bodyPr lIns="180000" tIns="180000" rIns="288000" bIns="612000">
            <a:spAutoFit/>
          </a:bodyPr>
          <a:lstStyle>
            <a:lvl1pPr marL="0" indent="0" algn="r">
              <a:lnSpc>
                <a:spcPts val="3000"/>
              </a:lnSpc>
              <a:buNone/>
              <a:defRPr sz="2400" spc="-53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Voeg hier uitleg bij de foto. Verander in functie van de leesbaarheid eventueel de opvulkleur/ omlijning van het kader.</a:t>
            </a:r>
          </a:p>
        </p:txBody>
      </p:sp>
    </p:spTree>
    <p:extLst>
      <p:ext uri="{BB962C8B-B14F-4D97-AF65-F5344CB8AC3E}">
        <p14:creationId xmlns:p14="http://schemas.microsoft.com/office/powerpoint/2010/main" val="340431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5999" y="307776"/>
            <a:ext cx="3048001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</a:t>
            </a:r>
            <a:br>
              <a:rPr lang="nl-BE" dirty="0" smtClean="0"/>
            </a:br>
            <a:r>
              <a:rPr lang="nl-BE" dirty="0" smtClean="0"/>
              <a:t>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</a:t>
            </a:r>
            <a:br>
              <a:rPr lang="nl-BE" dirty="0" smtClean="0"/>
            </a:br>
            <a:r>
              <a:rPr lang="nl-BE" dirty="0" smtClean="0"/>
              <a:t>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</a:t>
            </a:r>
            <a:br>
              <a:rPr lang="nl-BE" dirty="0" smtClean="0"/>
            </a:br>
            <a:r>
              <a:rPr lang="nl-BE" dirty="0" smtClean="0"/>
              <a:t>binnen het fotokader.</a:t>
            </a:r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1725601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overzicht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58775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TITEL VAN DE UITEENZETTING</a:t>
            </a:r>
          </a:p>
        </p:txBody>
      </p:sp>
    </p:spTree>
    <p:extLst>
      <p:ext uri="{BB962C8B-B14F-4D97-AF65-F5344CB8AC3E}">
        <p14:creationId xmlns:p14="http://schemas.microsoft.com/office/powerpoint/2010/main" val="239519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0" y="307777"/>
            <a:ext cx="9144000" cy="5702406"/>
          </a:xfrm>
          <a:prstGeom prst="rect">
            <a:avLst/>
          </a:prstGeom>
          <a:noFill/>
        </p:spPr>
        <p:txBody>
          <a:bodyPr lIns="360000" tIns="108000" rIns="21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>
                <a:tab pos="272654" algn="l"/>
              </a:tabLst>
              <a:defRPr sz="1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4" y="968799"/>
            <a:ext cx="2701925" cy="1881193"/>
          </a:xfrm>
          <a:custGeom>
            <a:avLst/>
            <a:gdLst>
              <a:gd name="connsiteX0" fmla="*/ 0 w 3638550"/>
              <a:gd name="connsiteY0" fmla="*/ 0 h 2012179"/>
              <a:gd name="connsiteX1" fmla="*/ 606425 w 3638550"/>
              <a:gd name="connsiteY1" fmla="*/ 0 h 2012179"/>
              <a:gd name="connsiteX2" fmla="*/ 606425 w 3638550"/>
              <a:gd name="connsiteY2" fmla="*/ 0 h 2012179"/>
              <a:gd name="connsiteX3" fmla="*/ 1516063 w 3638550"/>
              <a:gd name="connsiteY3" fmla="*/ 0 h 2012179"/>
              <a:gd name="connsiteX4" fmla="*/ 3638550 w 3638550"/>
              <a:gd name="connsiteY4" fmla="*/ 0 h 2012179"/>
              <a:gd name="connsiteX5" fmla="*/ 3638550 w 3638550"/>
              <a:gd name="connsiteY5" fmla="*/ 1173771 h 2012179"/>
              <a:gd name="connsiteX6" fmla="*/ 3638550 w 3638550"/>
              <a:gd name="connsiteY6" fmla="*/ 1173771 h 2012179"/>
              <a:gd name="connsiteX7" fmla="*/ 3638550 w 3638550"/>
              <a:gd name="connsiteY7" fmla="*/ 1676816 h 2012179"/>
              <a:gd name="connsiteX8" fmla="*/ 3638550 w 3638550"/>
              <a:gd name="connsiteY8" fmla="*/ 2012179 h 2012179"/>
              <a:gd name="connsiteX9" fmla="*/ 1516063 w 3638550"/>
              <a:gd name="connsiteY9" fmla="*/ 2012179 h 2012179"/>
              <a:gd name="connsiteX10" fmla="*/ 1087381 w 3638550"/>
              <a:gd name="connsiteY10" fmla="*/ 2463350 h 2012179"/>
              <a:gd name="connsiteX11" fmla="*/ 606425 w 3638550"/>
              <a:gd name="connsiteY11" fmla="*/ 2012179 h 2012179"/>
              <a:gd name="connsiteX12" fmla="*/ 0 w 3638550"/>
              <a:gd name="connsiteY12" fmla="*/ 2012179 h 2012179"/>
              <a:gd name="connsiteX13" fmla="*/ 0 w 3638550"/>
              <a:gd name="connsiteY13" fmla="*/ 1676816 h 2012179"/>
              <a:gd name="connsiteX14" fmla="*/ 0 w 3638550"/>
              <a:gd name="connsiteY14" fmla="*/ 1173771 h 2012179"/>
              <a:gd name="connsiteX15" fmla="*/ 0 w 3638550"/>
              <a:gd name="connsiteY15" fmla="*/ 1173771 h 2012179"/>
              <a:gd name="connsiteX16" fmla="*/ 0 w 3638550"/>
              <a:gd name="connsiteY16" fmla="*/ 0 h 2012179"/>
              <a:gd name="connsiteX0" fmla="*/ 0 w 3638550"/>
              <a:gd name="connsiteY0" fmla="*/ 0 h 2463350"/>
              <a:gd name="connsiteX1" fmla="*/ 606425 w 3638550"/>
              <a:gd name="connsiteY1" fmla="*/ 0 h 2463350"/>
              <a:gd name="connsiteX2" fmla="*/ 606425 w 3638550"/>
              <a:gd name="connsiteY2" fmla="*/ 0 h 2463350"/>
              <a:gd name="connsiteX3" fmla="*/ 1516063 w 3638550"/>
              <a:gd name="connsiteY3" fmla="*/ 0 h 2463350"/>
              <a:gd name="connsiteX4" fmla="*/ 3638550 w 3638550"/>
              <a:gd name="connsiteY4" fmla="*/ 0 h 2463350"/>
              <a:gd name="connsiteX5" fmla="*/ 3638550 w 3638550"/>
              <a:gd name="connsiteY5" fmla="*/ 1173771 h 2463350"/>
              <a:gd name="connsiteX6" fmla="*/ 3638550 w 3638550"/>
              <a:gd name="connsiteY6" fmla="*/ 1173771 h 2463350"/>
              <a:gd name="connsiteX7" fmla="*/ 3638550 w 3638550"/>
              <a:gd name="connsiteY7" fmla="*/ 1676816 h 2463350"/>
              <a:gd name="connsiteX8" fmla="*/ 3638550 w 3638550"/>
              <a:gd name="connsiteY8" fmla="*/ 2012179 h 2463350"/>
              <a:gd name="connsiteX9" fmla="*/ 1280931 w 3638550"/>
              <a:gd name="connsiteY9" fmla="*/ 2025242 h 2463350"/>
              <a:gd name="connsiteX10" fmla="*/ 1087381 w 3638550"/>
              <a:gd name="connsiteY10" fmla="*/ 2463350 h 2463350"/>
              <a:gd name="connsiteX11" fmla="*/ 606425 w 3638550"/>
              <a:gd name="connsiteY11" fmla="*/ 2012179 h 2463350"/>
              <a:gd name="connsiteX12" fmla="*/ 0 w 3638550"/>
              <a:gd name="connsiteY12" fmla="*/ 2012179 h 2463350"/>
              <a:gd name="connsiteX13" fmla="*/ 0 w 3638550"/>
              <a:gd name="connsiteY13" fmla="*/ 1676816 h 2463350"/>
              <a:gd name="connsiteX14" fmla="*/ 0 w 3638550"/>
              <a:gd name="connsiteY14" fmla="*/ 1173771 h 2463350"/>
              <a:gd name="connsiteX15" fmla="*/ 0 w 3638550"/>
              <a:gd name="connsiteY15" fmla="*/ 1173771 h 2463350"/>
              <a:gd name="connsiteX16" fmla="*/ 0 w 3638550"/>
              <a:gd name="connsiteY16" fmla="*/ 0 h 246335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280931 w 3638550"/>
              <a:gd name="connsiteY9" fmla="*/ 2025242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43690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371910"/>
              <a:gd name="connsiteX1" fmla="*/ 606425 w 3638550"/>
              <a:gd name="connsiteY1" fmla="*/ 0 h 2371910"/>
              <a:gd name="connsiteX2" fmla="*/ 606425 w 3638550"/>
              <a:gd name="connsiteY2" fmla="*/ 0 h 2371910"/>
              <a:gd name="connsiteX3" fmla="*/ 1516063 w 3638550"/>
              <a:gd name="connsiteY3" fmla="*/ 0 h 2371910"/>
              <a:gd name="connsiteX4" fmla="*/ 3638550 w 3638550"/>
              <a:gd name="connsiteY4" fmla="*/ 0 h 2371910"/>
              <a:gd name="connsiteX5" fmla="*/ 3638550 w 3638550"/>
              <a:gd name="connsiteY5" fmla="*/ 1173771 h 2371910"/>
              <a:gd name="connsiteX6" fmla="*/ 3638550 w 3638550"/>
              <a:gd name="connsiteY6" fmla="*/ 1173771 h 2371910"/>
              <a:gd name="connsiteX7" fmla="*/ 3638550 w 3638550"/>
              <a:gd name="connsiteY7" fmla="*/ 1676816 h 2371910"/>
              <a:gd name="connsiteX8" fmla="*/ 3638550 w 3638550"/>
              <a:gd name="connsiteY8" fmla="*/ 2012179 h 2371910"/>
              <a:gd name="connsiteX9" fmla="*/ 1168791 w 3638550"/>
              <a:gd name="connsiteY9" fmla="*/ 2012395 h 2371910"/>
              <a:gd name="connsiteX10" fmla="*/ 906309 w 3638550"/>
              <a:gd name="connsiteY10" fmla="*/ 2371910 h 2371910"/>
              <a:gd name="connsiteX11" fmla="*/ 606425 w 3638550"/>
              <a:gd name="connsiteY11" fmla="*/ 2012179 h 2371910"/>
              <a:gd name="connsiteX12" fmla="*/ 0 w 3638550"/>
              <a:gd name="connsiteY12" fmla="*/ 2012179 h 2371910"/>
              <a:gd name="connsiteX13" fmla="*/ 0 w 3638550"/>
              <a:gd name="connsiteY13" fmla="*/ 1676816 h 2371910"/>
              <a:gd name="connsiteX14" fmla="*/ 0 w 3638550"/>
              <a:gd name="connsiteY14" fmla="*/ 1173771 h 2371910"/>
              <a:gd name="connsiteX15" fmla="*/ 0 w 3638550"/>
              <a:gd name="connsiteY15" fmla="*/ 1173771 h 2371910"/>
              <a:gd name="connsiteX16" fmla="*/ 0 w 3638550"/>
              <a:gd name="connsiteY16" fmla="*/ 0 h 2371910"/>
              <a:gd name="connsiteX0" fmla="*/ 0 w 3638550"/>
              <a:gd name="connsiteY0" fmla="*/ 0 h 2410451"/>
              <a:gd name="connsiteX1" fmla="*/ 606425 w 3638550"/>
              <a:gd name="connsiteY1" fmla="*/ 0 h 2410451"/>
              <a:gd name="connsiteX2" fmla="*/ 606425 w 3638550"/>
              <a:gd name="connsiteY2" fmla="*/ 0 h 2410451"/>
              <a:gd name="connsiteX3" fmla="*/ 1516063 w 3638550"/>
              <a:gd name="connsiteY3" fmla="*/ 0 h 2410451"/>
              <a:gd name="connsiteX4" fmla="*/ 3638550 w 3638550"/>
              <a:gd name="connsiteY4" fmla="*/ 0 h 2410451"/>
              <a:gd name="connsiteX5" fmla="*/ 3638550 w 3638550"/>
              <a:gd name="connsiteY5" fmla="*/ 1173771 h 2410451"/>
              <a:gd name="connsiteX6" fmla="*/ 3638550 w 3638550"/>
              <a:gd name="connsiteY6" fmla="*/ 1173771 h 2410451"/>
              <a:gd name="connsiteX7" fmla="*/ 3638550 w 3638550"/>
              <a:gd name="connsiteY7" fmla="*/ 1676816 h 2410451"/>
              <a:gd name="connsiteX8" fmla="*/ 3638550 w 3638550"/>
              <a:gd name="connsiteY8" fmla="*/ 2012179 h 2410451"/>
              <a:gd name="connsiteX9" fmla="*/ 1168791 w 3638550"/>
              <a:gd name="connsiteY9" fmla="*/ 2012395 h 2410451"/>
              <a:gd name="connsiteX10" fmla="*/ 918769 w 3638550"/>
              <a:gd name="connsiteY10" fmla="*/ 2410451 h 2410451"/>
              <a:gd name="connsiteX11" fmla="*/ 606425 w 3638550"/>
              <a:gd name="connsiteY11" fmla="*/ 2012179 h 2410451"/>
              <a:gd name="connsiteX12" fmla="*/ 0 w 3638550"/>
              <a:gd name="connsiteY12" fmla="*/ 2012179 h 2410451"/>
              <a:gd name="connsiteX13" fmla="*/ 0 w 3638550"/>
              <a:gd name="connsiteY13" fmla="*/ 1676816 h 2410451"/>
              <a:gd name="connsiteX14" fmla="*/ 0 w 3638550"/>
              <a:gd name="connsiteY14" fmla="*/ 1173771 h 2410451"/>
              <a:gd name="connsiteX15" fmla="*/ 0 w 3638550"/>
              <a:gd name="connsiteY15" fmla="*/ 1173771 h 2410451"/>
              <a:gd name="connsiteX16" fmla="*/ 0 w 3638550"/>
              <a:gd name="connsiteY16" fmla="*/ 0 h 2410451"/>
              <a:gd name="connsiteX0" fmla="*/ 0 w 3638550"/>
              <a:gd name="connsiteY0" fmla="*/ 0 h 2384757"/>
              <a:gd name="connsiteX1" fmla="*/ 606425 w 3638550"/>
              <a:gd name="connsiteY1" fmla="*/ 0 h 2384757"/>
              <a:gd name="connsiteX2" fmla="*/ 606425 w 3638550"/>
              <a:gd name="connsiteY2" fmla="*/ 0 h 2384757"/>
              <a:gd name="connsiteX3" fmla="*/ 1516063 w 3638550"/>
              <a:gd name="connsiteY3" fmla="*/ 0 h 2384757"/>
              <a:gd name="connsiteX4" fmla="*/ 3638550 w 3638550"/>
              <a:gd name="connsiteY4" fmla="*/ 0 h 2384757"/>
              <a:gd name="connsiteX5" fmla="*/ 3638550 w 3638550"/>
              <a:gd name="connsiteY5" fmla="*/ 1173771 h 2384757"/>
              <a:gd name="connsiteX6" fmla="*/ 3638550 w 3638550"/>
              <a:gd name="connsiteY6" fmla="*/ 1173771 h 2384757"/>
              <a:gd name="connsiteX7" fmla="*/ 3638550 w 3638550"/>
              <a:gd name="connsiteY7" fmla="*/ 1676816 h 2384757"/>
              <a:gd name="connsiteX8" fmla="*/ 3638550 w 3638550"/>
              <a:gd name="connsiteY8" fmla="*/ 2012179 h 2384757"/>
              <a:gd name="connsiteX9" fmla="*/ 1168791 w 3638550"/>
              <a:gd name="connsiteY9" fmla="*/ 2012395 h 2384757"/>
              <a:gd name="connsiteX10" fmla="*/ 893850 w 3638550"/>
              <a:gd name="connsiteY10" fmla="*/ 2384757 h 2384757"/>
              <a:gd name="connsiteX11" fmla="*/ 606425 w 3638550"/>
              <a:gd name="connsiteY11" fmla="*/ 2012179 h 2384757"/>
              <a:gd name="connsiteX12" fmla="*/ 0 w 3638550"/>
              <a:gd name="connsiteY12" fmla="*/ 2012179 h 2384757"/>
              <a:gd name="connsiteX13" fmla="*/ 0 w 3638550"/>
              <a:gd name="connsiteY13" fmla="*/ 1676816 h 2384757"/>
              <a:gd name="connsiteX14" fmla="*/ 0 w 3638550"/>
              <a:gd name="connsiteY14" fmla="*/ 1173771 h 2384757"/>
              <a:gd name="connsiteX15" fmla="*/ 0 w 3638550"/>
              <a:gd name="connsiteY15" fmla="*/ 1173771 h 2384757"/>
              <a:gd name="connsiteX16" fmla="*/ 0 w 3638550"/>
              <a:gd name="connsiteY16" fmla="*/ 0 h 2384757"/>
              <a:gd name="connsiteX0" fmla="*/ 0 w 3638550"/>
              <a:gd name="connsiteY0" fmla="*/ 0 h 2133536"/>
              <a:gd name="connsiteX1" fmla="*/ 606425 w 3638550"/>
              <a:gd name="connsiteY1" fmla="*/ 0 h 2133536"/>
              <a:gd name="connsiteX2" fmla="*/ 606425 w 3638550"/>
              <a:gd name="connsiteY2" fmla="*/ 0 h 2133536"/>
              <a:gd name="connsiteX3" fmla="*/ 1516063 w 3638550"/>
              <a:gd name="connsiteY3" fmla="*/ 0 h 2133536"/>
              <a:gd name="connsiteX4" fmla="*/ 3638550 w 3638550"/>
              <a:gd name="connsiteY4" fmla="*/ 0 h 2133536"/>
              <a:gd name="connsiteX5" fmla="*/ 3638550 w 3638550"/>
              <a:gd name="connsiteY5" fmla="*/ 1173771 h 2133536"/>
              <a:gd name="connsiteX6" fmla="*/ 3638550 w 3638550"/>
              <a:gd name="connsiteY6" fmla="*/ 1173771 h 2133536"/>
              <a:gd name="connsiteX7" fmla="*/ 3638550 w 3638550"/>
              <a:gd name="connsiteY7" fmla="*/ 1676816 h 2133536"/>
              <a:gd name="connsiteX8" fmla="*/ 3638550 w 3638550"/>
              <a:gd name="connsiteY8" fmla="*/ 2012179 h 2133536"/>
              <a:gd name="connsiteX9" fmla="*/ 1168791 w 3638550"/>
              <a:gd name="connsiteY9" fmla="*/ 2012395 h 2133536"/>
              <a:gd name="connsiteX10" fmla="*/ 893856 w 3638550"/>
              <a:gd name="connsiteY10" fmla="*/ 2133536 h 2133536"/>
              <a:gd name="connsiteX11" fmla="*/ 606425 w 3638550"/>
              <a:gd name="connsiteY11" fmla="*/ 2012179 h 2133536"/>
              <a:gd name="connsiteX12" fmla="*/ 0 w 3638550"/>
              <a:gd name="connsiteY12" fmla="*/ 2012179 h 2133536"/>
              <a:gd name="connsiteX13" fmla="*/ 0 w 3638550"/>
              <a:gd name="connsiteY13" fmla="*/ 1676816 h 2133536"/>
              <a:gd name="connsiteX14" fmla="*/ 0 w 3638550"/>
              <a:gd name="connsiteY14" fmla="*/ 1173771 h 2133536"/>
              <a:gd name="connsiteX15" fmla="*/ 0 w 3638550"/>
              <a:gd name="connsiteY15" fmla="*/ 1173771 h 2133536"/>
              <a:gd name="connsiteX16" fmla="*/ 0 w 3638550"/>
              <a:gd name="connsiteY16" fmla="*/ 0 h 2133536"/>
              <a:gd name="connsiteX0" fmla="*/ 0 w 3638550"/>
              <a:gd name="connsiteY0" fmla="*/ 0 h 2194809"/>
              <a:gd name="connsiteX1" fmla="*/ 606425 w 3638550"/>
              <a:gd name="connsiteY1" fmla="*/ 0 h 2194809"/>
              <a:gd name="connsiteX2" fmla="*/ 606425 w 3638550"/>
              <a:gd name="connsiteY2" fmla="*/ 0 h 2194809"/>
              <a:gd name="connsiteX3" fmla="*/ 1516063 w 3638550"/>
              <a:gd name="connsiteY3" fmla="*/ 0 h 2194809"/>
              <a:gd name="connsiteX4" fmla="*/ 3638550 w 3638550"/>
              <a:gd name="connsiteY4" fmla="*/ 0 h 2194809"/>
              <a:gd name="connsiteX5" fmla="*/ 3638550 w 3638550"/>
              <a:gd name="connsiteY5" fmla="*/ 1173771 h 2194809"/>
              <a:gd name="connsiteX6" fmla="*/ 3638550 w 3638550"/>
              <a:gd name="connsiteY6" fmla="*/ 1173771 h 2194809"/>
              <a:gd name="connsiteX7" fmla="*/ 3638550 w 3638550"/>
              <a:gd name="connsiteY7" fmla="*/ 1676816 h 2194809"/>
              <a:gd name="connsiteX8" fmla="*/ 3638550 w 3638550"/>
              <a:gd name="connsiteY8" fmla="*/ 2012179 h 2194809"/>
              <a:gd name="connsiteX9" fmla="*/ 1168791 w 3638550"/>
              <a:gd name="connsiteY9" fmla="*/ 2012395 h 2194809"/>
              <a:gd name="connsiteX10" fmla="*/ 893857 w 3638550"/>
              <a:gd name="connsiteY10" fmla="*/ 2194809 h 2194809"/>
              <a:gd name="connsiteX11" fmla="*/ 606425 w 3638550"/>
              <a:gd name="connsiteY11" fmla="*/ 2012179 h 2194809"/>
              <a:gd name="connsiteX12" fmla="*/ 0 w 3638550"/>
              <a:gd name="connsiteY12" fmla="*/ 2012179 h 2194809"/>
              <a:gd name="connsiteX13" fmla="*/ 0 w 3638550"/>
              <a:gd name="connsiteY13" fmla="*/ 1676816 h 2194809"/>
              <a:gd name="connsiteX14" fmla="*/ 0 w 3638550"/>
              <a:gd name="connsiteY14" fmla="*/ 1173771 h 2194809"/>
              <a:gd name="connsiteX15" fmla="*/ 0 w 3638550"/>
              <a:gd name="connsiteY15" fmla="*/ 1173771 h 2194809"/>
              <a:gd name="connsiteX16" fmla="*/ 0 w 3638550"/>
              <a:gd name="connsiteY16" fmla="*/ 0 h 2194809"/>
              <a:gd name="connsiteX0" fmla="*/ 0 w 3638550"/>
              <a:gd name="connsiteY0" fmla="*/ 0 h 2249631"/>
              <a:gd name="connsiteX1" fmla="*/ 606425 w 3638550"/>
              <a:gd name="connsiteY1" fmla="*/ 0 h 2249631"/>
              <a:gd name="connsiteX2" fmla="*/ 606425 w 3638550"/>
              <a:gd name="connsiteY2" fmla="*/ 0 h 2249631"/>
              <a:gd name="connsiteX3" fmla="*/ 1516063 w 3638550"/>
              <a:gd name="connsiteY3" fmla="*/ 0 h 2249631"/>
              <a:gd name="connsiteX4" fmla="*/ 3638550 w 3638550"/>
              <a:gd name="connsiteY4" fmla="*/ 0 h 2249631"/>
              <a:gd name="connsiteX5" fmla="*/ 3638550 w 3638550"/>
              <a:gd name="connsiteY5" fmla="*/ 1173771 h 2249631"/>
              <a:gd name="connsiteX6" fmla="*/ 3638550 w 3638550"/>
              <a:gd name="connsiteY6" fmla="*/ 1173771 h 2249631"/>
              <a:gd name="connsiteX7" fmla="*/ 3638550 w 3638550"/>
              <a:gd name="connsiteY7" fmla="*/ 1676816 h 2249631"/>
              <a:gd name="connsiteX8" fmla="*/ 3638550 w 3638550"/>
              <a:gd name="connsiteY8" fmla="*/ 2012179 h 2249631"/>
              <a:gd name="connsiteX9" fmla="*/ 1168791 w 3638550"/>
              <a:gd name="connsiteY9" fmla="*/ 2012395 h 2249631"/>
              <a:gd name="connsiteX10" fmla="*/ 893856 w 3638550"/>
              <a:gd name="connsiteY10" fmla="*/ 2249631 h 2249631"/>
              <a:gd name="connsiteX11" fmla="*/ 606425 w 3638550"/>
              <a:gd name="connsiteY11" fmla="*/ 2012179 h 2249631"/>
              <a:gd name="connsiteX12" fmla="*/ 0 w 3638550"/>
              <a:gd name="connsiteY12" fmla="*/ 2012179 h 2249631"/>
              <a:gd name="connsiteX13" fmla="*/ 0 w 3638550"/>
              <a:gd name="connsiteY13" fmla="*/ 1676816 h 2249631"/>
              <a:gd name="connsiteX14" fmla="*/ 0 w 3638550"/>
              <a:gd name="connsiteY14" fmla="*/ 1173771 h 2249631"/>
              <a:gd name="connsiteX15" fmla="*/ 0 w 3638550"/>
              <a:gd name="connsiteY15" fmla="*/ 1173771 h 2249631"/>
              <a:gd name="connsiteX16" fmla="*/ 0 w 3638550"/>
              <a:gd name="connsiteY16" fmla="*/ 0 h 2249631"/>
              <a:gd name="connsiteX0" fmla="*/ 0 w 3638550"/>
              <a:gd name="connsiteY0" fmla="*/ 0 h 2347317"/>
              <a:gd name="connsiteX1" fmla="*/ 606425 w 3638550"/>
              <a:gd name="connsiteY1" fmla="*/ 0 h 2347317"/>
              <a:gd name="connsiteX2" fmla="*/ 606425 w 3638550"/>
              <a:gd name="connsiteY2" fmla="*/ 0 h 2347317"/>
              <a:gd name="connsiteX3" fmla="*/ 1516063 w 3638550"/>
              <a:gd name="connsiteY3" fmla="*/ 0 h 2347317"/>
              <a:gd name="connsiteX4" fmla="*/ 3638550 w 3638550"/>
              <a:gd name="connsiteY4" fmla="*/ 0 h 2347317"/>
              <a:gd name="connsiteX5" fmla="*/ 3638550 w 3638550"/>
              <a:gd name="connsiteY5" fmla="*/ 1173771 h 2347317"/>
              <a:gd name="connsiteX6" fmla="*/ 3638550 w 3638550"/>
              <a:gd name="connsiteY6" fmla="*/ 1173771 h 2347317"/>
              <a:gd name="connsiteX7" fmla="*/ 3638550 w 3638550"/>
              <a:gd name="connsiteY7" fmla="*/ 1676816 h 2347317"/>
              <a:gd name="connsiteX8" fmla="*/ 3638550 w 3638550"/>
              <a:gd name="connsiteY8" fmla="*/ 2012179 h 2347317"/>
              <a:gd name="connsiteX9" fmla="*/ 1168791 w 3638550"/>
              <a:gd name="connsiteY9" fmla="*/ 2012395 h 2347317"/>
              <a:gd name="connsiteX10" fmla="*/ 893856 w 3638550"/>
              <a:gd name="connsiteY10" fmla="*/ 2347317 h 2347317"/>
              <a:gd name="connsiteX11" fmla="*/ 606425 w 3638550"/>
              <a:gd name="connsiteY11" fmla="*/ 2012179 h 2347317"/>
              <a:gd name="connsiteX12" fmla="*/ 0 w 3638550"/>
              <a:gd name="connsiteY12" fmla="*/ 2012179 h 2347317"/>
              <a:gd name="connsiteX13" fmla="*/ 0 w 3638550"/>
              <a:gd name="connsiteY13" fmla="*/ 1676816 h 2347317"/>
              <a:gd name="connsiteX14" fmla="*/ 0 w 3638550"/>
              <a:gd name="connsiteY14" fmla="*/ 1173771 h 2347317"/>
              <a:gd name="connsiteX15" fmla="*/ 0 w 3638550"/>
              <a:gd name="connsiteY15" fmla="*/ 1173771 h 2347317"/>
              <a:gd name="connsiteX16" fmla="*/ 0 w 3638550"/>
              <a:gd name="connsiteY16" fmla="*/ 0 h 23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38550" h="2347317">
                <a:moveTo>
                  <a:pt x="0" y="0"/>
                </a:moveTo>
                <a:lnTo>
                  <a:pt x="606425" y="0"/>
                </a:lnTo>
                <a:lnTo>
                  <a:pt x="606425" y="0"/>
                </a:lnTo>
                <a:lnTo>
                  <a:pt x="1516063" y="0"/>
                </a:lnTo>
                <a:lnTo>
                  <a:pt x="3638550" y="0"/>
                </a:lnTo>
                <a:lnTo>
                  <a:pt x="3638550" y="1173771"/>
                </a:lnTo>
                <a:lnTo>
                  <a:pt x="3638550" y="1173771"/>
                </a:lnTo>
                <a:lnTo>
                  <a:pt x="3638550" y="1676816"/>
                </a:lnTo>
                <a:lnTo>
                  <a:pt x="3638550" y="2012179"/>
                </a:lnTo>
                <a:lnTo>
                  <a:pt x="1168791" y="2012395"/>
                </a:lnTo>
                <a:lnTo>
                  <a:pt x="893856" y="2347317"/>
                </a:lnTo>
                <a:lnTo>
                  <a:pt x="606425" y="2012179"/>
                </a:lnTo>
                <a:lnTo>
                  <a:pt x="0" y="2012179"/>
                </a:lnTo>
                <a:lnTo>
                  <a:pt x="0" y="1676816"/>
                </a:lnTo>
                <a:lnTo>
                  <a:pt x="0" y="1173771"/>
                </a:lnTo>
                <a:lnTo>
                  <a:pt x="0" y="117377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wrap="square" lIns="144000" tIns="180000" rIns="144000" bIns="540000">
            <a:spAutoFit/>
          </a:bodyPr>
          <a:lstStyle>
            <a:lvl1pPr marL="0" indent="0">
              <a:lnSpc>
                <a:spcPts val="1800"/>
              </a:lnSpc>
              <a:buNone/>
              <a:defRPr sz="1600" i="0" spc="-53" baseline="0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07219" indent="0">
              <a:buNone/>
              <a:defRPr/>
            </a:lvl3pPr>
            <a:lvl4pPr marL="876300" indent="0">
              <a:buNone/>
              <a:defRPr/>
            </a:lvl4pPr>
          </a:lstStyle>
          <a:p>
            <a:pPr lvl="0"/>
            <a:r>
              <a:rPr lang="nl-NL" dirty="0" smtClean="0"/>
              <a:t>Naast de roze balken dienen de tekstballonnen om accenten te leggen op kortere stukken tekst of opsommingen.</a:t>
            </a:r>
          </a:p>
        </p:txBody>
      </p:sp>
      <p:sp>
        <p:nvSpPr>
          <p:cNvPr id="9" name="Tijdelijke aanduiding voor tekst 12"/>
          <p:cNvSpPr>
            <a:spLocks noGrp="1"/>
          </p:cNvSpPr>
          <p:nvPr>
            <p:ph type="body" sz="quarter" idx="20" hasCustomPrompt="1"/>
          </p:nvPr>
        </p:nvSpPr>
        <p:spPr>
          <a:xfrm>
            <a:off x="4590000" y="3426345"/>
            <a:ext cx="2504661" cy="2450580"/>
          </a:xfrm>
          <a:custGeom>
            <a:avLst/>
            <a:gdLst>
              <a:gd name="connsiteX0" fmla="*/ 0 w 3096000"/>
              <a:gd name="connsiteY0" fmla="*/ 0 h 2628000"/>
              <a:gd name="connsiteX1" fmla="*/ 1806000 w 3096000"/>
              <a:gd name="connsiteY1" fmla="*/ 0 h 2628000"/>
              <a:gd name="connsiteX2" fmla="*/ 2175621 w 3096000"/>
              <a:gd name="connsiteY2" fmla="*/ -342875 h 2628000"/>
              <a:gd name="connsiteX3" fmla="*/ 2580000 w 3096000"/>
              <a:gd name="connsiteY3" fmla="*/ 0 h 2628000"/>
              <a:gd name="connsiteX4" fmla="*/ 3096000 w 3096000"/>
              <a:gd name="connsiteY4" fmla="*/ 0 h 2628000"/>
              <a:gd name="connsiteX5" fmla="*/ 3096000 w 3096000"/>
              <a:gd name="connsiteY5" fmla="*/ 438000 h 2628000"/>
              <a:gd name="connsiteX6" fmla="*/ 3096000 w 3096000"/>
              <a:gd name="connsiteY6" fmla="*/ 438000 h 2628000"/>
              <a:gd name="connsiteX7" fmla="*/ 3096000 w 3096000"/>
              <a:gd name="connsiteY7" fmla="*/ 1095000 h 2628000"/>
              <a:gd name="connsiteX8" fmla="*/ 3096000 w 3096000"/>
              <a:gd name="connsiteY8" fmla="*/ 2628000 h 2628000"/>
              <a:gd name="connsiteX9" fmla="*/ 2580000 w 3096000"/>
              <a:gd name="connsiteY9" fmla="*/ 2628000 h 2628000"/>
              <a:gd name="connsiteX10" fmla="*/ 1806000 w 3096000"/>
              <a:gd name="connsiteY10" fmla="*/ 2628000 h 2628000"/>
              <a:gd name="connsiteX11" fmla="*/ 1806000 w 3096000"/>
              <a:gd name="connsiteY11" fmla="*/ 2628000 h 2628000"/>
              <a:gd name="connsiteX12" fmla="*/ 0 w 3096000"/>
              <a:gd name="connsiteY12" fmla="*/ 2628000 h 2628000"/>
              <a:gd name="connsiteX13" fmla="*/ 0 w 3096000"/>
              <a:gd name="connsiteY13" fmla="*/ 1095000 h 2628000"/>
              <a:gd name="connsiteX14" fmla="*/ 0 w 3096000"/>
              <a:gd name="connsiteY14" fmla="*/ 438000 h 2628000"/>
              <a:gd name="connsiteX15" fmla="*/ 0 w 3096000"/>
              <a:gd name="connsiteY15" fmla="*/ 438000 h 2628000"/>
              <a:gd name="connsiteX16" fmla="*/ 0 w 3096000"/>
              <a:gd name="connsiteY16" fmla="*/ 0 h 2628000"/>
              <a:gd name="connsiteX0" fmla="*/ 0 w 3096000"/>
              <a:gd name="connsiteY0" fmla="*/ 342875 h 2970875"/>
              <a:gd name="connsiteX1" fmla="*/ 1966256 w 3096000"/>
              <a:gd name="connsiteY1" fmla="*/ 342875 h 2970875"/>
              <a:gd name="connsiteX2" fmla="*/ 2175621 w 3096000"/>
              <a:gd name="connsiteY2" fmla="*/ 0 h 2970875"/>
              <a:gd name="connsiteX3" fmla="*/ 2580000 w 3096000"/>
              <a:gd name="connsiteY3" fmla="*/ 342875 h 2970875"/>
              <a:gd name="connsiteX4" fmla="*/ 3096000 w 3096000"/>
              <a:gd name="connsiteY4" fmla="*/ 342875 h 2970875"/>
              <a:gd name="connsiteX5" fmla="*/ 3096000 w 3096000"/>
              <a:gd name="connsiteY5" fmla="*/ 780875 h 2970875"/>
              <a:gd name="connsiteX6" fmla="*/ 3096000 w 3096000"/>
              <a:gd name="connsiteY6" fmla="*/ 780875 h 2970875"/>
              <a:gd name="connsiteX7" fmla="*/ 3096000 w 3096000"/>
              <a:gd name="connsiteY7" fmla="*/ 1437875 h 2970875"/>
              <a:gd name="connsiteX8" fmla="*/ 3096000 w 3096000"/>
              <a:gd name="connsiteY8" fmla="*/ 2970875 h 2970875"/>
              <a:gd name="connsiteX9" fmla="*/ 2580000 w 3096000"/>
              <a:gd name="connsiteY9" fmla="*/ 2970875 h 2970875"/>
              <a:gd name="connsiteX10" fmla="*/ 1806000 w 3096000"/>
              <a:gd name="connsiteY10" fmla="*/ 2970875 h 2970875"/>
              <a:gd name="connsiteX11" fmla="*/ 1806000 w 3096000"/>
              <a:gd name="connsiteY11" fmla="*/ 2970875 h 2970875"/>
              <a:gd name="connsiteX12" fmla="*/ 0 w 3096000"/>
              <a:gd name="connsiteY12" fmla="*/ 2970875 h 2970875"/>
              <a:gd name="connsiteX13" fmla="*/ 0 w 3096000"/>
              <a:gd name="connsiteY13" fmla="*/ 1437875 h 2970875"/>
              <a:gd name="connsiteX14" fmla="*/ 0 w 3096000"/>
              <a:gd name="connsiteY14" fmla="*/ 780875 h 2970875"/>
              <a:gd name="connsiteX15" fmla="*/ 0 w 3096000"/>
              <a:gd name="connsiteY15" fmla="*/ 780875 h 2970875"/>
              <a:gd name="connsiteX16" fmla="*/ 0 w 3096000"/>
              <a:gd name="connsiteY16" fmla="*/ 342875 h 2970875"/>
              <a:gd name="connsiteX0" fmla="*/ 0 w 3096000"/>
              <a:gd name="connsiteY0" fmla="*/ 352301 h 2980301"/>
              <a:gd name="connsiteX1" fmla="*/ 196625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352301 h 2980301"/>
              <a:gd name="connsiteX1" fmla="*/ 2074596 w 3096000"/>
              <a:gd name="connsiteY1" fmla="*/ 352301 h 2980301"/>
              <a:gd name="connsiteX2" fmla="*/ 2251036 w 3096000"/>
              <a:gd name="connsiteY2" fmla="*/ 0 h 2980301"/>
              <a:gd name="connsiteX3" fmla="*/ 2580000 w 3096000"/>
              <a:gd name="connsiteY3" fmla="*/ 352301 h 2980301"/>
              <a:gd name="connsiteX4" fmla="*/ 3096000 w 3096000"/>
              <a:gd name="connsiteY4" fmla="*/ 352301 h 2980301"/>
              <a:gd name="connsiteX5" fmla="*/ 3096000 w 3096000"/>
              <a:gd name="connsiteY5" fmla="*/ 790301 h 2980301"/>
              <a:gd name="connsiteX6" fmla="*/ 3096000 w 3096000"/>
              <a:gd name="connsiteY6" fmla="*/ 790301 h 2980301"/>
              <a:gd name="connsiteX7" fmla="*/ 3096000 w 3096000"/>
              <a:gd name="connsiteY7" fmla="*/ 1447301 h 2980301"/>
              <a:gd name="connsiteX8" fmla="*/ 3096000 w 3096000"/>
              <a:gd name="connsiteY8" fmla="*/ 2980301 h 2980301"/>
              <a:gd name="connsiteX9" fmla="*/ 2580000 w 3096000"/>
              <a:gd name="connsiteY9" fmla="*/ 2980301 h 2980301"/>
              <a:gd name="connsiteX10" fmla="*/ 1806000 w 3096000"/>
              <a:gd name="connsiteY10" fmla="*/ 2980301 h 2980301"/>
              <a:gd name="connsiteX11" fmla="*/ 1806000 w 3096000"/>
              <a:gd name="connsiteY11" fmla="*/ 2980301 h 2980301"/>
              <a:gd name="connsiteX12" fmla="*/ 0 w 3096000"/>
              <a:gd name="connsiteY12" fmla="*/ 2980301 h 2980301"/>
              <a:gd name="connsiteX13" fmla="*/ 0 w 3096000"/>
              <a:gd name="connsiteY13" fmla="*/ 1447301 h 2980301"/>
              <a:gd name="connsiteX14" fmla="*/ 0 w 3096000"/>
              <a:gd name="connsiteY14" fmla="*/ 790301 h 2980301"/>
              <a:gd name="connsiteX15" fmla="*/ 0 w 3096000"/>
              <a:gd name="connsiteY15" fmla="*/ 790301 h 2980301"/>
              <a:gd name="connsiteX16" fmla="*/ 0 w 3096000"/>
              <a:gd name="connsiteY16" fmla="*/ 352301 h 2980301"/>
              <a:gd name="connsiteX0" fmla="*/ 0 w 3096000"/>
              <a:gd name="connsiteY0" fmla="*/ 482876 h 3110876"/>
              <a:gd name="connsiteX1" fmla="*/ 2074596 w 3096000"/>
              <a:gd name="connsiteY1" fmla="*/ 482876 h 3110876"/>
              <a:gd name="connsiteX2" fmla="*/ 2323262 w 3096000"/>
              <a:gd name="connsiteY2" fmla="*/ 0 h 3110876"/>
              <a:gd name="connsiteX3" fmla="*/ 2580000 w 3096000"/>
              <a:gd name="connsiteY3" fmla="*/ 482876 h 3110876"/>
              <a:gd name="connsiteX4" fmla="*/ 3096000 w 3096000"/>
              <a:gd name="connsiteY4" fmla="*/ 482876 h 3110876"/>
              <a:gd name="connsiteX5" fmla="*/ 3096000 w 3096000"/>
              <a:gd name="connsiteY5" fmla="*/ 920876 h 3110876"/>
              <a:gd name="connsiteX6" fmla="*/ 3096000 w 3096000"/>
              <a:gd name="connsiteY6" fmla="*/ 920876 h 3110876"/>
              <a:gd name="connsiteX7" fmla="*/ 3096000 w 3096000"/>
              <a:gd name="connsiteY7" fmla="*/ 1577876 h 3110876"/>
              <a:gd name="connsiteX8" fmla="*/ 3096000 w 3096000"/>
              <a:gd name="connsiteY8" fmla="*/ 3110876 h 3110876"/>
              <a:gd name="connsiteX9" fmla="*/ 2580000 w 3096000"/>
              <a:gd name="connsiteY9" fmla="*/ 3110876 h 3110876"/>
              <a:gd name="connsiteX10" fmla="*/ 1806000 w 3096000"/>
              <a:gd name="connsiteY10" fmla="*/ 3110876 h 3110876"/>
              <a:gd name="connsiteX11" fmla="*/ 1806000 w 3096000"/>
              <a:gd name="connsiteY11" fmla="*/ 3110876 h 3110876"/>
              <a:gd name="connsiteX12" fmla="*/ 0 w 3096000"/>
              <a:gd name="connsiteY12" fmla="*/ 3110876 h 3110876"/>
              <a:gd name="connsiteX13" fmla="*/ 0 w 3096000"/>
              <a:gd name="connsiteY13" fmla="*/ 1577876 h 3110876"/>
              <a:gd name="connsiteX14" fmla="*/ 0 w 3096000"/>
              <a:gd name="connsiteY14" fmla="*/ 920876 h 3110876"/>
              <a:gd name="connsiteX15" fmla="*/ 0 w 3096000"/>
              <a:gd name="connsiteY15" fmla="*/ 920876 h 3110876"/>
              <a:gd name="connsiteX16" fmla="*/ 0 w 3096000"/>
              <a:gd name="connsiteY16" fmla="*/ 482876 h 3110876"/>
              <a:gd name="connsiteX0" fmla="*/ 0 w 3096000"/>
              <a:gd name="connsiteY0" fmla="*/ 725374 h 3353374"/>
              <a:gd name="connsiteX1" fmla="*/ 2074596 w 3096000"/>
              <a:gd name="connsiteY1" fmla="*/ 725374 h 3353374"/>
              <a:gd name="connsiteX2" fmla="*/ 2314235 w 3096000"/>
              <a:gd name="connsiteY2" fmla="*/ 0 h 3353374"/>
              <a:gd name="connsiteX3" fmla="*/ 2580000 w 3096000"/>
              <a:gd name="connsiteY3" fmla="*/ 725374 h 3353374"/>
              <a:gd name="connsiteX4" fmla="*/ 3096000 w 3096000"/>
              <a:gd name="connsiteY4" fmla="*/ 725374 h 3353374"/>
              <a:gd name="connsiteX5" fmla="*/ 3096000 w 3096000"/>
              <a:gd name="connsiteY5" fmla="*/ 1163374 h 3353374"/>
              <a:gd name="connsiteX6" fmla="*/ 3096000 w 3096000"/>
              <a:gd name="connsiteY6" fmla="*/ 1163374 h 3353374"/>
              <a:gd name="connsiteX7" fmla="*/ 3096000 w 3096000"/>
              <a:gd name="connsiteY7" fmla="*/ 1820374 h 3353374"/>
              <a:gd name="connsiteX8" fmla="*/ 3096000 w 3096000"/>
              <a:gd name="connsiteY8" fmla="*/ 3353374 h 3353374"/>
              <a:gd name="connsiteX9" fmla="*/ 2580000 w 3096000"/>
              <a:gd name="connsiteY9" fmla="*/ 3353374 h 3353374"/>
              <a:gd name="connsiteX10" fmla="*/ 1806000 w 3096000"/>
              <a:gd name="connsiteY10" fmla="*/ 3353374 h 3353374"/>
              <a:gd name="connsiteX11" fmla="*/ 1806000 w 3096000"/>
              <a:gd name="connsiteY11" fmla="*/ 3353374 h 3353374"/>
              <a:gd name="connsiteX12" fmla="*/ 0 w 3096000"/>
              <a:gd name="connsiteY12" fmla="*/ 3353374 h 3353374"/>
              <a:gd name="connsiteX13" fmla="*/ 0 w 3096000"/>
              <a:gd name="connsiteY13" fmla="*/ 1820374 h 3353374"/>
              <a:gd name="connsiteX14" fmla="*/ 0 w 3096000"/>
              <a:gd name="connsiteY14" fmla="*/ 1163374 h 3353374"/>
              <a:gd name="connsiteX15" fmla="*/ 0 w 3096000"/>
              <a:gd name="connsiteY15" fmla="*/ 1163374 h 3353374"/>
              <a:gd name="connsiteX16" fmla="*/ 0 w 3096000"/>
              <a:gd name="connsiteY16" fmla="*/ 725374 h 3353374"/>
              <a:gd name="connsiteX0" fmla="*/ 0 w 3096000"/>
              <a:gd name="connsiteY0" fmla="*/ 473854 h 3101854"/>
              <a:gd name="connsiteX1" fmla="*/ 2074596 w 3096000"/>
              <a:gd name="connsiteY1" fmla="*/ 473854 h 3101854"/>
              <a:gd name="connsiteX2" fmla="*/ 2314235 w 3096000"/>
              <a:gd name="connsiteY2" fmla="*/ 0 h 3101854"/>
              <a:gd name="connsiteX3" fmla="*/ 2580000 w 3096000"/>
              <a:gd name="connsiteY3" fmla="*/ 473854 h 3101854"/>
              <a:gd name="connsiteX4" fmla="*/ 3096000 w 3096000"/>
              <a:gd name="connsiteY4" fmla="*/ 473854 h 3101854"/>
              <a:gd name="connsiteX5" fmla="*/ 3096000 w 3096000"/>
              <a:gd name="connsiteY5" fmla="*/ 911854 h 3101854"/>
              <a:gd name="connsiteX6" fmla="*/ 3096000 w 3096000"/>
              <a:gd name="connsiteY6" fmla="*/ 911854 h 3101854"/>
              <a:gd name="connsiteX7" fmla="*/ 3096000 w 3096000"/>
              <a:gd name="connsiteY7" fmla="*/ 1568854 h 3101854"/>
              <a:gd name="connsiteX8" fmla="*/ 3096000 w 3096000"/>
              <a:gd name="connsiteY8" fmla="*/ 3101854 h 3101854"/>
              <a:gd name="connsiteX9" fmla="*/ 2580000 w 3096000"/>
              <a:gd name="connsiteY9" fmla="*/ 3101854 h 3101854"/>
              <a:gd name="connsiteX10" fmla="*/ 1806000 w 3096000"/>
              <a:gd name="connsiteY10" fmla="*/ 3101854 h 3101854"/>
              <a:gd name="connsiteX11" fmla="*/ 1806000 w 3096000"/>
              <a:gd name="connsiteY11" fmla="*/ 3101854 h 3101854"/>
              <a:gd name="connsiteX12" fmla="*/ 0 w 3096000"/>
              <a:gd name="connsiteY12" fmla="*/ 3101854 h 3101854"/>
              <a:gd name="connsiteX13" fmla="*/ 0 w 3096000"/>
              <a:gd name="connsiteY13" fmla="*/ 1568854 h 3101854"/>
              <a:gd name="connsiteX14" fmla="*/ 0 w 3096000"/>
              <a:gd name="connsiteY14" fmla="*/ 911854 h 3101854"/>
              <a:gd name="connsiteX15" fmla="*/ 0 w 3096000"/>
              <a:gd name="connsiteY15" fmla="*/ 911854 h 3101854"/>
              <a:gd name="connsiteX16" fmla="*/ 0 w 3096000"/>
              <a:gd name="connsiteY16" fmla="*/ 473854 h 3101854"/>
              <a:gd name="connsiteX0" fmla="*/ 0 w 3096000"/>
              <a:gd name="connsiteY0" fmla="*/ 619471 h 3247471"/>
              <a:gd name="connsiteX1" fmla="*/ 2074596 w 3096000"/>
              <a:gd name="connsiteY1" fmla="*/ 619471 h 3247471"/>
              <a:gd name="connsiteX2" fmla="*/ 2304505 w 3096000"/>
              <a:gd name="connsiteY2" fmla="*/ 0 h 3247471"/>
              <a:gd name="connsiteX3" fmla="*/ 2580000 w 3096000"/>
              <a:gd name="connsiteY3" fmla="*/ 619471 h 3247471"/>
              <a:gd name="connsiteX4" fmla="*/ 3096000 w 3096000"/>
              <a:gd name="connsiteY4" fmla="*/ 619471 h 3247471"/>
              <a:gd name="connsiteX5" fmla="*/ 3096000 w 3096000"/>
              <a:gd name="connsiteY5" fmla="*/ 1057471 h 3247471"/>
              <a:gd name="connsiteX6" fmla="*/ 3096000 w 3096000"/>
              <a:gd name="connsiteY6" fmla="*/ 1057471 h 3247471"/>
              <a:gd name="connsiteX7" fmla="*/ 3096000 w 3096000"/>
              <a:gd name="connsiteY7" fmla="*/ 1714471 h 3247471"/>
              <a:gd name="connsiteX8" fmla="*/ 3096000 w 3096000"/>
              <a:gd name="connsiteY8" fmla="*/ 3247471 h 3247471"/>
              <a:gd name="connsiteX9" fmla="*/ 2580000 w 3096000"/>
              <a:gd name="connsiteY9" fmla="*/ 3247471 h 3247471"/>
              <a:gd name="connsiteX10" fmla="*/ 1806000 w 3096000"/>
              <a:gd name="connsiteY10" fmla="*/ 3247471 h 3247471"/>
              <a:gd name="connsiteX11" fmla="*/ 1806000 w 3096000"/>
              <a:gd name="connsiteY11" fmla="*/ 3247471 h 3247471"/>
              <a:gd name="connsiteX12" fmla="*/ 0 w 3096000"/>
              <a:gd name="connsiteY12" fmla="*/ 3247471 h 3247471"/>
              <a:gd name="connsiteX13" fmla="*/ 0 w 3096000"/>
              <a:gd name="connsiteY13" fmla="*/ 1714471 h 3247471"/>
              <a:gd name="connsiteX14" fmla="*/ 0 w 3096000"/>
              <a:gd name="connsiteY14" fmla="*/ 1057471 h 3247471"/>
              <a:gd name="connsiteX15" fmla="*/ 0 w 3096000"/>
              <a:gd name="connsiteY15" fmla="*/ 1057471 h 3247471"/>
              <a:gd name="connsiteX16" fmla="*/ 0 w 3096000"/>
              <a:gd name="connsiteY16" fmla="*/ 619471 h 324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96000" h="3247471">
                <a:moveTo>
                  <a:pt x="0" y="619471"/>
                </a:moveTo>
                <a:lnTo>
                  <a:pt x="2074596" y="619471"/>
                </a:lnTo>
                <a:lnTo>
                  <a:pt x="2304505" y="0"/>
                </a:lnTo>
                <a:lnTo>
                  <a:pt x="2580000" y="619471"/>
                </a:lnTo>
                <a:lnTo>
                  <a:pt x="3096000" y="619471"/>
                </a:lnTo>
                <a:lnTo>
                  <a:pt x="3096000" y="1057471"/>
                </a:lnTo>
                <a:lnTo>
                  <a:pt x="3096000" y="1057471"/>
                </a:lnTo>
                <a:lnTo>
                  <a:pt x="3096000" y="1714471"/>
                </a:lnTo>
                <a:lnTo>
                  <a:pt x="3096000" y="3247471"/>
                </a:lnTo>
                <a:lnTo>
                  <a:pt x="2580000" y="3247471"/>
                </a:lnTo>
                <a:lnTo>
                  <a:pt x="1806000" y="3247471"/>
                </a:lnTo>
                <a:lnTo>
                  <a:pt x="1806000" y="3247471"/>
                </a:lnTo>
                <a:lnTo>
                  <a:pt x="0" y="3247471"/>
                </a:lnTo>
                <a:lnTo>
                  <a:pt x="0" y="1714471"/>
                </a:lnTo>
                <a:lnTo>
                  <a:pt x="0" y="1057471"/>
                </a:lnTo>
                <a:lnTo>
                  <a:pt x="0" y="1057471"/>
                </a:lnTo>
                <a:lnTo>
                  <a:pt x="0" y="619471"/>
                </a:lnTo>
                <a:close/>
              </a:path>
            </a:pathLst>
          </a:custGeom>
          <a:ln w="28575">
            <a:solidFill>
              <a:srgbClr val="ED008D"/>
            </a:solidFill>
          </a:ln>
        </p:spPr>
        <p:txBody>
          <a:bodyPr wrap="square" lIns="144000" tIns="612000" rIns="144000" bIns="108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i="0" spc="-53" baseline="0">
                <a:solidFill>
                  <a:schemeClr val="accent2"/>
                </a:solidFill>
                <a:latin typeface="+mj-lt"/>
              </a:defRPr>
            </a:lvl1pPr>
            <a:lvl2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Gebruik één of meerdere tekstballonnen. Positioneer ten opzichte van de foto. Verwijder de overige tekstballonnen.</a:t>
            </a:r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 flipH="1">
            <a:off x="1314752" y="3466667"/>
            <a:ext cx="1745948" cy="1914710"/>
          </a:xfrm>
          <a:prstGeom prst="wedgeRectCallout">
            <a:avLst>
              <a:gd name="adj1" fmla="val -73104"/>
              <a:gd name="adj2" fmla="val -21021"/>
            </a:avLst>
          </a:prstGeom>
          <a:solidFill>
            <a:schemeClr val="bg2"/>
          </a:solidFill>
          <a:ln w="28575">
            <a:noFill/>
          </a:ln>
        </p:spPr>
        <p:txBody>
          <a:bodyPr wrap="square" lIns="144000" tIns="180000" rIns="144000" bIns="180000">
            <a:spAutoFit/>
          </a:bodyPr>
          <a:lstStyle>
            <a:lvl1pPr marL="0" indent="0" algn="r">
              <a:lnSpc>
                <a:spcPts val="1800"/>
              </a:lnSpc>
              <a:buNone/>
              <a:defRPr lang="en-GB" sz="1600" i="0" kern="1200" spc="-53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Calibri" panose="020F0502020204030204" pitchFamily="34" charset="0"/>
              <a:buNone/>
            </a:pPr>
            <a:r>
              <a:rPr lang="nl-NL" dirty="0" smtClean="0"/>
              <a:t>Verander in functie van de leesbaarheid eventueel de opvulkleur en/of omlijning van het kader.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>
          <a:xfrm>
            <a:off x="5322934" y="404813"/>
            <a:ext cx="3462291" cy="1840843"/>
          </a:xfrm>
          <a:prstGeom prst="wedgeRectCallout">
            <a:avLst>
              <a:gd name="adj1" fmla="val -67496"/>
              <a:gd name="adj2" fmla="val -20214"/>
            </a:avLst>
          </a:prstGeom>
          <a:ln w="28575">
            <a:solidFill>
              <a:schemeClr val="tx2"/>
            </a:solidFill>
          </a:ln>
        </p:spPr>
        <p:txBody>
          <a:bodyPr lIns="180000" tIns="180000" rIns="180000" bIns="180000">
            <a:spAutoFit/>
          </a:bodyPr>
          <a:lstStyle>
            <a:lvl1pPr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tabLst>
                <a:tab pos="270000" algn="l"/>
              </a:tabLst>
              <a:defRPr sz="16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67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111875" y="411049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3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6098441" y="2221271"/>
            <a:ext cx="3067299" cy="19008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wrap="square" lIns="180000" tIns="144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 smtClean="0"/>
              <a:t>Maak een fotocollage en geef hier een toelichting bij de collage. 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65155" y="3152110"/>
            <a:ext cx="3048601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35512" y="3152110"/>
            <a:ext cx="3074804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216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098441" y="300231"/>
            <a:ext cx="3067200" cy="1900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tIns="54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0231"/>
            <a:ext cx="6113756" cy="28548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 lang="nl-BE" sz="1200" i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kies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baseline="0" dirty="0" smtClean="0"/>
              <a:t>kies meteen de 5 afbeeldingen die je op deze slide wil invoegen.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endParaRPr lang="en-GB" dirty="0" smtClean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04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Tijdelijke aanduiding voor afbeelding 4"/>
          <p:cNvSpPr>
            <a:spLocks noGrp="1"/>
          </p:cNvSpPr>
          <p:nvPr>
            <p:ph type="pic" sz="quarter" idx="35"/>
          </p:nvPr>
        </p:nvSpPr>
        <p:spPr>
          <a:xfrm>
            <a:off x="3047398" y="4119230"/>
            <a:ext cx="3015002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38" hasCustomPrompt="1"/>
          </p:nvPr>
        </p:nvSpPr>
        <p:spPr>
          <a:xfrm>
            <a:off x="3047399" y="2209954"/>
            <a:ext cx="3111504" cy="1897200"/>
          </a:xfrm>
          <a:prstGeom prst="rect">
            <a:avLst/>
          </a:prstGeom>
          <a:solidFill>
            <a:schemeClr val="tx2"/>
          </a:solidFill>
          <a:ln w="38100">
            <a:solidFill>
              <a:schemeClr val="bg2"/>
            </a:solidFill>
          </a:ln>
        </p:spPr>
        <p:txBody>
          <a:bodyPr lIns="144000" tIns="180000" rIns="360000" bIns="108000">
            <a:noAutofit/>
          </a:bodyPr>
          <a:lstStyle>
            <a:lvl1pPr marL="0" indent="0">
              <a:lnSpc>
                <a:spcPct val="100000"/>
              </a:lnSpc>
              <a:buClr>
                <a:schemeClr val="bg2"/>
              </a:buClr>
              <a:buNone/>
              <a:defRPr lang="en-GB" sz="1800" i="0" kern="120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2pPr>
            <a:lvl3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3pPr>
            <a:lvl4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4pPr>
            <a:lvl5pPr>
              <a:buClr>
                <a:schemeClr val="bg2"/>
              </a:buClr>
              <a:defRPr sz="1350"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nl-NL" dirty="0" smtClean="0"/>
              <a:t>Maak een fotocollage en geef hier een toelichting bij de collage. </a:t>
            </a:r>
            <a:endParaRPr lang="en-GB" dirty="0"/>
          </a:p>
        </p:txBody>
      </p:sp>
      <p:sp>
        <p:nvSpPr>
          <p:cNvPr id="10" name="Tijdelijke aanduiding voor afbeelding 4"/>
          <p:cNvSpPr>
            <a:spLocks noGrp="1"/>
          </p:cNvSpPr>
          <p:nvPr>
            <p:ph type="pic" sz="quarter" idx="46"/>
          </p:nvPr>
        </p:nvSpPr>
        <p:spPr>
          <a:xfrm>
            <a:off x="3047398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1" name="Tijdelijke aanduiding voor afbeelding 4"/>
          <p:cNvSpPr>
            <a:spLocks noGrp="1"/>
          </p:cNvSpPr>
          <p:nvPr>
            <p:ph type="pic" sz="quarter" idx="43"/>
          </p:nvPr>
        </p:nvSpPr>
        <p:spPr>
          <a:xfrm>
            <a:off x="6098441" y="4123848"/>
            <a:ext cx="3081600" cy="189738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36" hasCustomPrompt="1"/>
          </p:nvPr>
        </p:nvSpPr>
        <p:spPr>
          <a:xfrm>
            <a:off x="6103100" y="300231"/>
            <a:ext cx="3081559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13" name="Tijdelijke aanduiding voor afbeelding 4"/>
          <p:cNvSpPr>
            <a:spLocks noGrp="1"/>
          </p:cNvSpPr>
          <p:nvPr>
            <p:ph type="pic" sz="quarter" idx="12" hasCustomPrompt="1"/>
          </p:nvPr>
        </p:nvSpPr>
        <p:spPr>
          <a:xfrm>
            <a:off x="-17756" y="300231"/>
            <a:ext cx="3074400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nl-BE" sz="1200" i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>voeg hier een afbeelding in. </a:t>
            </a:r>
            <a:br>
              <a:rPr lang="nl-BE" dirty="0" smtClean="0"/>
            </a:br>
            <a:r>
              <a:rPr lang="nl-BE" dirty="0" smtClean="0"/>
              <a:t>Klik op</a:t>
            </a:r>
            <a:r>
              <a:rPr lang="nl-BE" baseline="0" dirty="0" smtClean="0"/>
              <a:t> het icoon of op ‘invoegen’ → ‘afbeelding’ of ‘online afbeelding’ </a:t>
            </a:r>
            <a:br>
              <a:rPr lang="nl-BE" baseline="0" dirty="0" smtClean="0"/>
            </a:br>
            <a:r>
              <a:rPr lang="nl-BE" baseline="0" dirty="0" smtClean="0"/>
              <a:t>en kies meteen de 8 afbeeldingen die je op deze slide wil invoegen.</a:t>
            </a:r>
            <a:br>
              <a:rPr lang="nl-BE" baseline="0" dirty="0" smtClean="0"/>
            </a:br>
            <a:endParaRPr lang="en-GB" dirty="0"/>
          </a:p>
        </p:txBody>
      </p:sp>
      <p:sp>
        <p:nvSpPr>
          <p:cNvPr id="14" name="Tijdelijke aanduiding voor afbeelding 4"/>
          <p:cNvSpPr>
            <a:spLocks noGrp="1"/>
          </p:cNvSpPr>
          <p:nvPr>
            <p:ph type="pic" sz="quarter" idx="16"/>
          </p:nvPr>
        </p:nvSpPr>
        <p:spPr>
          <a:xfrm>
            <a:off x="-17756" y="4119230"/>
            <a:ext cx="3074804" cy="189720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5" name="Tijdelijke aanduiding voor afbeelding 4"/>
          <p:cNvSpPr>
            <a:spLocks noGrp="1"/>
          </p:cNvSpPr>
          <p:nvPr>
            <p:ph type="pic" sz="quarter" idx="44"/>
          </p:nvPr>
        </p:nvSpPr>
        <p:spPr>
          <a:xfrm>
            <a:off x="-17756" y="2234194"/>
            <a:ext cx="3074804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  <p:sp>
        <p:nvSpPr>
          <p:cNvPr id="16" name="Tijdelijke aanduiding voor afbeelding 4"/>
          <p:cNvSpPr>
            <a:spLocks noGrp="1"/>
          </p:cNvSpPr>
          <p:nvPr>
            <p:ph type="pic" sz="quarter" idx="45" hasCustomPrompt="1"/>
          </p:nvPr>
        </p:nvSpPr>
        <p:spPr>
          <a:xfrm>
            <a:off x="6098482" y="2238812"/>
            <a:ext cx="3081559" cy="1843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  <a:effectLst/>
        </p:spPr>
        <p:txBody>
          <a:bodyPr lIns="360000" tIns="180000">
            <a:noAutofit/>
          </a:bodyPr>
          <a:lstStyle>
            <a:lvl1pPr marL="0" indent="0">
              <a:buNone/>
              <a:defRPr lang="en-GB" sz="1200" i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icon to add picture															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0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0" hasCustomPrompt="1"/>
          </p:nvPr>
        </p:nvSpPr>
        <p:spPr>
          <a:xfrm>
            <a:off x="6106500" y="307776"/>
            <a:ext cx="3037500" cy="5708838"/>
          </a:xfrm>
          <a:ln w="38100">
            <a:solidFill>
              <a:schemeClr val="bg2"/>
            </a:solidFill>
          </a:ln>
        </p:spPr>
        <p:txBody>
          <a:bodyPr lIns="252000" tIns="756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9" hasCustomPrompt="1"/>
          </p:nvPr>
        </p:nvSpPr>
        <p:spPr>
          <a:xfrm>
            <a:off x="-10500" y="3110831"/>
            <a:ext cx="6106500" cy="2905783"/>
          </a:xfrm>
          <a:ln w="38100">
            <a:solidFill>
              <a:schemeClr val="bg2"/>
            </a:solidFill>
          </a:ln>
        </p:spPr>
        <p:txBody>
          <a:bodyPr lIns="252000" tIns="54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-10500" y="285424"/>
            <a:ext cx="6106500" cy="2854800"/>
          </a:xfrm>
          <a:ln w="38100">
            <a:solidFill>
              <a:schemeClr val="bg2"/>
            </a:solidFill>
          </a:ln>
        </p:spPr>
        <p:txBody>
          <a:bodyPr lIns="360000" tIns="828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lang="en-GB" sz="1200" i="1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kies ‘afbeelding’ of ‘online afbeelding’</a:t>
            </a:r>
            <a:br>
              <a:rPr lang="nl-BE" dirty="0" smtClean="0"/>
            </a:br>
            <a:r>
              <a:rPr lang="nl-BE" dirty="0" smtClean="0"/>
              <a:t>&gt; kies meteen de 3 afbeeldingen die je op deze slide wil invoegen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 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plaatsen.</a:t>
            </a:r>
            <a:endParaRPr lang="en-GB" dirty="0" smtClean="0"/>
          </a:p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700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07777"/>
            <a:ext cx="9144000" cy="5708838"/>
          </a:xfrm>
        </p:spPr>
        <p:txBody>
          <a:bodyPr lIns="360000" tIns="4284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 sz="1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r>
              <a:rPr lang="nl-BE" dirty="0" smtClean="0"/>
              <a:t>Klik op het icoon of op de rand van het kader om een afbeelding in te voegen</a:t>
            </a:r>
            <a:br>
              <a:rPr lang="nl-BE" dirty="0" smtClean="0"/>
            </a:br>
            <a:r>
              <a:rPr lang="nl-BE" dirty="0" smtClean="0">
                <a:latin typeface="Calibri" panose="020F0502020204030204" pitchFamily="34" charset="0"/>
              </a:rPr>
              <a:t>&gt; tabblad invoegen</a:t>
            </a:r>
            <a:br>
              <a:rPr lang="nl-BE" dirty="0" smtClean="0">
                <a:latin typeface="Calibri" panose="020F0502020204030204" pitchFamily="34" charset="0"/>
              </a:rPr>
            </a:br>
            <a:r>
              <a:rPr lang="nl-BE" dirty="0" smtClean="0">
                <a:latin typeface="Calibri" panose="020F0502020204030204" pitchFamily="34" charset="0"/>
              </a:rPr>
              <a:t>&gt; </a:t>
            </a:r>
            <a:r>
              <a:rPr lang="nl-BE" dirty="0" smtClean="0"/>
              <a:t>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een nieuwe foto terug op de achtergrond te plaatsen.</a:t>
            </a:r>
            <a:endParaRPr lang="en-GB" dirty="0" smtClean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272654" algn="l"/>
              </a:tabLst>
              <a:defRPr/>
            </a:pPr>
            <a:endParaRPr lang="en-GB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1501355"/>
            <a:ext cx="744344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pas de puntgrootte </a:t>
            </a:r>
            <a:r>
              <a:rPr lang="nl-BE" dirty="0" err="1" smtClean="0"/>
              <a:t>zonodig</a:t>
            </a:r>
            <a:r>
              <a:rPr lang="nl-BE" dirty="0" smtClean="0"/>
              <a:t> aan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367653" y="2074775"/>
            <a:ext cx="4872616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verwijder de balken 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358775" y="4107600"/>
            <a:ext cx="1532664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bron citaat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373362" y="2648196"/>
            <a:ext cx="494718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die je niet nodig hebt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73362" y="3221617"/>
            <a:ext cx="2583528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extra balk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58775" y="927935"/>
            <a:ext cx="5055487" cy="503590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BE" dirty="0" smtClean="0"/>
              <a:t>PLAATS HIER EEN CITAAT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749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Media Placeholder 6"/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310088"/>
            <a:ext cx="9144000" cy="5706526"/>
          </a:xfrm>
          <a:solidFill>
            <a:schemeClr val="bg2"/>
          </a:solidFill>
        </p:spPr>
        <p:txBody>
          <a:bodyPr lIns="396000" tIns="72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1pPr>
          </a:lstStyle>
          <a:p>
            <a:r>
              <a:rPr lang="nl-BE" dirty="0" smtClean="0"/>
              <a:t>Voeg hier een videofragment in. </a:t>
            </a:r>
            <a:br>
              <a:rPr lang="nl-BE" dirty="0" smtClean="0"/>
            </a:br>
            <a:r>
              <a:rPr lang="nl-BE" dirty="0" smtClean="0"/>
              <a:t>WERKWIJZE 1 </a:t>
            </a:r>
            <a:br>
              <a:rPr lang="nl-BE" dirty="0" smtClean="0"/>
            </a:br>
            <a:r>
              <a:rPr lang="nl-BE" dirty="0" smtClean="0"/>
              <a:t>1 ga naar een website (</a:t>
            </a:r>
            <a:r>
              <a:rPr lang="nl-BE" dirty="0" err="1" smtClean="0"/>
              <a:t>Youtube,Howest</a:t>
            </a:r>
            <a:r>
              <a:rPr lang="nl-BE" dirty="0" smtClean="0"/>
              <a:t>,…), kies een </a:t>
            </a:r>
            <a:r>
              <a:rPr lang="nl-BE" dirty="0" err="1" smtClean="0"/>
              <a:t>fimpje</a:t>
            </a:r>
            <a:r>
              <a:rPr lang="nl-BE" dirty="0" smtClean="0"/>
              <a:t>, klik op de rechtermuisknop en kopieer de insluitcode</a:t>
            </a:r>
            <a:br>
              <a:rPr lang="nl-BE" dirty="0" smtClean="0"/>
            </a:br>
            <a:r>
              <a:rPr lang="nl-BE" dirty="0" smtClean="0"/>
              <a:t>2 klik op het video icoon en kies ‘</a:t>
            </a:r>
            <a:r>
              <a:rPr lang="nl-BE" dirty="0" err="1" smtClean="0"/>
              <a:t>from</a:t>
            </a:r>
            <a:r>
              <a:rPr lang="nl-BE" dirty="0" smtClean="0"/>
              <a:t> a video </a:t>
            </a:r>
            <a:r>
              <a:rPr lang="nl-BE" dirty="0" err="1" smtClean="0"/>
              <a:t>embed</a:t>
            </a:r>
            <a:r>
              <a:rPr lang="nl-BE" dirty="0" smtClean="0"/>
              <a:t> code’, plak de code in het kader en klik op enter.</a:t>
            </a:r>
            <a:br>
              <a:rPr lang="nl-BE" dirty="0" smtClean="0"/>
            </a:br>
            <a:r>
              <a:rPr lang="nl-BE" dirty="0" smtClean="0"/>
              <a:t>3 Controleer of de video werkelijk afspeelt in de Slide Show weergave. </a:t>
            </a:r>
            <a:br>
              <a:rPr lang="nl-BE" dirty="0" smtClean="0"/>
            </a:br>
            <a:r>
              <a:rPr lang="nl-BE" dirty="0" smtClean="0"/>
              <a:t>WERKWIJZE 2 </a:t>
            </a:r>
            <a:br>
              <a:rPr lang="nl-BE" dirty="0" smtClean="0"/>
            </a:br>
            <a:r>
              <a:rPr lang="nl-BE" dirty="0" smtClean="0"/>
              <a:t>1 klik op bestand – kies opties – lint aanpassen. Plaats een  vinkje bij het tabblad Ontwikkelaars (rechter kolom)</a:t>
            </a:r>
            <a:br>
              <a:rPr lang="nl-BE" dirty="0" smtClean="0"/>
            </a:br>
            <a:r>
              <a:rPr lang="nl-BE" dirty="0" smtClean="0"/>
              <a:t>2 ga naar het tabblad Ontwikkelaars en kies ‘meer besturingselementen’</a:t>
            </a:r>
            <a:br>
              <a:rPr lang="nl-BE" dirty="0" smtClean="0"/>
            </a:br>
            <a:r>
              <a:rPr lang="nl-BE" dirty="0" smtClean="0"/>
              <a:t>3 Selecteer Shockwave Flash Object uit de lijst. Houd de rechtermuisknop in en maak een kader voor </a:t>
            </a:r>
            <a:br>
              <a:rPr lang="nl-BE" dirty="0" smtClean="0"/>
            </a:br>
            <a:r>
              <a:rPr lang="nl-BE" dirty="0" smtClean="0"/>
              <a:t>de film aan op je dia. </a:t>
            </a:r>
            <a:br>
              <a:rPr lang="nl-BE" dirty="0" smtClean="0"/>
            </a:br>
            <a:r>
              <a:rPr lang="nl-BE" dirty="0" smtClean="0"/>
              <a:t>4 kies op het tabblad ‘ontwikkelaars’ de optie ‘eigenschappen’</a:t>
            </a:r>
            <a:br>
              <a:rPr lang="nl-BE" dirty="0" smtClean="0"/>
            </a:br>
            <a:r>
              <a:rPr lang="nl-BE" dirty="0" smtClean="0"/>
              <a:t>5 Open Internet Explorer en </a:t>
            </a:r>
            <a:r>
              <a:rPr lang="nl-BE" dirty="0" err="1" smtClean="0"/>
              <a:t>Youtube</a:t>
            </a:r>
            <a:r>
              <a:rPr lang="nl-BE" dirty="0" smtClean="0"/>
              <a:t> en ga naar het filmpje toe. Kopieer de URL van het filmpje in de adresbalk bovenaan en plak dit in het eigenschappenvenster bij de optie Movie. Let wel: vervang in de gekopieerde tekst ‘</a:t>
            </a:r>
            <a:r>
              <a:rPr lang="nl-BE" dirty="0" err="1" smtClean="0"/>
              <a:t>watch?v</a:t>
            </a:r>
            <a:r>
              <a:rPr lang="nl-BE" dirty="0" smtClean="0"/>
              <a:t>=‘ door ‘v/’</a:t>
            </a:r>
            <a:br>
              <a:rPr lang="nl-BE" dirty="0" smtClean="0"/>
            </a:br>
            <a:r>
              <a:rPr lang="nl-BE" dirty="0" smtClean="0"/>
              <a:t>6 start de diavoorstelling</a:t>
            </a:r>
          </a:p>
          <a:p>
            <a:r>
              <a:rPr lang="nl-BE" dirty="0" smtClean="0"/>
              <a:t/>
            </a:r>
            <a:br>
              <a:rPr lang="nl-BE" dirty="0" smtClean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35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77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DF26A-7BD4-4ABB-B700-545A343AB5D3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6784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318559" y="3181641"/>
            <a:ext cx="7468501" cy="626701"/>
          </a:xfrm>
          <a:prstGeom prst="rect">
            <a:avLst/>
          </a:prstGeom>
          <a:solidFill>
            <a:schemeClr val="accent2"/>
          </a:solidFill>
        </p:spPr>
        <p:txBody>
          <a:bodyPr wrap="none" lIns="72000" tIns="36000" rIns="72000" bIns="36000" anchor="ctr">
            <a:spAutoFit/>
          </a:bodyPr>
          <a:lstStyle>
            <a:lvl1pPr algn="r">
              <a:lnSpc>
                <a:spcPct val="100000"/>
              </a:lnSpc>
              <a:defRPr sz="3600" b="1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nl-NL" dirty="0" smtClean="0"/>
              <a:t>deel VAN DE UITEENZETTING</a:t>
            </a:r>
            <a:endParaRPr lang="en-GB" dirty="0"/>
          </a:p>
        </p:txBody>
      </p:sp>
      <p:sp>
        <p:nvSpPr>
          <p:cNvPr id="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773129" y="3858911"/>
            <a:ext cx="2013931" cy="395869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none" lIns="72000" tIns="36000" rIns="72000" bIns="36000" anchor="t">
            <a:spAutoFit/>
          </a:bodyPr>
          <a:lstStyle>
            <a:lvl1pPr marL="0" indent="0" algn="r">
              <a:buNone/>
              <a:defRPr sz="2100" cap="all" spc="10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 smtClean="0"/>
              <a:t>ONDERTITEL</a:t>
            </a:r>
            <a:endParaRPr lang="en-GB" dirty="0"/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025855" y="2900240"/>
            <a:ext cx="2761205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tIns="0" bIns="0">
            <a:spAutoFit/>
          </a:bodyPr>
          <a:lstStyle>
            <a:lvl1pPr marL="0" indent="0" algn="r">
              <a:buNone/>
              <a:defRPr sz="1500" i="0" cap="all" spc="10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l-NL" dirty="0" smtClean="0"/>
              <a:t>naam van de spreker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9602" y="6097241"/>
            <a:ext cx="2297961" cy="76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2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07777"/>
            <a:ext cx="3048000" cy="5708837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</a:t>
            </a:r>
            <a:br>
              <a:rPr lang="nl-BE" dirty="0" smtClean="0"/>
            </a:br>
            <a:r>
              <a:rPr lang="nl-BE" dirty="0" smtClean="0"/>
              <a:t>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</a:t>
            </a:r>
            <a:br>
              <a:rPr lang="nl-BE" dirty="0" smtClean="0"/>
            </a:br>
            <a:r>
              <a:rPr lang="nl-BE" dirty="0" smtClean="0"/>
              <a:t>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dirty="0" smtClean="0"/>
              <a:t>innovatief	creatief	ondernemend</a:t>
            </a:r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360000" y="1152000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74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6094800" y="310088"/>
            <a:ext cx="3049200" cy="570652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60000" y="1151999"/>
            <a:ext cx="5572800" cy="4726800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42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10088"/>
            <a:ext cx="4419600" cy="5706526"/>
          </a:xfrm>
          <a:solidFill>
            <a:schemeClr val="bg2"/>
          </a:solidFill>
          <a:ln>
            <a:noFill/>
          </a:ln>
        </p:spPr>
        <p:txBody>
          <a:bodyPr lIns="18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360000" y="1152000"/>
            <a:ext cx="4212000" cy="4726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2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4572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</a:t>
            </a:r>
            <a:br>
              <a:rPr lang="nl-BE" dirty="0" smtClean="0"/>
            </a:br>
            <a:endParaRPr lang="nl-BE" dirty="0" smtClean="0"/>
          </a:p>
          <a:p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803035" y="1059887"/>
            <a:ext cx="3982190" cy="48170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55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7776"/>
            <a:ext cx="6096000" cy="5708837"/>
          </a:xfrm>
          <a:solidFill>
            <a:schemeClr val="bg2"/>
          </a:solidFill>
          <a:ln>
            <a:noFill/>
          </a:ln>
        </p:spPr>
        <p:txBody>
          <a:bodyPr lIns="360000" tIns="900000" rIns="18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Calibri" panose="020F0502020204030204" pitchFamily="34" charset="0"/>
              <a:buNone/>
              <a:tabLst>
                <a:tab pos="132160" algn="l"/>
              </a:tabLst>
              <a:defRPr lang="en-GB" sz="1200" i="1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nl-BE" dirty="0" smtClean="0"/>
              <a:t>Klik op het icoon of op de rand van het kader om een afbeelding toe te voegen</a:t>
            </a:r>
            <a:br>
              <a:rPr lang="nl-BE" dirty="0" smtClean="0"/>
            </a:br>
            <a:r>
              <a:rPr lang="nl-BE" dirty="0" smtClean="0"/>
              <a:t>&gt; tabblad invoegen</a:t>
            </a:r>
            <a:br>
              <a:rPr lang="nl-BE" dirty="0" smtClean="0"/>
            </a:br>
            <a:r>
              <a:rPr lang="nl-BE" dirty="0" smtClean="0"/>
              <a:t>&gt; afbeelding of online afbeelding</a:t>
            </a:r>
            <a:br>
              <a:rPr lang="nl-BE" dirty="0" smtClean="0"/>
            </a:br>
            <a:r>
              <a:rPr lang="nl-BE" dirty="0" smtClean="0"/>
              <a:t>Via ‘</a:t>
            </a:r>
            <a:r>
              <a:rPr lang="nl-BE" dirty="0" err="1" smtClean="0"/>
              <a:t>crop</a:t>
            </a:r>
            <a:r>
              <a:rPr lang="nl-BE" dirty="0" smtClean="0"/>
              <a:t>’ kan je de afbeelding binnen het fotokader veranderen van positie (fit or </a:t>
            </a:r>
            <a:r>
              <a:rPr lang="nl-BE" dirty="0" err="1" smtClean="0"/>
              <a:t>fill</a:t>
            </a:r>
            <a:r>
              <a:rPr lang="nl-BE" dirty="0" smtClean="0"/>
              <a:t>). </a:t>
            </a:r>
            <a:br>
              <a:rPr lang="nl-BE" dirty="0" smtClean="0"/>
            </a:br>
            <a:r>
              <a:rPr lang="nl-BE" dirty="0" smtClean="0"/>
              <a:t>De afbeelding kan ook gedraaid of gespiegeld worden binnen het fotokader.</a:t>
            </a:r>
            <a:br>
              <a:rPr lang="nl-BE" dirty="0" smtClean="0"/>
            </a:br>
            <a:r>
              <a:rPr lang="nl-BE" dirty="0" smtClean="0"/>
              <a:t>Indien je de foto delete, dien je de nieuwe foto terug op de achtergrond te plaatsen</a:t>
            </a:r>
            <a:endParaRPr lang="en-GB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236425" y="1059887"/>
            <a:ext cx="2548800" cy="4818913"/>
          </a:xfrm>
        </p:spPr>
        <p:txBody>
          <a:bodyPr/>
          <a:lstStyle>
            <a:lvl1pPr>
              <a:lnSpc>
                <a:spcPct val="100000"/>
              </a:lnSpc>
              <a:tabLst>
                <a:tab pos="266400" algn="l"/>
                <a:tab pos="270000" algn="l"/>
              </a:tabLst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3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6016614"/>
            <a:ext cx="9144000" cy="841386"/>
            <a:chOff x="0" y="6016614"/>
            <a:chExt cx="9144000" cy="841386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016614"/>
              <a:ext cx="9144000" cy="8413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rgbClr val="EBEBEB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9602" y="6097241"/>
              <a:ext cx="2297961" cy="760759"/>
            </a:xfrm>
            <a:prstGeom prst="rect">
              <a:avLst/>
            </a:prstGeom>
          </p:spPr>
        </p:pic>
      </p:grpSp>
      <p:sp>
        <p:nvSpPr>
          <p:cNvPr id="12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58775" y="1153297"/>
            <a:ext cx="4050000" cy="4726800"/>
          </a:xfrm>
          <a:solidFill>
            <a:schemeClr val="bg2"/>
          </a:solidFill>
        </p:spPr>
        <p:txBody>
          <a:bodyPr wrap="square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4737100" y="1140514"/>
            <a:ext cx="4050000" cy="4726800"/>
          </a:xfrm>
          <a:solidFill>
            <a:schemeClr val="bg2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-1" y="488"/>
            <a:ext cx="9144000" cy="309600"/>
          </a:xfrm>
          <a:solidFill>
            <a:schemeClr val="tx1"/>
          </a:solidFill>
        </p:spPr>
        <p:txBody>
          <a:bodyPr tIns="72000">
            <a:normAutofit/>
          </a:bodyPr>
          <a:lstStyle>
            <a:lvl1pPr marL="0" indent="0">
              <a:buNone/>
              <a:defRPr sz="1200" spc="150" baseline="0">
                <a:solidFill>
                  <a:schemeClr val="bg2"/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en-US" dirty="0" smtClean="0"/>
              <a:t>TITEL VAN DE UITEENZETTING &gt; deel van de </a:t>
            </a:r>
            <a:r>
              <a:rPr lang="en-US" dirty="0" err="1" smtClean="0"/>
              <a:t>uiteenzetting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720000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4737100" y="716162"/>
            <a:ext cx="3484737" cy="349702"/>
          </a:xfrm>
          <a:solidFill>
            <a:schemeClr val="accent2"/>
          </a:solidFill>
        </p:spPr>
        <p:txBody>
          <a:bodyPr wrap="none" tIns="36000" bIns="36000">
            <a:spAutoFit/>
          </a:bodyPr>
          <a:lstStyle>
            <a:lvl1pPr marL="0" indent="0" algn="l">
              <a:buNone/>
              <a:defRPr sz="1800" cap="all" spc="15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err="1" smtClean="0"/>
              <a:t>kernidee</a:t>
            </a:r>
            <a:r>
              <a:rPr lang="en-US" dirty="0" smtClean="0"/>
              <a:t> van de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1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1590"/>
            <a:ext cx="2624400" cy="277200"/>
          </a:xfrm>
          <a:prstGeom prst="rect">
            <a:avLst/>
          </a:prstGeom>
        </p:spPr>
        <p:txBody>
          <a:bodyPr vert="horz" wrap="none" lIns="0" tIns="45720" rIns="0" bIns="45720" rtlCol="0" anchor="t" anchorCtr="0"/>
          <a:lstStyle>
            <a:lvl1pPr algn="ctr">
              <a:defRPr sz="1200" i="1"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60000" y="1152000"/>
            <a:ext cx="8357397" cy="472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2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3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1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8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SzPct val="80000"/>
        <a:buFont typeface="Calibri" panose="020F0502020204030204" pitchFamily="34" charset="0"/>
        <a:buChar char="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01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5511" userDrawn="1">
          <p15:clr>
            <a:srgbClr val="F26B43"/>
          </p15:clr>
        </p15:guide>
        <p15:guide id="5" pos="1927" userDrawn="1">
          <p15:clr>
            <a:srgbClr val="F26B43"/>
          </p15:clr>
        </p15:guide>
        <p15:guide id="6" pos="3842" userDrawn="1">
          <p15:clr>
            <a:srgbClr val="F26B43"/>
          </p15:clr>
        </p15:guide>
        <p15:guide id="7" orient="horz" pos="3793" userDrawn="1">
          <p15:clr>
            <a:srgbClr val="F26B43"/>
          </p15:clr>
        </p15:guide>
        <p15:guide id="8" orient="horz" pos="196" userDrawn="1">
          <p15:clr>
            <a:srgbClr val="F26B43"/>
          </p15:clr>
        </p15:guide>
        <p15:guide id="9" orient="horz" pos="2589" userDrawn="1">
          <p15:clr>
            <a:srgbClr val="F26B43"/>
          </p15:clr>
        </p15:guide>
        <p15:guide id="10" orient="horz" pos="13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zonewatch.gsfc.nasa.gov/" TargetMode="External"/><Relationship Id="rId2" Type="http://schemas.openxmlformats.org/officeDocument/2006/relationships/hyperlink" Target="http://ozonewatch.gsfc.nasa.gov/education/ozonewatch_questions.pdf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://www.compendiumvoordeleefomgeving.nl/indicatoren/nl0173-Aantasting-van-de-ozonlaag:-de-oorzaken-en-effecten.html?i=32-8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nrc.nl/W2/Lab/Profiel/DeZon/zoninhoud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http://mediatheek.thinkquest.nl/~ll055/air/images/atmosnl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environment/climate-change/exclusive-the-methane-time-bomb-938932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mediatheek.thinkquest.nl/~ll055/air/images/atmosnl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QREfpqlO5g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168" y="3243196"/>
            <a:ext cx="8334892" cy="503590"/>
          </a:xfrm>
        </p:spPr>
        <p:txBody>
          <a:bodyPr/>
          <a:lstStyle/>
          <a:p>
            <a:r>
              <a:rPr lang="en-GB" sz="2800" dirty="0" smtClean="0"/>
              <a:t>Myspace </a:t>
            </a:r>
            <a:r>
              <a:rPr lang="en-GB" sz="2800" dirty="0" err="1" smtClean="0"/>
              <a:t>vakstudie</a:t>
            </a:r>
            <a:r>
              <a:rPr lang="en-GB" sz="2800" dirty="0" smtClean="0"/>
              <a:t> </a:t>
            </a:r>
            <a:r>
              <a:rPr lang="en-GB" sz="2800" smtClean="0"/>
              <a:t>aardrijkskunde </a:t>
            </a:r>
            <a:r>
              <a:rPr lang="en-GB" sz="2800" dirty="0" smtClean="0"/>
              <a:t>1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6503" y="3858911"/>
            <a:ext cx="3970557" cy="395869"/>
          </a:xfrm>
        </p:spPr>
        <p:txBody>
          <a:bodyPr/>
          <a:lstStyle/>
          <a:p>
            <a:r>
              <a:rPr lang="en-GB" dirty="0" err="1" smtClean="0"/>
              <a:t>Weer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klimaat</a:t>
            </a:r>
            <a:r>
              <a:rPr lang="en-GB" dirty="0" smtClean="0"/>
              <a:t> </a:t>
            </a:r>
            <a:r>
              <a:rPr lang="en-GB" dirty="0" err="1" smtClean="0"/>
              <a:t>deel</a:t>
            </a:r>
            <a:r>
              <a:rPr lang="en-GB" dirty="0" smtClean="0"/>
              <a:t> 1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922621" y="4366905"/>
            <a:ext cx="2864439" cy="230832"/>
          </a:xfrm>
        </p:spPr>
        <p:txBody>
          <a:bodyPr/>
          <a:lstStyle/>
          <a:p>
            <a:r>
              <a:rPr lang="en-GB" dirty="0" err="1" smtClean="0"/>
              <a:t>Vaklector</a:t>
            </a:r>
            <a:r>
              <a:rPr lang="en-GB" dirty="0" smtClean="0"/>
              <a:t> F. De Laere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8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1" y="520866"/>
            <a:ext cx="7900416" cy="538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262444" y="650367"/>
            <a:ext cx="72475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3333FF"/>
                </a:solidFill>
                <a:latin typeface="+mn-lt"/>
              </a:rPr>
              <a:t>Ozonconcentratie in de onderste lagen van onze atmosfeer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946773" y="1035165"/>
            <a:ext cx="1657350" cy="1417638"/>
            <a:chOff x="4830" y="677"/>
            <a:chExt cx="1044" cy="893"/>
          </a:xfrm>
        </p:grpSpPr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 rot="-7484092">
              <a:off x="4944" y="1139"/>
              <a:ext cx="499" cy="363"/>
            </a:xfrm>
            <a:prstGeom prst="leftArrow">
              <a:avLst>
                <a:gd name="adj1" fmla="val 50000"/>
                <a:gd name="adj2" fmla="val 34366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830" y="677"/>
              <a:ext cx="1044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800" b="1" dirty="0">
                  <a:solidFill>
                    <a:srgbClr val="FF3300"/>
                  </a:solidFill>
                </a:rPr>
                <a:t>Ozon (O</a:t>
              </a:r>
              <a:r>
                <a:rPr lang="nl-BE" altLang="nl-BE" sz="1600" b="1" dirty="0">
                  <a:solidFill>
                    <a:srgbClr val="FF3300"/>
                  </a:solidFill>
                </a:rPr>
                <a:t>3)</a:t>
              </a:r>
              <a:endParaRPr lang="nl-NL" altLang="nl-BE" sz="28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1109472" y="1844675"/>
            <a:ext cx="7290816" cy="1368425"/>
            <a:chOff x="521" y="1162"/>
            <a:chExt cx="5239" cy="862"/>
          </a:xfrm>
        </p:grpSpPr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589" y="2024"/>
              <a:ext cx="5171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521" y="1162"/>
              <a:ext cx="5239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882" y="1344"/>
              <a:ext cx="18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4000" b="1" i="1" dirty="0">
                  <a:solidFill>
                    <a:srgbClr val="FF6600"/>
                  </a:solidFill>
                </a:rPr>
                <a:t>OZONLAAG</a:t>
              </a:r>
              <a:endParaRPr lang="nl-NL" altLang="nl-BE" sz="4000" b="1" i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 rot="16200000">
            <a:off x="577674" y="3306358"/>
            <a:ext cx="13695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solidFill>
                  <a:srgbClr val="000099"/>
                </a:solidFill>
              </a:rPr>
              <a:t>stratosfee</a:t>
            </a:r>
            <a:r>
              <a:rPr lang="nl-BE" altLang="nl-BE" sz="2400" b="1" dirty="0">
                <a:solidFill>
                  <a:srgbClr val="000099"/>
                </a:solidFill>
              </a:rPr>
              <a:t>r</a:t>
            </a:r>
            <a:endParaRPr lang="nl-NL" altLang="nl-BE" sz="2400" b="1" dirty="0">
              <a:solidFill>
                <a:srgbClr val="000099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6200000">
            <a:off x="602143" y="4584670"/>
            <a:ext cx="1377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solidFill>
                  <a:srgbClr val="000099"/>
                </a:solidFill>
              </a:rPr>
              <a:t>troposfeer</a:t>
            </a:r>
            <a:endParaRPr lang="nl-NL" altLang="nl-BE" sz="2000" b="1" dirty="0">
              <a:solidFill>
                <a:srgbClr val="000099"/>
              </a:solidFill>
            </a:endParaRPr>
          </a:p>
        </p:txBody>
      </p:sp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3347172" y="4434681"/>
            <a:ext cx="2449513" cy="700088"/>
            <a:chOff x="2200" y="2990"/>
            <a:chExt cx="1543" cy="441"/>
          </a:xfrm>
        </p:grpSpPr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 rot="-1896450">
              <a:off x="2200" y="3249"/>
              <a:ext cx="454" cy="182"/>
            </a:xfrm>
            <a:prstGeom prst="leftArrow">
              <a:avLst>
                <a:gd name="adj1" fmla="val 50000"/>
                <a:gd name="adj2" fmla="val 62363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699" y="2990"/>
              <a:ext cx="1044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800" b="1" dirty="0">
                  <a:solidFill>
                    <a:srgbClr val="FF3300"/>
                  </a:solidFill>
                </a:rPr>
                <a:t>Ozon (O</a:t>
              </a:r>
              <a:r>
                <a:rPr lang="nl-BE" altLang="nl-BE" sz="1600" b="1" dirty="0">
                  <a:solidFill>
                    <a:srgbClr val="FF3300"/>
                  </a:solidFill>
                </a:rPr>
                <a:t>3)</a:t>
              </a:r>
              <a:endParaRPr lang="nl-NL" altLang="nl-BE" sz="2800" b="1" dirty="0">
                <a:solidFill>
                  <a:srgbClr val="FF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91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ozon-septem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474620"/>
            <a:ext cx="8095488" cy="49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16013" y="3021013"/>
            <a:ext cx="2492375" cy="1103312"/>
            <a:chOff x="703" y="1903"/>
            <a:chExt cx="1570" cy="69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03" y="1903"/>
              <a:ext cx="118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nl-BE" sz="40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ozongat</a:t>
              </a:r>
              <a:endParaRPr lang="nl-NL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rot="2674946">
              <a:off x="1746" y="2432"/>
              <a:ext cx="527" cy="166"/>
            </a:xfrm>
            <a:prstGeom prst="rightArrow">
              <a:avLst>
                <a:gd name="adj1" fmla="val 50000"/>
                <a:gd name="adj2" fmla="val 79367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190082" y="3371850"/>
            <a:ext cx="47720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l-BE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een kleinere concentratie ozon</a:t>
            </a:r>
            <a:endParaRPr lang="nl-NL" sz="28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7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2" name="Rechthoek 1"/>
          <p:cNvSpPr/>
          <p:nvPr/>
        </p:nvSpPr>
        <p:spPr>
          <a:xfrm>
            <a:off x="2066544" y="40594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ozonewatch.gsfc.nasa.gov/education/ozonewatch_questions.pdf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066544" y="2971809"/>
            <a:ext cx="3335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3"/>
              </a:rPr>
              <a:t>http://ozonewatch.gsfc.nasa.gov</a:t>
            </a:r>
            <a:r>
              <a:rPr lang="nl-BE" dirty="0" smtClean="0">
                <a:hlinkClick r:id="rId3"/>
              </a:rPr>
              <a:t>/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908304" y="453026"/>
            <a:ext cx="581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j-lt"/>
              </a:rPr>
              <a:t>Ozonlaag recente gegevens</a:t>
            </a:r>
            <a:endParaRPr lang="nl-BE" sz="2400" dirty="0"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066544" y="124336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>
                <a:hlinkClick r:id="rId4"/>
              </a:rPr>
              <a:t>http://</a:t>
            </a:r>
            <a:r>
              <a:rPr lang="nl-BE" dirty="0" smtClean="0">
                <a:hlinkClick r:id="rId4"/>
              </a:rPr>
              <a:t>www.compendiumvoordeleefomgeving.nl/indicatoren/nl0173-Aantasting-van-de-ozonlaag%3A-de-oorzaken-en-effecten.html?i=32-84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2066544" y="3538104"/>
            <a:ext cx="40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Oefening: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97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9975" y="333375"/>
            <a:ext cx="390048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3300"/>
                </a:solidFill>
              </a:rPr>
              <a:t>Het belang van de atmosfeer</a:t>
            </a:r>
            <a:endParaRPr lang="nl-NL" altLang="nl-BE" sz="2400" b="1" dirty="0">
              <a:solidFill>
                <a:srgbClr val="FF33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4791" y="1111251"/>
            <a:ext cx="1682749" cy="4317999"/>
            <a:chOff x="295" y="813"/>
            <a:chExt cx="1060" cy="2720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85" y="813"/>
              <a:ext cx="3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800" b="1" dirty="0">
                  <a:solidFill>
                    <a:srgbClr val="FF6600"/>
                  </a:solidFill>
                  <a:latin typeface="+mn-lt"/>
                </a:rPr>
                <a:t>N</a:t>
              </a:r>
              <a:r>
                <a:rPr lang="nl-BE" altLang="nl-BE" sz="1600" b="1" dirty="0">
                  <a:solidFill>
                    <a:srgbClr val="FF6600"/>
                  </a:solidFill>
                  <a:latin typeface="+mn-lt"/>
                </a:rPr>
                <a:t>2</a:t>
              </a:r>
              <a:endParaRPr lang="nl-NL" altLang="nl-BE" sz="2800" b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95" y="1616"/>
              <a:ext cx="10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solidFill>
                    <a:srgbClr val="FF6600"/>
                  </a:solidFill>
                  <a:latin typeface="+mn-lt"/>
                </a:rPr>
                <a:t>stofdeeltjes</a:t>
              </a:r>
              <a:endParaRPr lang="nl-NL" altLang="nl-BE" sz="2400" b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40" y="2219"/>
              <a:ext cx="453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800" b="1" dirty="0">
                  <a:solidFill>
                    <a:srgbClr val="FF6600"/>
                  </a:solidFill>
                  <a:latin typeface="+mn-lt"/>
                </a:rPr>
                <a:t>CO</a:t>
              </a:r>
              <a:r>
                <a:rPr lang="nl-BE" altLang="nl-BE" sz="1600" b="1" dirty="0">
                  <a:solidFill>
                    <a:srgbClr val="FF6600"/>
                  </a:solidFill>
                  <a:latin typeface="+mn-lt"/>
                </a:rPr>
                <a:t>2</a:t>
              </a:r>
              <a:endParaRPr lang="nl-NL" altLang="nl-BE" sz="2800" b="1" dirty="0">
                <a:solidFill>
                  <a:srgbClr val="FF6600"/>
                </a:solidFill>
                <a:latin typeface="+mn-lt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40" y="3203"/>
              <a:ext cx="33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800" b="1" dirty="0">
                  <a:solidFill>
                    <a:srgbClr val="FF6600"/>
                  </a:solidFill>
                  <a:latin typeface="+mn-lt"/>
                </a:rPr>
                <a:t>O</a:t>
              </a:r>
              <a:r>
                <a:rPr lang="nl-BE" altLang="nl-BE" sz="1600" b="1" dirty="0">
                  <a:solidFill>
                    <a:srgbClr val="FF6600"/>
                  </a:solidFill>
                  <a:latin typeface="+mn-lt"/>
                </a:rPr>
                <a:t>3</a:t>
              </a:r>
              <a:endParaRPr lang="nl-NL" altLang="nl-BE" sz="2800" b="1" dirty="0">
                <a:solidFill>
                  <a:srgbClr val="FF6600"/>
                </a:solidFill>
                <a:latin typeface="+mn-lt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195513" y="1166020"/>
            <a:ext cx="5535613" cy="830263"/>
            <a:chOff x="1383" y="845"/>
            <a:chExt cx="3487" cy="523"/>
          </a:xfrm>
        </p:grpSpPr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383" y="845"/>
              <a:ext cx="15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belangrijkste gas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334" y="845"/>
              <a:ext cx="15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noodzakelijk voor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plantengroei</a:t>
              </a:r>
              <a:endParaRPr lang="nl-NL" altLang="nl-BE" sz="2400" b="1" dirty="0">
                <a:latin typeface="+mn-lt"/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2195513" y="2249487"/>
            <a:ext cx="6632574" cy="1382877"/>
            <a:chOff x="1429" y="1616"/>
            <a:chExt cx="4178" cy="756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429" y="1616"/>
              <a:ext cx="176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verstrooien zonlicht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condensatiekerntjes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BE" sz="2400" b="1" dirty="0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379" y="1616"/>
              <a:ext cx="222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winderosie, vulkanisme,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verbranding meteoroïden</a:t>
              </a:r>
              <a:endParaRPr lang="nl-NL" altLang="nl-BE" sz="2400" b="1" dirty="0">
                <a:latin typeface="+mn-lt"/>
              </a:endParaRPr>
            </a:p>
          </p:txBody>
        </p:sp>
      </p:grp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2114678" y="3259302"/>
            <a:ext cx="6083299" cy="1200150"/>
            <a:chOff x="1383" y="2251"/>
            <a:chExt cx="3832" cy="756"/>
          </a:xfrm>
        </p:grpSpPr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83" y="2251"/>
              <a:ext cx="191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houdt de warmte vast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broeikaseffect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3424" y="2251"/>
              <a:ext cx="179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fotosynthese,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verbranding fossiele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brandstoffen</a:t>
              </a:r>
              <a:endParaRPr lang="nl-NL" altLang="nl-BE" sz="2400" b="1" dirty="0">
                <a:latin typeface="+mn-lt"/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170240" y="4566445"/>
            <a:ext cx="6045200" cy="1200150"/>
            <a:chOff x="1383" y="3110"/>
            <a:chExt cx="3808" cy="756"/>
          </a:xfrm>
        </p:grpSpPr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383" y="3158"/>
              <a:ext cx="161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absorbeert UV-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straling van de zon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378" y="3110"/>
              <a:ext cx="181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vernietigd door </a:t>
              </a:r>
              <a:r>
                <a:rPr lang="nl-BE" altLang="nl-BE" sz="2400" b="1" dirty="0" err="1">
                  <a:latin typeface="+mn-lt"/>
                </a:rPr>
                <a:t>CFK’s</a:t>
              </a:r>
              <a:endParaRPr lang="nl-BE" altLang="nl-BE" sz="2400" b="1" dirty="0">
                <a:latin typeface="+mn-lt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reageert met lucht-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vervuiling</a:t>
              </a:r>
              <a:endParaRPr lang="nl-NL" altLang="nl-BE"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6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39975" y="333375"/>
            <a:ext cx="3900488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3300"/>
                </a:solidFill>
                <a:latin typeface="+mn-lt"/>
              </a:rPr>
              <a:t>Het belang van de atmosfeer</a:t>
            </a:r>
            <a:endParaRPr lang="nl-NL" altLang="nl-BE" sz="2400" b="1" dirty="0">
              <a:solidFill>
                <a:srgbClr val="FF3300"/>
              </a:solidFill>
              <a:latin typeface="+mn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10226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water-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damp</a:t>
            </a:r>
            <a:endParaRPr lang="nl-NL" altLang="nl-BE" sz="2400" b="1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124075" y="1341439"/>
            <a:ext cx="5445125" cy="830263"/>
            <a:chOff x="1338" y="845"/>
            <a:chExt cx="3430" cy="523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338" y="845"/>
              <a:ext cx="1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wolkenvorming 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neerslag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288" y="845"/>
              <a:ext cx="14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soms opgeslagen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als sneeuw en ijs</a:t>
              </a:r>
              <a:endParaRPr lang="nl-NL" altLang="nl-BE" sz="2400" b="1" dirty="0">
                <a:latin typeface="+mn-lt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0000" y="2461501"/>
            <a:ext cx="15106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zwavel-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dioxide 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methaan</a:t>
            </a:r>
            <a:endParaRPr lang="nl-NL" altLang="nl-BE" sz="2400" b="1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24075" y="2461501"/>
            <a:ext cx="6078538" cy="1200150"/>
            <a:chOff x="1338" y="1797"/>
            <a:chExt cx="3829" cy="75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38" y="1797"/>
              <a:ext cx="119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veroorzaken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zure regen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BE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288" y="1842"/>
              <a:ext cx="187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industrie, verkeer 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elektriciteitscentrales</a:t>
              </a:r>
              <a:endParaRPr lang="nl-NL" altLang="nl-BE" sz="2400" b="1" dirty="0">
                <a:latin typeface="+mn-lt"/>
              </a:endParaRP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7895" y="4201819"/>
            <a:ext cx="5309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800" b="1" dirty="0">
                <a:solidFill>
                  <a:srgbClr val="FF6600"/>
                </a:solidFill>
                <a:latin typeface="+mn-lt"/>
              </a:rPr>
              <a:t>O</a:t>
            </a:r>
            <a:r>
              <a:rPr lang="nl-BE" altLang="nl-BE" sz="1600" b="1" dirty="0">
                <a:solidFill>
                  <a:srgbClr val="FF6600"/>
                </a:solidFill>
                <a:latin typeface="+mn-lt"/>
              </a:rPr>
              <a:t>2</a:t>
            </a:r>
            <a:endParaRPr lang="nl-NL" altLang="nl-BE" sz="2800" b="1" dirty="0">
              <a:solidFill>
                <a:srgbClr val="FF6600"/>
              </a:solidFill>
              <a:latin typeface="+mn-lt"/>
            </a:endParaRP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124075" y="4018130"/>
            <a:ext cx="5159376" cy="830263"/>
            <a:chOff x="1338" y="2931"/>
            <a:chExt cx="3250" cy="523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338" y="2931"/>
              <a:ext cx="184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tweede belangrijkste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gas van de atmosfeer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288" y="2931"/>
              <a:ext cx="13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komt vrij door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fotosynthese</a:t>
              </a:r>
              <a:endParaRPr lang="nl-NL" altLang="nl-BE"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1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524256" y="499872"/>
            <a:ext cx="553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j-lt"/>
              </a:rPr>
              <a:t>Rol van onze atmosfeer</a:t>
            </a:r>
            <a:endParaRPr lang="nl-BE" sz="2400" dirty="0"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4256" y="1199325"/>
            <a:ext cx="5506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00B0F0"/>
                </a:solidFill>
                <a:latin typeface="+mn-lt"/>
              </a:rPr>
              <a:t>1 </a:t>
            </a:r>
            <a:r>
              <a:rPr lang="nl-NL" altLang="nl-BE" sz="2400" b="1" dirty="0">
                <a:solidFill>
                  <a:srgbClr val="00B0F0"/>
                </a:solidFill>
                <a:latin typeface="+mn-lt"/>
              </a:rPr>
              <a:t>Ademhaling van de meeste organismen</a:t>
            </a:r>
            <a:r>
              <a:rPr lang="nl-NL" altLang="nl-BE" sz="2400" dirty="0">
                <a:solidFill>
                  <a:srgbClr val="00B0F0"/>
                </a:solidFill>
                <a:latin typeface="+mn-lt"/>
              </a:rPr>
              <a:t> </a:t>
            </a:r>
          </a:p>
        </p:txBody>
      </p:sp>
      <p:pic>
        <p:nvPicPr>
          <p:cNvPr id="9218" name="Picture 2" descr="http://www.boerenmedical.nl/media/news/zuurstof-therapie-tegen-insulineresistentie-770_large-7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7" y="2022313"/>
            <a:ext cx="6667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60000" y="479997"/>
            <a:ext cx="83865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solidFill>
                  <a:srgbClr val="00B0F0"/>
                </a:solidFill>
                <a:latin typeface="+mn-lt"/>
              </a:rPr>
              <a:t>2 </a:t>
            </a:r>
            <a:r>
              <a:rPr lang="nl-NL" altLang="nl-BE" sz="2400" b="1" dirty="0" smtClean="0">
                <a:solidFill>
                  <a:srgbClr val="00B0F0"/>
                </a:solidFill>
                <a:latin typeface="+mn-lt"/>
              </a:rPr>
              <a:t>Bescherming van het leven op aarde tegen kosmische straling.</a:t>
            </a:r>
            <a:r>
              <a:rPr lang="nl-NL" altLang="nl-BE" sz="2400" dirty="0" smtClean="0">
                <a:solidFill>
                  <a:srgbClr val="00B0F0"/>
                </a:solidFill>
                <a:latin typeface="+mn-lt"/>
              </a:rPr>
              <a:t> </a:t>
            </a:r>
            <a:endParaRPr lang="nl-NL" altLang="nl-BE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3" descr="http://www.nrc.nl/W2/Lab/Profiel/DeZon/zoninhou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77" y="1282129"/>
            <a:ext cx="8388350" cy="431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0677" y="370269"/>
            <a:ext cx="7304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solidFill>
                  <a:srgbClr val="00B0F0"/>
                </a:solidFill>
                <a:latin typeface="+mn-lt"/>
              </a:rPr>
              <a:t>3 </a:t>
            </a:r>
            <a:r>
              <a:rPr lang="nl-NL" altLang="nl-BE" sz="2400" b="1" dirty="0" smtClean="0">
                <a:solidFill>
                  <a:srgbClr val="00B0F0"/>
                </a:solidFill>
                <a:latin typeface="+mn-lt"/>
              </a:rPr>
              <a:t>Bescherming van bombardementen van meteorieten.</a:t>
            </a:r>
            <a:r>
              <a:rPr lang="nl-NL" altLang="nl-BE" sz="2400" dirty="0" smtClean="0">
                <a:solidFill>
                  <a:srgbClr val="00B0F0"/>
                </a:solidFill>
                <a:latin typeface="+mn-lt"/>
              </a:rPr>
              <a:t> </a:t>
            </a:r>
            <a:endParaRPr lang="nl-NL" altLang="nl-BE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3" descr="mete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417" y="831934"/>
            <a:ext cx="65532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1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80677" y="370269"/>
            <a:ext cx="374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00B0F0"/>
                </a:solidFill>
                <a:latin typeface="+mn-lt"/>
              </a:rPr>
              <a:t>4</a:t>
            </a:r>
            <a:r>
              <a:rPr lang="nl-BE" altLang="nl-BE" sz="24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nl-NL" altLang="nl-BE" sz="2400" b="1" dirty="0" smtClean="0">
                <a:solidFill>
                  <a:srgbClr val="00B0F0"/>
                </a:solidFill>
                <a:latin typeface="+mn-lt"/>
              </a:rPr>
              <a:t>Behoud van temperatuur.</a:t>
            </a:r>
            <a:r>
              <a:rPr lang="nl-NL" altLang="nl-BE" sz="2400" dirty="0" smtClean="0">
                <a:solidFill>
                  <a:srgbClr val="00B0F0"/>
                </a:solidFill>
                <a:latin typeface="+mn-lt"/>
              </a:rPr>
              <a:t> </a:t>
            </a:r>
            <a:endParaRPr lang="nl-NL" altLang="nl-BE" sz="24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2" descr="De aarde gezien door de ramen van de Shuttle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9"/>
          <a:stretch>
            <a:fillRect/>
          </a:stretch>
        </p:blipFill>
        <p:spPr bwMode="auto">
          <a:xfrm>
            <a:off x="853440" y="2738970"/>
            <a:ext cx="7377068" cy="314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tmosfeer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127697"/>
            <a:ext cx="36290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360000" y="99041"/>
            <a:ext cx="546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j-lt"/>
              </a:rPr>
              <a:t>Stralingsbalans</a:t>
            </a:r>
            <a:endParaRPr lang="nl-BE" sz="2400" dirty="0">
              <a:latin typeface="+mj-lt"/>
            </a:endParaRPr>
          </a:p>
        </p:txBody>
      </p:sp>
      <p:pic>
        <p:nvPicPr>
          <p:cNvPr id="4" name="Picture 2" descr="Bron 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560706"/>
            <a:ext cx="7083552" cy="531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25720" y="390292"/>
            <a:ext cx="3290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Arial Rounded MT Bold" panose="020F0704030504030204" pitchFamily="34" charset="0"/>
              </a:rPr>
              <a:t>De aardse atmosfeer</a:t>
            </a:r>
            <a:endParaRPr lang="nl-NL" altLang="nl-BE" sz="2400" b="1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2" descr="De aarde gezien door de ramen van de Shuttle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9"/>
          <a:stretch>
            <a:fillRect/>
          </a:stretch>
        </p:blipFill>
        <p:spPr bwMode="auto">
          <a:xfrm>
            <a:off x="725720" y="2505988"/>
            <a:ext cx="7116129" cy="302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olken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3"/>
          <a:stretch>
            <a:fillRect/>
          </a:stretch>
        </p:blipFill>
        <p:spPr bwMode="auto">
          <a:xfrm>
            <a:off x="6213901" y="100361"/>
            <a:ext cx="27209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94068" y="1550117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z</a:t>
            </a:r>
            <a:r>
              <a:rPr lang="nl-BE" altLang="nl-BE" sz="2400" b="1" dirty="0" smtClean="0">
                <a:latin typeface="+mn-lt"/>
              </a:rPr>
              <a:t>onlicht </a:t>
            </a:r>
            <a:r>
              <a:rPr lang="nl-BE" altLang="nl-BE" sz="2400" b="1" dirty="0">
                <a:latin typeface="+mn-lt"/>
              </a:rPr>
              <a:t>wordt door het aardoppervlak omgezet in </a:t>
            </a:r>
            <a:r>
              <a:rPr lang="nl-BE" altLang="nl-BE" sz="2400" b="1" dirty="0" smtClean="0">
                <a:latin typeface="+mn-lt"/>
              </a:rPr>
              <a:t>warmte</a:t>
            </a:r>
            <a:endParaRPr lang="nl-NL" altLang="nl-BE" sz="2400" b="1" dirty="0">
              <a:latin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94068" y="3101848"/>
            <a:ext cx="66595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d</a:t>
            </a:r>
            <a:r>
              <a:rPr lang="nl-BE" altLang="nl-BE" sz="2400" b="1" dirty="0" smtClean="0">
                <a:latin typeface="+mn-lt"/>
              </a:rPr>
              <a:t>e </a:t>
            </a:r>
            <a:r>
              <a:rPr lang="nl-BE" altLang="nl-BE" sz="2400" b="1" dirty="0">
                <a:latin typeface="+mn-lt"/>
              </a:rPr>
              <a:t>mens beïnvloedt de stralingsbalans door: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- de samenstelling van de atmosfeer 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  veranderen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- het aardoppervlak te wijzigen</a:t>
            </a:r>
            <a:endParaRPr lang="nl-NL" altLang="nl-B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72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" t="1984" r="1323" b="4054"/>
          <a:stretch>
            <a:fillRect/>
          </a:stretch>
        </p:blipFill>
        <p:spPr bwMode="auto">
          <a:xfrm>
            <a:off x="781876" y="902970"/>
            <a:ext cx="7488237" cy="4821238"/>
          </a:xfrm>
          <a:prstGeom prst="rect">
            <a:avLst/>
          </a:prstGeom>
          <a:noFill/>
          <a:ln w="2857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84340" y="305588"/>
            <a:ext cx="356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Opwarming door CO²-uitstoot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5361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" b="2817"/>
          <a:stretch>
            <a:fillRect/>
          </a:stretch>
        </p:blipFill>
        <p:spPr bwMode="auto">
          <a:xfrm>
            <a:off x="623253" y="732282"/>
            <a:ext cx="7775575" cy="49688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23253" y="134112"/>
            <a:ext cx="738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Ontbossing draagt bij tot opwarming aarde &gt; bomen nemen CO² op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19253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6" y="268859"/>
            <a:ext cx="4051300" cy="540067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84750" y="268859"/>
            <a:ext cx="4159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>
                <a:latin typeface="+mn-lt"/>
              </a:rPr>
              <a:t>De moderne veeteelt is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>
                <a:latin typeface="+mn-lt"/>
              </a:rPr>
              <a:t>verantwoordelijk voor 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>
                <a:latin typeface="+mn-lt"/>
              </a:rPr>
              <a:t>grote toename van methaan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>
                <a:latin typeface="+mn-lt"/>
              </a:rPr>
              <a:t>(een broeikasgas) in de troposfeer: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000" dirty="0">
                <a:latin typeface="+mn-lt"/>
              </a:rPr>
              <a:t>opwarming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BE" sz="2000" b="1" dirty="0">
              <a:solidFill>
                <a:srgbClr val="FFFF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74453" y="2159991"/>
            <a:ext cx="38413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000" dirty="0" smtClean="0">
                <a:latin typeface="+mn-lt"/>
              </a:rPr>
              <a:t>Wereldwijde </a:t>
            </a:r>
            <a:r>
              <a:rPr lang="nl-NL" altLang="nl-BE" sz="2000" dirty="0">
                <a:latin typeface="+mn-lt"/>
              </a:rPr>
              <a:t>veestapel produceert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000" dirty="0">
                <a:latin typeface="+mn-lt"/>
              </a:rPr>
              <a:t>meer broeikasgassen dan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000" dirty="0">
                <a:latin typeface="+mn-lt"/>
              </a:rPr>
              <a:t>het </a:t>
            </a:r>
            <a:r>
              <a:rPr lang="nl-NL" altLang="nl-BE" sz="2000" dirty="0" smtClean="0">
                <a:latin typeface="+mn-lt"/>
              </a:rPr>
              <a:t>autoverkeer. </a:t>
            </a:r>
            <a:endParaRPr lang="nl-NL" altLang="nl-BE" sz="2000" dirty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74453" y="3544014"/>
            <a:ext cx="37390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000" dirty="0">
                <a:latin typeface="+mn-lt"/>
              </a:rPr>
              <a:t>Methaan zou 23 keer schadelijker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000" dirty="0">
                <a:latin typeface="+mn-lt"/>
              </a:rPr>
              <a:t>zijn dan CO2 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4974453" y="4405066"/>
            <a:ext cx="40338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nl-BE" sz="2000" u="sng" dirty="0">
                <a:latin typeface="+mn-lt"/>
                <a:hlinkClick r:id="rId3"/>
              </a:rPr>
              <a:t>http://www.independent.co.uk/environment/climate-change/exclusive-the-methane-time-bomb-938932.html</a:t>
            </a:r>
            <a:endParaRPr lang="nl-BE" altLang="nl-B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350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515938"/>
            <a:ext cx="77057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De </a:t>
            </a:r>
            <a:r>
              <a:rPr lang="nl-BE" altLang="nl-BE" sz="2400" b="1" dirty="0">
                <a:latin typeface="+mn-lt"/>
              </a:rPr>
              <a:t>atmosfeer wordt op basis van de </a:t>
            </a:r>
            <a:r>
              <a:rPr lang="nl-BE" altLang="nl-BE" sz="2400" b="1" dirty="0" smtClean="0">
                <a:latin typeface="+mn-lt"/>
              </a:rPr>
              <a:t>temperatuur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ingedeeld </a:t>
            </a:r>
            <a:r>
              <a:rPr lang="nl-BE" altLang="nl-BE" sz="2400" b="1" dirty="0">
                <a:latin typeface="+mn-lt"/>
              </a:rPr>
              <a:t>in verschillende </a:t>
            </a:r>
            <a:r>
              <a:rPr lang="nl-BE" altLang="nl-BE" sz="2400" b="1" dirty="0" smtClean="0">
                <a:latin typeface="+mn-lt"/>
              </a:rPr>
              <a:t>sferen</a:t>
            </a:r>
            <a:r>
              <a:rPr lang="nl-BE" altLang="nl-BE" sz="2400" b="1" dirty="0" smtClean="0"/>
              <a:t>.</a:t>
            </a:r>
            <a:endParaRPr lang="nl-NL" altLang="nl-BE" sz="2400" b="1" dirty="0">
              <a:solidFill>
                <a:srgbClr val="FFFF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1044" y="1615057"/>
            <a:ext cx="6659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FF00"/>
                </a:solidFill>
              </a:rPr>
              <a:t>     </a:t>
            </a:r>
            <a:r>
              <a:rPr lang="nl-BE" altLang="nl-BE" sz="2400" b="1" dirty="0">
                <a:latin typeface="+mn-lt"/>
              </a:rPr>
              <a:t>Het weer speelt zich af in de </a:t>
            </a:r>
            <a:r>
              <a:rPr lang="nl-BE" altLang="nl-BE" sz="2400" b="1" dirty="0" smtClean="0">
                <a:latin typeface="+mn-lt"/>
              </a:rPr>
              <a:t>troposfeer</a:t>
            </a:r>
            <a:r>
              <a:rPr lang="nl-BE" altLang="nl-BE" sz="2400" b="1" dirty="0" smtClean="0"/>
              <a:t>.</a:t>
            </a:r>
            <a:endParaRPr lang="nl-NL" altLang="nl-BE" sz="2400" b="1" dirty="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13084" y="2405393"/>
            <a:ext cx="66595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Onze </a:t>
            </a:r>
            <a:r>
              <a:rPr lang="nl-BE" altLang="nl-BE" sz="2400" b="1" dirty="0">
                <a:latin typeface="+mn-lt"/>
              </a:rPr>
              <a:t>atmosfeer vervult </a:t>
            </a:r>
            <a:r>
              <a:rPr lang="nl-BE" altLang="nl-BE" sz="2400" b="1" dirty="0" smtClean="0">
                <a:latin typeface="+mn-lt"/>
              </a:rPr>
              <a:t>verschillende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levensbelangrijke </a:t>
            </a:r>
            <a:r>
              <a:rPr lang="nl-BE" altLang="nl-BE" sz="2400" b="1" dirty="0">
                <a:latin typeface="+mn-lt"/>
              </a:rPr>
              <a:t>functies:</a:t>
            </a:r>
            <a:endParaRPr lang="nl-NL" altLang="nl-BE" sz="2400" b="1" dirty="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3359" y="3439617"/>
            <a:ext cx="67437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000099"/>
                </a:solidFill>
              </a:rPr>
              <a:t>- ze bevat gassen die onmisbaar zijn voor het leven</a:t>
            </a:r>
            <a:endParaRPr lang="nl-NL" altLang="nl-BE" sz="2400" b="1" dirty="0">
              <a:solidFill>
                <a:srgbClr val="000099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13359" y="4220176"/>
            <a:ext cx="7143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000099"/>
                </a:solidFill>
              </a:rPr>
              <a:t>- stratosferisch ozon beschermt ons tegen </a:t>
            </a:r>
            <a:r>
              <a:rPr lang="nl-BE" altLang="nl-BE" sz="2400" b="1" dirty="0" err="1">
                <a:solidFill>
                  <a:srgbClr val="000099"/>
                </a:solidFill>
              </a:rPr>
              <a:t>UV-straling</a:t>
            </a:r>
            <a:endParaRPr lang="nl-NL" altLang="nl-BE" sz="2400" b="1" dirty="0">
              <a:solidFill>
                <a:srgbClr val="000099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3359" y="5000735"/>
            <a:ext cx="623728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l-BE" altLang="nl-BE" sz="2400" b="1" dirty="0">
                <a:solidFill>
                  <a:srgbClr val="000099"/>
                </a:solidFill>
              </a:rPr>
              <a:t> troposferisch ozon is schadelijk voor de mens</a:t>
            </a:r>
            <a:endParaRPr lang="nl-NL" altLang="nl-BE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7705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Zonlicht </a:t>
            </a:r>
            <a:r>
              <a:rPr lang="nl-BE" altLang="nl-BE" sz="2400" b="1" dirty="0">
                <a:latin typeface="+mn-lt"/>
              </a:rPr>
              <a:t>wordt door het aardoppervlak omgezet in warmte.</a:t>
            </a:r>
            <a:endParaRPr lang="nl-NL" altLang="nl-BE" sz="2400" b="1" dirty="0">
              <a:latin typeface="+mn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11188" y="2565400"/>
            <a:ext cx="66595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+mn-lt"/>
              </a:rPr>
              <a:t>De </a:t>
            </a:r>
            <a:r>
              <a:rPr lang="nl-BE" altLang="nl-BE" sz="2400" b="1" dirty="0">
                <a:latin typeface="+mn-lt"/>
              </a:rPr>
              <a:t>mens beïnvloedt de stralingsbalans door: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- de samenstelling van de atmosfeer 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  veranderen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latin typeface="+mn-lt"/>
              </a:rPr>
              <a:t>      - het aardoppervlak te wijzigen</a:t>
            </a:r>
            <a:endParaRPr lang="nl-NL" altLang="nl-B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84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kstvak 1"/>
          <p:cNvSpPr txBox="1">
            <a:spLocks noChangeArrowheads="1"/>
          </p:cNvSpPr>
          <p:nvPr/>
        </p:nvSpPr>
        <p:spPr bwMode="auto">
          <a:xfrm>
            <a:off x="685864" y="554482"/>
            <a:ext cx="6049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BE" altLang="nl-BE" b="1" dirty="0">
                <a:latin typeface="+mj-lt"/>
              </a:rPr>
              <a:t>Documentaire An inconvenient </a:t>
            </a:r>
            <a:r>
              <a:rPr lang="nl-BE" altLang="nl-BE" b="1" dirty="0" err="1">
                <a:latin typeface="+mj-lt"/>
              </a:rPr>
              <a:t>truth</a:t>
            </a:r>
            <a:r>
              <a:rPr lang="nl-BE" altLang="nl-BE" b="1" dirty="0">
                <a:latin typeface="+mj-lt"/>
              </a:rPr>
              <a:t> + opdracht</a:t>
            </a:r>
          </a:p>
        </p:txBody>
      </p:sp>
      <p:pic>
        <p:nvPicPr>
          <p:cNvPr id="4" name="Picture 2" descr="http://graphics8.nytimes.com/images/2006/05/24/arts/24trut.2.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37" y="2209311"/>
            <a:ext cx="65786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576" y="1432080"/>
            <a:ext cx="4025900" cy="43307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nl-NL" altLang="nl-BE" sz="2400" b="1" dirty="0" smtClean="0"/>
              <a:t>atmosfeer = een mantel met diverse gassen</a:t>
            </a:r>
            <a:r>
              <a:rPr lang="nl-NL" altLang="nl-BE" sz="2400" dirty="0" smtClean="0"/>
              <a:t>(zwaartekracht)</a:t>
            </a:r>
          </a:p>
          <a:p>
            <a:pPr eaLnBrk="1" hangingPunct="1"/>
            <a:r>
              <a:rPr lang="nl-NL" altLang="nl-BE" sz="2400" b="1" dirty="0" smtClean="0"/>
              <a:t>grote hoogte: </a:t>
            </a:r>
            <a:r>
              <a:rPr lang="nl-NL" altLang="nl-BE" sz="2400" dirty="0" smtClean="0"/>
              <a:t> </a:t>
            </a:r>
            <a:r>
              <a:rPr lang="nl-NL" altLang="nl-BE" sz="2400" b="1" dirty="0" smtClean="0"/>
              <a:t>concentratie gassen daalt</a:t>
            </a:r>
            <a:r>
              <a:rPr lang="nl-NL" altLang="nl-BE" sz="2400" dirty="0" smtClean="0"/>
              <a:t> (ijler)</a:t>
            </a:r>
          </a:p>
          <a:p>
            <a:pPr eaLnBrk="1" hangingPunct="1"/>
            <a:r>
              <a:rPr lang="nl-NL" altLang="nl-BE" sz="2400" b="1" dirty="0" smtClean="0"/>
              <a:t>ruimte</a:t>
            </a:r>
            <a:r>
              <a:rPr lang="nl-NL" altLang="nl-BE" sz="2400" dirty="0" smtClean="0"/>
              <a:t> </a:t>
            </a:r>
          </a:p>
          <a:p>
            <a:pPr eaLnBrk="1" hangingPunct="1"/>
            <a:endParaRPr lang="nl-NL" altLang="nl-BE" sz="2800" dirty="0" smtClean="0">
              <a:solidFill>
                <a:srgbClr val="FFFF00"/>
              </a:solidFill>
            </a:endParaRPr>
          </a:p>
          <a:p>
            <a:pPr eaLnBrk="1" hangingPunct="1"/>
            <a:endParaRPr lang="nl-NL" altLang="nl-BE" sz="2800" dirty="0" smtClean="0">
              <a:solidFill>
                <a:srgbClr val="FFFF00"/>
              </a:solidFill>
            </a:endParaRPr>
          </a:p>
          <a:p>
            <a:pPr eaLnBrk="1" hangingPunct="1"/>
            <a:endParaRPr lang="nl-NL" altLang="nl-BE" sz="2800" u="sng" dirty="0" smtClean="0">
              <a:solidFill>
                <a:srgbClr val="FFFF00"/>
              </a:solidFill>
            </a:endParaRPr>
          </a:p>
          <a:p>
            <a:pPr eaLnBrk="1" hangingPunct="1"/>
            <a:endParaRPr lang="nl-NL" altLang="nl-BE" sz="2800" dirty="0" smtClean="0">
              <a:solidFill>
                <a:srgbClr val="FFFF0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37576" y="4575330"/>
            <a:ext cx="66085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</a:rPr>
              <a:t>De aarde is dus niet alleen qua ligging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</a:rPr>
              <a:t>uniek in ons zonnestelsel,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chemeClr val="accent2"/>
                </a:solidFill>
              </a:rPr>
              <a:t>maar ook qua samenstelling van haar atmosfeer.</a:t>
            </a:r>
            <a:r>
              <a:rPr lang="nl-NL" altLang="nl-BE" sz="24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" name="Picture 10" descr="Atmosfeer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687543"/>
            <a:ext cx="3629025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7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 aarde gezien door de ramen van de Shuttle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9"/>
          <a:stretch>
            <a:fillRect/>
          </a:stretch>
        </p:blipFill>
        <p:spPr bwMode="auto">
          <a:xfrm>
            <a:off x="390465" y="641499"/>
            <a:ext cx="8574147" cy="5435024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4017" y="65840"/>
            <a:ext cx="48456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 smtClean="0">
                <a:latin typeface="Arial Rounded MT Bold" panose="020F0704030504030204" pitchFamily="34" charset="0"/>
              </a:rPr>
              <a:t>De </a:t>
            </a:r>
            <a:r>
              <a:rPr lang="nl-BE" altLang="nl-BE" sz="2400" b="1" dirty="0">
                <a:latin typeface="Arial Rounded MT Bold" panose="020F0704030504030204" pitchFamily="34" charset="0"/>
              </a:rPr>
              <a:t>opbouw van onze atmosfeer</a:t>
            </a:r>
            <a:endParaRPr lang="nl-NL" altLang="nl-BE" sz="24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03726"/>
              </p:ext>
            </p:extLst>
          </p:nvPr>
        </p:nvGraphicFramePr>
        <p:xfrm>
          <a:off x="2616828" y="1519264"/>
          <a:ext cx="3459163" cy="496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ekening" r:id="rId4" imgW="9430611" imgH="13545214" progId="WPDraw30.Drawing">
                  <p:embed/>
                </p:oleObj>
              </mc:Choice>
              <mc:Fallback>
                <p:oleObj name="Tekening" r:id="rId4" imgW="9430611" imgH="13545214" progId="WPDraw30.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28" y="1519264"/>
                        <a:ext cx="3459163" cy="496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6084888" y="5792128"/>
            <a:ext cx="232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TROPOSFEER</a:t>
            </a:r>
            <a:r>
              <a:rPr lang="nl-NL" altLang="nl-BE" sz="2400" dirty="0"/>
              <a:t> 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6084888" y="4584506"/>
            <a:ext cx="249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STRATOSFEER</a:t>
            </a:r>
            <a:r>
              <a:rPr lang="nl-NL" altLang="nl-BE" sz="2400" dirty="0"/>
              <a:t> 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084888" y="3962929"/>
            <a:ext cx="213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MESOSFEER</a:t>
            </a:r>
            <a:r>
              <a:rPr lang="nl-NL" altLang="nl-BE" sz="24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6056312" y="3157826"/>
            <a:ext cx="255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THERMOSFEER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6084888" y="2420938"/>
            <a:ext cx="1903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>
                <a:solidFill>
                  <a:srgbClr val="FF3300"/>
                </a:solidFill>
              </a:rPr>
              <a:t>EXOSFEER</a:t>
            </a:r>
            <a:r>
              <a:rPr lang="nl-NL" altLang="nl-BE" sz="2400"/>
              <a:t> 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6236048" y="1064550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MAGNETOSFEER</a:t>
            </a:r>
            <a:r>
              <a:rPr lang="nl-NL" altLang="nl-BE" sz="2400" dirty="0"/>
              <a:t> 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6710363" y="623182"/>
            <a:ext cx="151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>
                <a:solidFill>
                  <a:srgbClr val="FF3300"/>
                </a:solidFill>
              </a:rPr>
              <a:t>RUIMTE</a:t>
            </a:r>
            <a:r>
              <a:rPr lang="nl-NL" altLang="nl-BE" sz="2400" dirty="0"/>
              <a:t> </a:t>
            </a:r>
          </a:p>
        </p:txBody>
      </p:sp>
      <p:sp>
        <p:nvSpPr>
          <p:cNvPr id="4109" name="Line 16"/>
          <p:cNvSpPr>
            <a:spLocks noChangeShapeType="1"/>
          </p:cNvSpPr>
          <p:nvPr/>
        </p:nvSpPr>
        <p:spPr bwMode="auto">
          <a:xfrm>
            <a:off x="2274695" y="5084763"/>
            <a:ext cx="68040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10" name="Line 18"/>
          <p:cNvSpPr>
            <a:spLocks noChangeShapeType="1"/>
          </p:cNvSpPr>
          <p:nvPr/>
        </p:nvSpPr>
        <p:spPr bwMode="auto">
          <a:xfrm>
            <a:off x="2160587" y="3035163"/>
            <a:ext cx="68040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11" name="Line 19"/>
          <p:cNvSpPr>
            <a:spLocks noChangeShapeType="1"/>
          </p:cNvSpPr>
          <p:nvPr/>
        </p:nvSpPr>
        <p:spPr bwMode="auto">
          <a:xfrm>
            <a:off x="2274695" y="1519264"/>
            <a:ext cx="68040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12" name="Line 20"/>
          <p:cNvSpPr>
            <a:spLocks noChangeShapeType="1"/>
          </p:cNvSpPr>
          <p:nvPr/>
        </p:nvSpPr>
        <p:spPr bwMode="auto">
          <a:xfrm>
            <a:off x="6084888" y="1046232"/>
            <a:ext cx="29162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13" name="Line 21"/>
          <p:cNvSpPr>
            <a:spLocks noChangeShapeType="1"/>
          </p:cNvSpPr>
          <p:nvPr/>
        </p:nvSpPr>
        <p:spPr bwMode="auto">
          <a:xfrm>
            <a:off x="2250281" y="4002908"/>
            <a:ext cx="66246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2250281" y="4312967"/>
            <a:ext cx="68040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584353" y="4481437"/>
            <a:ext cx="196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FF00"/>
                </a:solidFill>
              </a:rPr>
              <a:t>OZONLAAG</a:t>
            </a:r>
            <a:endParaRPr lang="nl-NL" altLang="nl-BE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  <p:bldP spid="91145" grpId="0"/>
      <p:bldP spid="91146" grpId="0"/>
      <p:bldP spid="91147" grpId="0"/>
      <p:bldP spid="91148" grpId="0"/>
      <p:bldP spid="91150" grpId="0"/>
      <p:bldP spid="91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43580" y="271501"/>
            <a:ext cx="5281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BE" sz="2400" b="1" dirty="0" smtClean="0">
                <a:latin typeface="Arial Rounded MT Bold" panose="020F0704030504030204" pitchFamily="34" charset="0"/>
              </a:rPr>
              <a:t>Samenstelling </a:t>
            </a:r>
            <a:r>
              <a:rPr lang="nl-NL" altLang="nl-BE" sz="2400" b="1" dirty="0">
                <a:latin typeface="Arial Rounded MT Bold" panose="020F0704030504030204" pitchFamily="34" charset="0"/>
              </a:rPr>
              <a:t>van onze atmosfeer</a:t>
            </a:r>
          </a:p>
        </p:txBody>
      </p:sp>
      <p:pic>
        <p:nvPicPr>
          <p:cNvPr id="9" name="Picture 4" descr="Bron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3" y="1070284"/>
            <a:ext cx="6408737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808037" y="3933824"/>
            <a:ext cx="1766888" cy="2009775"/>
            <a:chOff x="509" y="2478"/>
            <a:chExt cx="1113" cy="1266"/>
          </a:xfrm>
        </p:grpSpPr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09" y="3221"/>
              <a:ext cx="111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1600" b="1" dirty="0">
                  <a:solidFill>
                    <a:srgbClr val="000099"/>
                  </a:solidFill>
                </a:rPr>
                <a:t>78 % stikstofgas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1600" b="1" dirty="0">
                  <a:solidFill>
                    <a:srgbClr val="000099"/>
                  </a:solidFill>
                </a:rPr>
                <a:t>21 % zuurstofgas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1600" b="1" dirty="0">
                  <a:solidFill>
                    <a:srgbClr val="000099"/>
                  </a:solidFill>
                </a:rPr>
                <a:t>1% andere gassen</a:t>
              </a:r>
              <a:endParaRPr lang="nl-NL" altLang="nl-BE" sz="1600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839" y="2478"/>
              <a:ext cx="726" cy="576"/>
            </a:xfrm>
            <a:prstGeom prst="ellips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7489" y="4842675"/>
            <a:ext cx="22862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600" b="1" dirty="0">
                <a:solidFill>
                  <a:srgbClr val="000099"/>
                </a:solidFill>
              </a:rPr>
              <a:t>de belangrijkste gassen:</a:t>
            </a:r>
            <a:endParaRPr lang="nl-NL" altLang="nl-BE" sz="1600" b="1" dirty="0">
              <a:solidFill>
                <a:srgbClr val="000099"/>
              </a:solidFill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276600" y="4149724"/>
            <a:ext cx="5867401" cy="1841500"/>
            <a:chOff x="2064" y="2614"/>
            <a:chExt cx="3696" cy="1160"/>
          </a:xfrm>
        </p:grpSpPr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3175" y="3251"/>
              <a:ext cx="258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1600" b="1" dirty="0">
                  <a:solidFill>
                    <a:srgbClr val="FF3300"/>
                  </a:solidFill>
                </a:rPr>
                <a:t>minder stikstofgas en zuurstofgas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1600" b="1" dirty="0">
                  <a:solidFill>
                    <a:srgbClr val="FF3300"/>
                  </a:solidFill>
                </a:rPr>
                <a:t>meer “lichtere” gassen: ozon, helium, stikstof, waterstof</a:t>
              </a:r>
              <a:endParaRPr lang="nl-NL" altLang="nl-BE" sz="1600" b="1" dirty="0">
                <a:solidFill>
                  <a:srgbClr val="FF3300"/>
                </a:solidFill>
              </a:endParaRP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2064" y="2614"/>
              <a:ext cx="454" cy="36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 rot="380913">
              <a:off x="3237" y="2793"/>
              <a:ext cx="1089" cy="45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BE" altLang="nl-BE" sz="2400"/>
            </a:p>
          </p:txBody>
        </p:sp>
      </p:grp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276897" y="5149097"/>
            <a:ext cx="17866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1600" b="1" dirty="0">
                <a:solidFill>
                  <a:srgbClr val="FF3300"/>
                </a:solidFill>
              </a:rPr>
              <a:t>op grotere hoogte:</a:t>
            </a:r>
            <a:endParaRPr lang="nl-NL" altLang="nl-BE" sz="16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0"/>
          <a:stretch>
            <a:fillRect/>
          </a:stretch>
        </p:blipFill>
        <p:spPr bwMode="auto">
          <a:xfrm>
            <a:off x="360000" y="121919"/>
            <a:ext cx="5403860" cy="570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14363" y="243840"/>
            <a:ext cx="22429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indeling dampkring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op basis van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temperatuur</a:t>
            </a:r>
            <a:endParaRPr lang="nl-NL" altLang="nl-BE" sz="2000" b="1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327650" y="1475677"/>
            <a:ext cx="38163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SFEER: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laag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in de atmosfeer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waar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temperatuur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stijgt of daalt</a:t>
            </a:r>
            <a:endParaRPr lang="nl-NL" altLang="nl-BE" sz="2000" b="1" dirty="0">
              <a:latin typeface="+mn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982112" y="3636486"/>
            <a:ext cx="2736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PAUZE: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Overgangsgebied in de atmosfeer waar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temperatuur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is constant laag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BE" altLang="nl-BE" sz="2000" b="1" dirty="0">
                <a:latin typeface="+mn-lt"/>
              </a:rPr>
              <a:t>of hoog</a:t>
            </a:r>
            <a:endParaRPr lang="nl-NL" altLang="nl-BE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2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3" name="Picture 2" descr="Bron 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0"/>
          <a:stretch>
            <a:fillRect/>
          </a:stretch>
        </p:blipFill>
        <p:spPr bwMode="auto">
          <a:xfrm>
            <a:off x="360000" y="146305"/>
            <a:ext cx="5538038" cy="584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901097" y="146305"/>
            <a:ext cx="1203361" cy="5570163"/>
            <a:chOff x="4415" y="391"/>
            <a:chExt cx="912" cy="3846"/>
          </a:xfrm>
        </p:grpSpPr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4415" y="391"/>
              <a:ext cx="912" cy="48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000" b="1" dirty="0">
                  <a:latin typeface="+mn-lt"/>
                </a:rPr>
                <a:t>laagste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000" b="1" dirty="0">
                  <a:latin typeface="+mn-lt"/>
                </a:rPr>
                <a:t>luchtdruk</a:t>
              </a:r>
              <a:endParaRPr lang="nl-NL" altLang="nl-BE" sz="2000" b="1" dirty="0">
                <a:latin typeface="+mn-lt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415" y="3748"/>
              <a:ext cx="912" cy="489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000" b="1" dirty="0">
                  <a:latin typeface="+mn-lt"/>
                </a:rPr>
                <a:t>hoogste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000" b="1" dirty="0">
                  <a:latin typeface="+mn-lt"/>
                </a:rPr>
                <a:t>luchtdruk</a:t>
              </a:r>
              <a:endParaRPr lang="nl-NL" altLang="nl-BE" sz="2000" b="1" dirty="0">
                <a:latin typeface="+mn-lt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90589" y="1914144"/>
            <a:ext cx="2255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“ijle” atmosfeer</a:t>
            </a:r>
            <a:endParaRPr lang="nl-NL" altLang="nl-BE" sz="24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43938" y="3341424"/>
            <a:ext cx="1558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“dichtere”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400" b="1" dirty="0">
                <a:solidFill>
                  <a:srgbClr val="FF6600"/>
                </a:solidFill>
                <a:latin typeface="+mn-lt"/>
              </a:rPr>
              <a:t> atmosfeer</a:t>
            </a:r>
            <a:endParaRPr lang="nl-NL" altLang="nl-BE" sz="2400" b="1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27088" y="3211259"/>
            <a:ext cx="8316912" cy="0"/>
          </a:xfrm>
          <a:prstGeom prst="line">
            <a:avLst/>
          </a:prstGeom>
          <a:noFill/>
          <a:ln w="76200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4506246" y="4102764"/>
            <a:ext cx="4284662" cy="1152525"/>
            <a:chOff x="2880" y="3294"/>
            <a:chExt cx="2758" cy="590"/>
          </a:xfrm>
        </p:grpSpPr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3923" y="3294"/>
              <a:ext cx="1715" cy="4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solidFill>
                    <a:srgbClr val="000099"/>
                  </a:solidFill>
                  <a:latin typeface="+mn-lt"/>
                </a:rPr>
                <a:t>het weer speelt </a:t>
              </a:r>
              <a:r>
                <a:rPr lang="nl-BE" altLang="nl-BE" sz="2000" b="1" dirty="0">
                  <a:solidFill>
                    <a:srgbClr val="000099"/>
                  </a:solidFill>
                  <a:latin typeface="+mn-lt"/>
                </a:rPr>
                <a:t>zich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solidFill>
                    <a:srgbClr val="000099"/>
                  </a:solidFill>
                  <a:latin typeface="+mn-lt"/>
                </a:rPr>
                <a:t>af in de troposfeer</a:t>
              </a:r>
              <a:endParaRPr lang="nl-NL" altLang="nl-BE" sz="2400" b="1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H="1">
              <a:off x="2880" y="3612"/>
              <a:ext cx="1043" cy="272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049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pic>
        <p:nvPicPr>
          <p:cNvPr id="2" name="QREfpqlO5g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131" y="975360"/>
            <a:ext cx="8496469" cy="47792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1131" y="230212"/>
            <a:ext cx="405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+mj-lt"/>
              </a:rPr>
              <a:t>hoogteziekte</a:t>
            </a:r>
            <a:endParaRPr lang="nl-B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75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nl-BE" smtClean="0"/>
              <a:t>innovatief	creatief	ondernemend</a:t>
            </a:r>
            <a:endParaRPr lang="en-GB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5957" y="753466"/>
            <a:ext cx="2849563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800" b="1" dirty="0">
                <a:solidFill>
                  <a:srgbClr val="FF3300"/>
                </a:solidFill>
                <a:latin typeface="+mn-lt"/>
              </a:rPr>
              <a:t>bedreigende ozon</a:t>
            </a:r>
            <a:endParaRPr lang="nl-NL" altLang="nl-BE" sz="2800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61976" y="1386601"/>
            <a:ext cx="7613650" cy="457200"/>
            <a:chOff x="431" y="1026"/>
            <a:chExt cx="4796" cy="28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31" y="1026"/>
              <a:ext cx="22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/>
                <a:t>- </a:t>
              </a:r>
              <a:r>
                <a:rPr lang="nl-BE" altLang="nl-BE" sz="2400" b="1" dirty="0">
                  <a:latin typeface="+mn-lt"/>
                </a:rPr>
                <a:t>troposfeer: op leefniveau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288" y="1026"/>
              <a:ext cx="1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/>
                <a:t>- </a:t>
              </a:r>
              <a:r>
                <a:rPr lang="nl-BE" altLang="nl-BE" sz="2400" b="1" dirty="0">
                  <a:latin typeface="+mn-lt"/>
                </a:rPr>
                <a:t>stratosfeer: ozonlaag</a:t>
              </a:r>
              <a:endParaRPr lang="nl-NL" altLang="nl-BE" sz="2400" b="1" dirty="0">
                <a:latin typeface="+mn-lt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44307" y="786390"/>
            <a:ext cx="3165475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nl-BE" sz="2800" b="1" dirty="0">
                <a:solidFill>
                  <a:srgbClr val="FF3300"/>
                </a:solidFill>
                <a:latin typeface="+mn-lt"/>
              </a:rPr>
              <a:t>beschermende ozon</a:t>
            </a:r>
            <a:endParaRPr lang="nl-NL" altLang="nl-BE" sz="2800" b="1" dirty="0">
              <a:solidFill>
                <a:srgbClr val="FF3300"/>
              </a:solidFill>
              <a:latin typeface="+mn-lt"/>
            </a:endParaRP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61976" y="1874235"/>
            <a:ext cx="7302500" cy="457200"/>
            <a:chOff x="431" y="1434"/>
            <a:chExt cx="4600" cy="288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31" y="1434"/>
              <a:ext cx="17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/>
                <a:t>- </a:t>
              </a:r>
              <a:r>
                <a:rPr lang="nl-BE" altLang="nl-BE" sz="2400" b="1" dirty="0">
                  <a:latin typeface="+mn-lt"/>
                </a:rPr>
                <a:t>10 % van het ozon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288" y="1434"/>
              <a:ext cx="174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/>
                <a:t>- </a:t>
              </a:r>
              <a:r>
                <a:rPr lang="nl-BE" altLang="nl-BE" sz="2400" b="1" dirty="0">
                  <a:latin typeface="+mn-lt"/>
                </a:rPr>
                <a:t>90 % van het ozon</a:t>
              </a:r>
              <a:endParaRPr lang="nl-NL" altLang="nl-BE" sz="2400" b="1" dirty="0">
                <a:latin typeface="+mn-lt"/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561976" y="2331435"/>
            <a:ext cx="7834311" cy="1570038"/>
            <a:chOff x="354" y="1772"/>
            <a:chExt cx="4935" cy="989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4" y="1772"/>
              <a:ext cx="226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nl-BE" altLang="nl-BE" sz="2400" b="1" dirty="0">
                  <a:solidFill>
                    <a:srgbClr val="FFFF00"/>
                  </a:solidFill>
                </a:rPr>
                <a:t> </a:t>
              </a:r>
              <a:r>
                <a:rPr lang="nl-BE" altLang="nl-BE" sz="2400" b="1" dirty="0">
                  <a:latin typeface="+mn-lt"/>
                </a:rPr>
                <a:t>ontstaat door de reactie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van zonlicht op lucht-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vervuiling (windstil weer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in de zomer)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288" y="1888"/>
              <a:ext cx="200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nl-BE" altLang="nl-BE" sz="2400" b="1" dirty="0" smtClean="0">
                  <a:solidFill>
                    <a:srgbClr val="FFFF00"/>
                  </a:solidFill>
                </a:rPr>
                <a:t>- </a:t>
              </a:r>
              <a:r>
                <a:rPr lang="nl-BE" altLang="nl-BE" sz="2400" b="1" dirty="0" smtClean="0">
                  <a:latin typeface="+mn-lt"/>
                </a:rPr>
                <a:t>de </a:t>
              </a:r>
              <a:r>
                <a:rPr lang="nl-BE" altLang="nl-BE" sz="2400" b="1" dirty="0">
                  <a:latin typeface="+mn-lt"/>
                </a:rPr>
                <a:t>ozonlaag zet de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</a:t>
              </a:r>
              <a:r>
                <a:rPr lang="nl-BE" altLang="nl-BE" sz="2400" b="1" dirty="0" err="1">
                  <a:latin typeface="+mn-lt"/>
                </a:rPr>
                <a:t>UV-straling</a:t>
              </a:r>
              <a:r>
                <a:rPr lang="nl-BE" altLang="nl-BE" sz="2400" b="1" dirty="0">
                  <a:latin typeface="+mn-lt"/>
                </a:rPr>
                <a:t> van de zon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om in warmte</a:t>
              </a:r>
              <a:endParaRPr lang="nl-NL" altLang="nl-BE" sz="2400" b="1" dirty="0">
                <a:latin typeface="+mn-lt"/>
              </a:endParaRP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65957" y="3895618"/>
            <a:ext cx="7929563" cy="1938338"/>
            <a:chOff x="431" y="2976"/>
            <a:chExt cx="4995" cy="1221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31" y="2976"/>
              <a:ext cx="224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nl-BE" altLang="nl-BE" sz="2400" b="1" dirty="0">
                  <a:solidFill>
                    <a:srgbClr val="FF6600"/>
                  </a:solidFill>
                </a:rPr>
                <a:t> </a:t>
              </a:r>
              <a:r>
                <a:rPr lang="nl-BE" altLang="nl-BE" sz="2400" b="1" dirty="0">
                  <a:latin typeface="+mn-lt"/>
                </a:rPr>
                <a:t>te veel ozon “ozonsmog”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veroorzaakt ernstige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gezondheidsproblemen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(minder zuurstof): astma,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ademhaling, </a:t>
              </a:r>
              <a:r>
                <a:rPr lang="nl-BE" altLang="nl-BE" sz="2400" b="1" dirty="0" err="1" smtClean="0">
                  <a:latin typeface="+mn-lt"/>
                </a:rPr>
                <a:t>allergiëen</a:t>
              </a:r>
              <a:r>
                <a:rPr lang="nl-BE" altLang="nl-BE" sz="2400" b="1" dirty="0">
                  <a:latin typeface="+mn-lt"/>
                </a:rPr>
                <a:t>, ..</a:t>
              </a:r>
              <a:endParaRPr lang="nl-NL" altLang="nl-BE" sz="2400" b="1" dirty="0">
                <a:latin typeface="+mn-lt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198" y="2976"/>
              <a:ext cx="222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-"/>
              </a:pPr>
              <a:r>
                <a:rPr lang="nl-BE" altLang="nl-BE" sz="2400" b="1" dirty="0">
                  <a:solidFill>
                    <a:srgbClr val="FF6600"/>
                  </a:solidFill>
                </a:rPr>
                <a:t> </a:t>
              </a:r>
              <a:r>
                <a:rPr lang="nl-BE" altLang="nl-BE" sz="2400" b="1" dirty="0">
                  <a:latin typeface="+mn-lt"/>
                </a:rPr>
                <a:t>te weinig ozon zorgt dat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</a:t>
              </a:r>
              <a:r>
                <a:rPr lang="nl-BE" altLang="nl-BE" sz="2400" b="1" dirty="0" err="1">
                  <a:latin typeface="+mn-lt"/>
                </a:rPr>
                <a:t>UV-straling</a:t>
              </a:r>
              <a:r>
                <a:rPr lang="nl-BE" altLang="nl-BE" sz="2400" b="1" dirty="0">
                  <a:latin typeface="+mn-lt"/>
                </a:rPr>
                <a:t> het aard-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oppervlak bereikt: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nl-BE" altLang="nl-BE" sz="2400" b="1" dirty="0">
                  <a:latin typeface="+mn-lt"/>
                </a:rPr>
                <a:t>  schade aan plant en dier</a:t>
              </a:r>
              <a:endParaRPr lang="nl-NL" altLang="nl-BE"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8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Howest">
      <a:dk1>
        <a:sysClr val="windowText" lastClr="000000"/>
      </a:dk1>
      <a:lt1>
        <a:srgbClr val="EBEBEB"/>
      </a:lt1>
      <a:dk2>
        <a:srgbClr val="44C8F5"/>
      </a:dk2>
      <a:lt2>
        <a:srgbClr val="FFFFFF"/>
      </a:lt2>
      <a:accent1>
        <a:srgbClr val="44C8F5"/>
      </a:accent1>
      <a:accent2>
        <a:srgbClr val="ED008D"/>
      </a:accent2>
      <a:accent3>
        <a:srgbClr val="FEF100"/>
      </a:accent3>
      <a:accent4>
        <a:srgbClr val="B0CDD6"/>
      </a:accent4>
      <a:accent5>
        <a:srgbClr val="E2B7BA"/>
      </a:accent5>
      <a:accent6>
        <a:srgbClr val="FBF196"/>
      </a:accent6>
      <a:hlink>
        <a:srgbClr val="44C8F5"/>
      </a:hlink>
      <a:folHlink>
        <a:srgbClr val="000000"/>
      </a:folHlink>
    </a:clrScheme>
    <a:fontScheme name="Howest">
      <a:majorFont>
        <a:latin typeface="Arial Rounded MT Bol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est_standaardpresentatie.potx [Alleen-lezen]" id="{92AE1E29-E76A-4B4C-BE2B-7CB110D5072D}" vid="{3C26FC99-474B-4E98-B142-5D46817A06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B5760092CE49AE7DADD52351DD18" ma:contentTypeVersion="0" ma:contentTypeDescription="Een nieuw document maken." ma:contentTypeScope="" ma:versionID="cbbe7884dcf3822b75f3e1bae64a64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626726b0f5e949c05e4d258069464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75ED61-A20C-4952-A9DD-6184C99F3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BD4FDB-9DCF-448D-95D5-238DA510C6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BF6716-5AEB-47AF-9F1C-3388666C6A2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Howest_standaardpresentatie</Template>
  <TotalTime>225</TotalTime>
  <Words>625</Words>
  <Application>Microsoft Office PowerPoint</Application>
  <PresentationFormat>Diavoorstelling (4:3)</PresentationFormat>
  <Paragraphs>191</Paragraphs>
  <Slides>26</Slides>
  <Notes>0</Notes>
  <HiddenSlides>0</HiddenSlides>
  <MMClips>1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2" baseType="lpstr">
      <vt:lpstr>Arial</vt:lpstr>
      <vt:lpstr>Arial Rounded MT Bold</vt:lpstr>
      <vt:lpstr>Calibri</vt:lpstr>
      <vt:lpstr>Times New Roman</vt:lpstr>
      <vt:lpstr>Kantoorthema</vt:lpstr>
      <vt:lpstr>Tekening</vt:lpstr>
      <vt:lpstr>Myspace vakstudie aardrijkskunde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Howest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Laere Frederik</dc:creator>
  <cp:lastModifiedBy>De Laere Frederik</cp:lastModifiedBy>
  <cp:revision>27</cp:revision>
  <dcterms:created xsi:type="dcterms:W3CDTF">2015-09-19T15:41:38Z</dcterms:created>
  <dcterms:modified xsi:type="dcterms:W3CDTF">2016-11-07T08:26:57Z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0x010100F255B5760092CE49AE7DADD52351DD18</vt:lpwstr>
  </property>
</Properties>
</file>