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4" r:id="rId2"/>
    <p:sldId id="259" r:id="rId3"/>
    <p:sldId id="279" r:id="rId4"/>
    <p:sldId id="276" r:id="rId5"/>
    <p:sldId id="257" r:id="rId6"/>
    <p:sldId id="277" r:id="rId7"/>
    <p:sldId id="278" r:id="rId8"/>
    <p:sldId id="261" r:id="rId9"/>
    <p:sldId id="263" r:id="rId10"/>
    <p:sldId id="264" r:id="rId11"/>
    <p:sldId id="258" r:id="rId12"/>
    <p:sldId id="262" r:id="rId13"/>
    <p:sldId id="265" r:id="rId14"/>
    <p:sldId id="267" r:id="rId15"/>
    <p:sldId id="269" r:id="rId16"/>
    <p:sldId id="266" r:id="rId17"/>
    <p:sldId id="268" r:id="rId18"/>
    <p:sldId id="272" r:id="rId19"/>
    <p:sldId id="271" r:id="rId20"/>
    <p:sldId id="273" r:id="rId21"/>
    <p:sldId id="270" r:id="rId22"/>
    <p:sldId id="280" r:id="rId23"/>
    <p:sldId id="281" r:id="rId24"/>
  </p:sldIdLst>
  <p:sldSz cx="9144000" cy="6858000" type="screen4x3"/>
  <p:notesSz cx="7099300" cy="102346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pos="37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7" autoAdjust="0"/>
    <p:restoredTop sz="93491" autoAdjust="0"/>
  </p:normalViewPr>
  <p:slideViewPr>
    <p:cSldViewPr showGuides="1">
      <p:cViewPr varScale="1">
        <p:scale>
          <a:sx n="83" d="100"/>
          <a:sy n="83" d="100"/>
        </p:scale>
        <p:origin x="1243" y="-96"/>
      </p:cViewPr>
      <p:guideLst>
        <p:guide orient="horz" pos="436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A728EB0-6933-4A2E-ACF2-63AFD8CD3B9B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2A2163A-C17D-4731-AB92-0A5115FC2F2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462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8063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1984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2119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8274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8096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8545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794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62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3594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2518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167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Doel voor ogen houden</a:t>
            </a:r>
          </a:p>
          <a:p>
            <a:r>
              <a:rPr lang="nl-BE" dirty="0"/>
              <a:t>Geen gsm foto’s,</a:t>
            </a:r>
            <a:r>
              <a:rPr lang="nl-BE" baseline="0" dirty="0"/>
              <a:t> scan op 150-300dpi,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6147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9411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9347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071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Doel voor ogen houden</a:t>
            </a:r>
          </a:p>
          <a:p>
            <a:r>
              <a:rPr lang="nl-BE" dirty="0"/>
              <a:t>Geen gsm foto’s,</a:t>
            </a:r>
            <a:r>
              <a:rPr lang="nl-BE" baseline="0" dirty="0"/>
              <a:t> scan op 150-300dpi,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2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In veel</a:t>
            </a:r>
            <a:r>
              <a:rPr lang="nl-BE" baseline="0" dirty="0"/>
              <a:t> situaties belangrijk:  in verkeer, onder mekaar, informatie van producten, opdrachten begrijpen,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859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4909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4549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9762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5054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727C8-9D40-4C31-925B-ADF6D7187807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780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8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5" name="Groep 14"/>
          <p:cNvGrpSpPr/>
          <p:nvPr userDrawn="1"/>
        </p:nvGrpSpPr>
        <p:grpSpPr>
          <a:xfrm>
            <a:off x="-928725" y="5072074"/>
            <a:ext cx="2357454" cy="2500330"/>
            <a:chOff x="-928726" y="4250118"/>
            <a:chExt cx="2854705" cy="3322286"/>
          </a:xfrm>
        </p:grpSpPr>
        <p:pic>
          <p:nvPicPr>
            <p:cNvPr id="9" name="Afbeelding 8" descr="764px-Geom_compass_ruler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 rot="2886071">
              <a:off x="-1032127" y="5315733"/>
              <a:ext cx="3185534" cy="1054303"/>
            </a:xfrm>
            <a:prstGeom prst="rect">
              <a:avLst/>
            </a:prstGeom>
          </p:spPr>
        </p:pic>
        <p:pic>
          <p:nvPicPr>
            <p:cNvPr id="10" name="Afbeelding 9" descr="cutter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 rot="4471009">
              <a:off x="-392086" y="5419452"/>
              <a:ext cx="2061396" cy="1128756"/>
            </a:xfrm>
            <a:prstGeom prst="rect">
              <a:avLst/>
            </a:prstGeom>
          </p:spPr>
        </p:pic>
        <p:pic>
          <p:nvPicPr>
            <p:cNvPr id="11" name="Afbeelding 10" descr="pencil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rot="11871651">
              <a:off x="-159147" y="5146326"/>
              <a:ext cx="2085126" cy="2085126"/>
            </a:xfrm>
            <a:prstGeom prst="rect">
              <a:avLst/>
            </a:prstGeom>
          </p:spPr>
        </p:pic>
        <p:pic>
          <p:nvPicPr>
            <p:cNvPr id="12" name="Afbeelding 11" descr="verfspetter.png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-928726" y="4656737"/>
              <a:ext cx="2786082" cy="2915667"/>
            </a:xfrm>
            <a:prstGeom prst="rect">
              <a:avLst/>
            </a:prstGeom>
          </p:spPr>
        </p:pic>
      </p:grp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7" name="Tekstvak 12"/>
          <p:cNvSpPr txBox="1"/>
          <p:nvPr userDrawn="1"/>
        </p:nvSpPr>
        <p:spPr>
          <a:xfrm>
            <a:off x="5327576" y="6581001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chemeClr val="tx1"/>
                </a:solidFill>
                <a:latin typeface="Franklin Gothic Book" pitchFamily="34" charset="0"/>
              </a:rPr>
              <a:t>Ontwerpmethodologie</a:t>
            </a:r>
            <a:r>
              <a:rPr lang="nl-BE" sz="1200" baseline="0" dirty="0">
                <a:solidFill>
                  <a:schemeClr val="tx1"/>
                </a:solidFill>
                <a:latin typeface="Franklin Gothic Book" pitchFamily="34" charset="0"/>
              </a:rPr>
              <a:t> &amp; </a:t>
            </a:r>
            <a:r>
              <a:rPr lang="nl-BE" sz="1200" b="0" baseline="0" dirty="0" err="1">
                <a:solidFill>
                  <a:schemeClr val="tx1"/>
                </a:solidFill>
                <a:latin typeface="Franklin Gothic Book" pitchFamily="34" charset="0"/>
              </a:rPr>
              <a:t>Creativiteit|</a:t>
            </a:r>
            <a:r>
              <a:rPr lang="nl-BE" sz="1200" b="0" dirty="0" err="1">
                <a:latin typeface="Franklin Gothic Book" pitchFamily="34" charset="0"/>
              </a:rPr>
              <a:t>Lieven</a:t>
            </a:r>
            <a:r>
              <a:rPr lang="nl-BE" sz="1200" b="0" dirty="0">
                <a:latin typeface="Franklin Gothic Book" pitchFamily="34" charset="0"/>
              </a:rPr>
              <a:t> David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4D3A-E130-45CD-B3F3-61D35589A010}" type="datetimeFigureOut">
              <a:rPr lang="nl-BE" smtClean="0"/>
              <a:pPr/>
              <a:t>25/03/2020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1F841-EF84-413C-8022-1CF81A3BA959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../les-1213/1IPO%20ontw%20metho/design_process_2-book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hyperlink" Target="../../les-17-18/1IPO%20ontw%20meth/erik_borg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  <a:latin typeface="VAG Rounded Std Light" pitchFamily="34" charset="0"/>
              </a:rPr>
              <a:t>	</a:t>
            </a:r>
            <a:r>
              <a:rPr lang="nl-BE" sz="3600" b="1" dirty="0">
                <a:latin typeface="VAG Rounded Std Light" pitchFamily="34" charset="0"/>
              </a:rPr>
              <a:t>Ontwerpmethodologie &amp; Creativiteit</a:t>
            </a:r>
          </a:p>
        </p:txBody>
      </p:sp>
      <p:sp>
        <p:nvSpPr>
          <p:cNvPr id="5" name="Draaiende pijl 4"/>
          <p:cNvSpPr/>
          <p:nvPr/>
        </p:nvSpPr>
        <p:spPr>
          <a:xfrm>
            <a:off x="3970538" y="1559235"/>
            <a:ext cx="2887479" cy="331525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14803"/>
              <a:gd name="adj5" fmla="val 125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4088577" y="1731216"/>
            <a:ext cx="3269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latin typeface="Gill Sans MT" pitchFamily="34" charset="0"/>
              </a:rPr>
              <a:t>Analyseren</a:t>
            </a:r>
          </a:p>
        </p:txBody>
      </p:sp>
      <p:sp>
        <p:nvSpPr>
          <p:cNvPr id="7" name="Draaiende pijl 6"/>
          <p:cNvSpPr/>
          <p:nvPr/>
        </p:nvSpPr>
        <p:spPr>
          <a:xfrm rot="5400000">
            <a:off x="4000069" y="2143543"/>
            <a:ext cx="2887479" cy="331525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14803"/>
              <a:gd name="adj5" fmla="val 125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811214" y="4714884"/>
            <a:ext cx="1618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latin typeface="Gill Sans MT" pitchFamily="34" charset="0"/>
              </a:rPr>
              <a:t>Concretiseren/</a:t>
            </a:r>
          </a:p>
          <a:p>
            <a:r>
              <a:rPr lang="nl-BE" dirty="0">
                <a:latin typeface="Gill Sans MT" pitchFamily="34" charset="0"/>
              </a:rPr>
              <a:t>selecteren</a:t>
            </a:r>
          </a:p>
        </p:txBody>
      </p:sp>
      <p:sp>
        <p:nvSpPr>
          <p:cNvPr id="9" name="Draaiende pijl 8"/>
          <p:cNvSpPr/>
          <p:nvPr/>
        </p:nvSpPr>
        <p:spPr>
          <a:xfrm rot="10800000">
            <a:off x="2500298" y="2114010"/>
            <a:ext cx="2887479" cy="331525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14803"/>
              <a:gd name="adj5" fmla="val 125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Draaiende pijl 9"/>
          <p:cNvSpPr/>
          <p:nvPr/>
        </p:nvSpPr>
        <p:spPr>
          <a:xfrm rot="16200000">
            <a:off x="2642751" y="1572036"/>
            <a:ext cx="2887480" cy="331525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14803"/>
              <a:gd name="adj5" fmla="val 1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2000232" y="3286124"/>
            <a:ext cx="4405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latin typeface="Gill Sans MT" pitchFamily="34" charset="0"/>
              </a:rPr>
              <a:t>Communiceren</a:t>
            </a:r>
          </a:p>
        </p:txBody>
      </p:sp>
      <p:grpSp>
        <p:nvGrpSpPr>
          <p:cNvPr id="2" name="Groep 39"/>
          <p:cNvGrpSpPr/>
          <p:nvPr/>
        </p:nvGrpSpPr>
        <p:grpSpPr>
          <a:xfrm>
            <a:off x="7883905" y="5857892"/>
            <a:ext cx="474310" cy="461608"/>
            <a:chOff x="7513836" y="1941681"/>
            <a:chExt cx="760061" cy="747360"/>
          </a:xfrm>
        </p:grpSpPr>
        <p:sp>
          <p:nvSpPr>
            <p:cNvPr id="13" name="Draaiende pijl 12"/>
            <p:cNvSpPr/>
            <p:nvPr/>
          </p:nvSpPr>
          <p:spPr>
            <a:xfrm>
              <a:off x="7643834" y="1941681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4" name="Draaiende pijl 13"/>
            <p:cNvSpPr/>
            <p:nvPr/>
          </p:nvSpPr>
          <p:spPr>
            <a:xfrm rot="5400000">
              <a:off x="7617654" y="2026420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5" name="Draaiende pijl 14"/>
            <p:cNvSpPr/>
            <p:nvPr/>
          </p:nvSpPr>
          <p:spPr>
            <a:xfrm rot="10800000">
              <a:off x="7539058" y="1987540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6" name="Draaiende pijl 15"/>
            <p:cNvSpPr/>
            <p:nvPr/>
          </p:nvSpPr>
          <p:spPr>
            <a:xfrm rot="16200000">
              <a:off x="7559094" y="1915501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ep 40"/>
          <p:cNvGrpSpPr/>
          <p:nvPr/>
        </p:nvGrpSpPr>
        <p:grpSpPr>
          <a:xfrm>
            <a:off x="6858016" y="5857892"/>
            <a:ext cx="474310" cy="461608"/>
            <a:chOff x="7513836" y="1941681"/>
            <a:chExt cx="760061" cy="747360"/>
          </a:xfrm>
        </p:grpSpPr>
        <p:sp>
          <p:nvSpPr>
            <p:cNvPr id="18" name="Draaiende pijl 17"/>
            <p:cNvSpPr/>
            <p:nvPr/>
          </p:nvSpPr>
          <p:spPr>
            <a:xfrm>
              <a:off x="7643834" y="1941681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9" name="Draaiende pijl 18"/>
            <p:cNvSpPr/>
            <p:nvPr/>
          </p:nvSpPr>
          <p:spPr>
            <a:xfrm rot="5400000">
              <a:off x="7617654" y="2026420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20" name="Draaiende pijl 19"/>
            <p:cNvSpPr/>
            <p:nvPr/>
          </p:nvSpPr>
          <p:spPr>
            <a:xfrm rot="10800000">
              <a:off x="7539058" y="1987540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21" name="Draaiende pijl 20"/>
            <p:cNvSpPr/>
            <p:nvPr/>
          </p:nvSpPr>
          <p:spPr>
            <a:xfrm rot="16200000">
              <a:off x="7559094" y="1915501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ep 45"/>
          <p:cNvGrpSpPr/>
          <p:nvPr/>
        </p:nvGrpSpPr>
        <p:grpSpPr>
          <a:xfrm>
            <a:off x="7383838" y="5857892"/>
            <a:ext cx="474310" cy="461608"/>
            <a:chOff x="7513836" y="1941681"/>
            <a:chExt cx="760061" cy="747360"/>
          </a:xfrm>
        </p:grpSpPr>
        <p:sp>
          <p:nvSpPr>
            <p:cNvPr id="23" name="Draaiende pijl 22"/>
            <p:cNvSpPr/>
            <p:nvPr/>
          </p:nvSpPr>
          <p:spPr>
            <a:xfrm>
              <a:off x="7643834" y="1941681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24" name="Draaiende pijl 23"/>
            <p:cNvSpPr/>
            <p:nvPr/>
          </p:nvSpPr>
          <p:spPr>
            <a:xfrm rot="5400000">
              <a:off x="7617654" y="2026420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25" name="Draaiende pijl 24"/>
            <p:cNvSpPr/>
            <p:nvPr/>
          </p:nvSpPr>
          <p:spPr>
            <a:xfrm rot="10800000">
              <a:off x="7539058" y="1987540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26" name="Draaiende pijl 25"/>
            <p:cNvSpPr/>
            <p:nvPr/>
          </p:nvSpPr>
          <p:spPr>
            <a:xfrm rot="16200000">
              <a:off x="7559094" y="1915501"/>
              <a:ext cx="610985" cy="7015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81480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  <p:sp>
        <p:nvSpPr>
          <p:cNvPr id="27" name="Rechthoek 26"/>
          <p:cNvSpPr/>
          <p:nvPr/>
        </p:nvSpPr>
        <p:spPr>
          <a:xfrm>
            <a:off x="3643306" y="1071546"/>
            <a:ext cx="3269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>
                <a:latin typeface="Gill Sans MT" pitchFamily="34" charset="0"/>
              </a:rPr>
              <a:t>4 STAPPEN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6AC065-122A-409B-B076-A0AEF6469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9340" y="610285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1"/>
    </mc:Choice>
    <mc:Fallback>
      <p:transition spd="slow" advTm="3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ootconcepten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-10000"/>
          </a:blip>
          <a:srcRect l="3498"/>
          <a:stretch>
            <a:fillRect/>
          </a:stretch>
        </p:blipFill>
        <p:spPr>
          <a:xfrm>
            <a:off x="4929221" y="357166"/>
            <a:ext cx="4530183" cy="6157032"/>
          </a:xfrm>
          <a:prstGeom prst="rect">
            <a:avLst/>
          </a:prstGeom>
        </p:spPr>
      </p:pic>
      <p:pic>
        <p:nvPicPr>
          <p:cNvPr id="10" name="Afbeelding 9" descr="bootconcepten2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7010" r="12379"/>
          <a:stretch>
            <a:fillRect/>
          </a:stretch>
        </p:blipFill>
        <p:spPr>
          <a:xfrm>
            <a:off x="928662" y="-184827"/>
            <a:ext cx="3870642" cy="664735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8FA985-436E-4618-B5F3-B587C0925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93"/>
    </mc:Choice>
    <mc:Fallback>
      <p:transition spd="slow" advTm="3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bootconcept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l="1037" t="8861" b="17721"/>
          <a:stretch>
            <a:fillRect/>
          </a:stretch>
        </p:blipFill>
        <p:spPr>
          <a:xfrm>
            <a:off x="2214546" y="144140"/>
            <a:ext cx="6366540" cy="67138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bootconcept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8197"/>
          <a:stretch>
            <a:fillRect/>
          </a:stretch>
        </p:blipFill>
        <p:spPr>
          <a:xfrm>
            <a:off x="2857488" y="0"/>
            <a:ext cx="40005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/>
        </p:nvGrpSpPr>
        <p:grpSpPr>
          <a:xfrm>
            <a:off x="142844" y="428604"/>
            <a:ext cx="8786841" cy="5072098"/>
            <a:chOff x="1561909" y="1571612"/>
            <a:chExt cx="5273925" cy="4071942"/>
          </a:xfrm>
        </p:grpSpPr>
        <p:pic>
          <p:nvPicPr>
            <p:cNvPr id="7" name="Afbeelding 6" descr="bootdeel2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tretch>
              <a:fillRect/>
            </a:stretch>
          </p:blipFill>
          <p:spPr>
            <a:xfrm>
              <a:off x="4000498" y="1655750"/>
              <a:ext cx="2835336" cy="3846540"/>
            </a:xfrm>
            <a:prstGeom prst="rect">
              <a:avLst/>
            </a:prstGeom>
          </p:spPr>
        </p:pic>
        <p:pic>
          <p:nvPicPr>
            <p:cNvPr id="9" name="Afbeelding 8" descr="bootdeel1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 l="4696"/>
            <a:stretch>
              <a:fillRect/>
            </a:stretch>
          </p:blipFill>
          <p:spPr>
            <a:xfrm>
              <a:off x="1561909" y="1571612"/>
              <a:ext cx="2702636" cy="40719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concep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t="2647" r="13374" b="3402"/>
          <a:stretch>
            <a:fillRect/>
          </a:stretch>
        </p:blipFill>
        <p:spPr>
          <a:xfrm>
            <a:off x="357158" y="-148980"/>
            <a:ext cx="8215370" cy="62052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boottechnisch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t="4377" r="18237"/>
          <a:stretch>
            <a:fillRect/>
          </a:stretch>
        </p:blipFill>
        <p:spPr>
          <a:xfrm>
            <a:off x="2357422" y="-71462"/>
            <a:ext cx="4929222" cy="69473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15F09D-B2A6-4EA4-A0D9-4CB669E2D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4"/>
    </mc:Choice>
    <mc:Fallback>
      <p:transition spd="slow" advTm="1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booteindresultaat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1917" r="7579"/>
          <a:stretch>
            <a:fillRect/>
          </a:stretch>
        </p:blipFill>
        <p:spPr>
          <a:xfrm>
            <a:off x="1109457" y="-24"/>
            <a:ext cx="8034543" cy="605569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07EEC3-B102-4FBC-8592-7B4D3527D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605567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27"/>
    </mc:Choice>
    <mc:Fallback>
      <p:transition spd="slow" advTm="3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ewichtopdrachtstellin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362144" y="1690592"/>
            <a:ext cx="8781856" cy="34768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gewichtopl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t="20115"/>
          <a:stretch>
            <a:fillRect/>
          </a:stretch>
        </p:blipFill>
        <p:spPr>
          <a:xfrm>
            <a:off x="726207" y="857232"/>
            <a:ext cx="8346387" cy="46434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ewichtdetail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785918" y="866810"/>
            <a:ext cx="7358082" cy="512437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D300A6-4005-45A1-9024-B2C0384E9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99118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4"/>
    </mc:Choice>
    <mc:Fallback>
      <p:transition spd="slow" advTm="2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835118" y="714357"/>
            <a:ext cx="4237079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Ideale manier van communicatie bestaat niet</a:t>
            </a:r>
          </a:p>
          <a:p>
            <a:r>
              <a:rPr lang="nl-BE" sz="1600" dirty="0"/>
              <a:t>Geen eenduidige manier om voor te stellen</a:t>
            </a:r>
          </a:p>
          <a:p>
            <a:endParaRPr lang="nl-BE" sz="1600" dirty="0"/>
          </a:p>
          <a:p>
            <a:r>
              <a:rPr lang="nl-BE" sz="1600" dirty="0">
                <a:sym typeface="Wingdings" pitchFamily="2" charset="2"/>
              </a:rPr>
              <a:t>Een dossier is geen doel op zich maar een manier van communiceren.</a:t>
            </a:r>
          </a:p>
          <a:p>
            <a:r>
              <a:rPr lang="nl-BE" sz="1600" dirty="0">
                <a:sym typeface="Wingdings" pitchFamily="2" charset="2"/>
              </a:rPr>
              <a:t></a:t>
            </a:r>
            <a:r>
              <a:rPr lang="nl-BE" sz="1600" dirty="0"/>
              <a:t>Ieder dossier moet anders opgesteld worden.</a:t>
            </a:r>
            <a:endParaRPr lang="nl-BE" sz="1600" i="1" dirty="0"/>
          </a:p>
          <a:p>
            <a:endParaRPr lang="nl-BE" sz="1600" i="1" dirty="0"/>
          </a:p>
          <a:p>
            <a:r>
              <a:rPr lang="nl-BE" sz="1600" i="1" dirty="0"/>
              <a:t>Algemene structuur:</a:t>
            </a:r>
          </a:p>
          <a:p>
            <a:r>
              <a:rPr lang="nl-BE" sz="1600" b="1" i="1" dirty="0"/>
              <a:t>Inleiding/titel/gegevens (inhoudstafel)</a:t>
            </a:r>
          </a:p>
          <a:p>
            <a:r>
              <a:rPr lang="nl-BE" sz="1600" b="1" dirty="0"/>
              <a:t>Boodschap/doel</a:t>
            </a:r>
          </a:p>
          <a:p>
            <a:r>
              <a:rPr lang="nl-BE" sz="1600" b="1" dirty="0"/>
              <a:t>Conclusie</a:t>
            </a:r>
          </a:p>
          <a:p>
            <a:endParaRPr lang="nl-BE" sz="1600" dirty="0"/>
          </a:p>
          <a:p>
            <a:endParaRPr lang="nl-BE" sz="16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b="1" dirty="0"/>
          </a:p>
          <a:p>
            <a:endParaRPr lang="nl-BE" sz="2000" b="1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Afbeelding 29" descr="2947840804_2c13494e4a_o.jpg"/>
          <p:cNvPicPr>
            <a:picLocks noChangeAspect="1"/>
          </p:cNvPicPr>
          <p:nvPr/>
        </p:nvPicPr>
        <p:blipFill>
          <a:blip r:embed="rId6" cstate="print"/>
          <a:srcRect r="29166"/>
          <a:stretch>
            <a:fillRect/>
          </a:stretch>
        </p:blipFill>
        <p:spPr>
          <a:xfrm>
            <a:off x="5929323" y="692150"/>
            <a:ext cx="3214677" cy="61658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881464-03DF-4E7E-BFBF-4230C9D60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19110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59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ewichtopl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-10000"/>
          </a:blip>
          <a:stretch>
            <a:fillRect/>
          </a:stretch>
        </p:blipFill>
        <p:spPr>
          <a:xfrm>
            <a:off x="1428728" y="0"/>
            <a:ext cx="7214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1564" t="13725" r="10204" b="4481"/>
          <a:stretch>
            <a:fillRect/>
          </a:stretch>
        </p:blipFill>
        <p:spPr bwMode="auto">
          <a:xfrm>
            <a:off x="785786" y="692150"/>
            <a:ext cx="821537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8572528" cy="276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18806" r="5500" b="6427"/>
          <a:stretch/>
        </p:blipFill>
        <p:spPr bwMode="auto">
          <a:xfrm>
            <a:off x="0" y="1129553"/>
            <a:ext cx="9456842" cy="437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899380-15D2-45DC-B1B1-4B46CED59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3118" y="5894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4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1"/>
    </mc:Choice>
    <mc:Fallback>
      <p:transition spd="slow" advTm="1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835118" y="714357"/>
            <a:ext cx="4237079" cy="130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Ideale manier van communicatie bestaat niet</a:t>
            </a:r>
          </a:p>
          <a:p>
            <a:r>
              <a:rPr lang="nl-BE" sz="1600" dirty="0"/>
              <a:t>Geen eenduidige manier om voor te stellen</a:t>
            </a:r>
          </a:p>
          <a:p>
            <a:endParaRPr lang="nl-BE" sz="1600" dirty="0"/>
          </a:p>
          <a:p>
            <a:r>
              <a:rPr lang="nl-BE" sz="1600" dirty="0">
                <a:sym typeface="Wingdings" pitchFamily="2" charset="2"/>
              </a:rPr>
              <a:t>Een dossier is geen doel op zich maar een manier van communiceren.</a:t>
            </a:r>
          </a:p>
          <a:p>
            <a:r>
              <a:rPr lang="nl-BE" sz="1600" dirty="0">
                <a:sym typeface="Wingdings" pitchFamily="2" charset="2"/>
              </a:rPr>
              <a:t></a:t>
            </a:r>
            <a:r>
              <a:rPr lang="nl-BE" sz="1600" dirty="0"/>
              <a:t>Ieder dossier moet anders opgesteld worden.</a:t>
            </a:r>
            <a:endParaRPr lang="nl-BE" sz="1600" i="1" dirty="0"/>
          </a:p>
          <a:p>
            <a:endParaRPr lang="nl-BE" sz="1600" i="1" dirty="0"/>
          </a:p>
          <a:p>
            <a:r>
              <a:rPr lang="nl-BE" sz="1600" i="1" dirty="0"/>
              <a:t>Algemene structuur:</a:t>
            </a:r>
          </a:p>
          <a:p>
            <a:r>
              <a:rPr lang="nl-BE" sz="1600" b="1" i="1" dirty="0"/>
              <a:t>Inleiding/titel/gegevens (inhoudstafel)</a:t>
            </a:r>
          </a:p>
          <a:p>
            <a:r>
              <a:rPr lang="nl-BE" sz="1600" b="1" dirty="0"/>
              <a:t>Boodschap/doel</a:t>
            </a:r>
          </a:p>
          <a:p>
            <a:r>
              <a:rPr lang="nl-BE" sz="1600" b="1" dirty="0"/>
              <a:t>Conclusie</a:t>
            </a:r>
          </a:p>
          <a:p>
            <a:endParaRPr lang="nl-BE" sz="1600" dirty="0"/>
          </a:p>
          <a:p>
            <a:endParaRPr lang="nl-BE" sz="1600" dirty="0"/>
          </a:p>
          <a:p>
            <a:r>
              <a:rPr lang="nl-BE" sz="1600" dirty="0"/>
              <a:t>Tips: </a:t>
            </a:r>
          </a:p>
          <a:p>
            <a:pPr>
              <a:buFont typeface="Wingdings" pitchFamily="2" charset="2"/>
              <a:buChar char="§"/>
            </a:pPr>
            <a:r>
              <a:rPr lang="nl-BE" sz="1600" dirty="0"/>
              <a:t>Beschrijf kort met beelden, woorden</a:t>
            </a:r>
          </a:p>
          <a:p>
            <a:pPr>
              <a:buFont typeface="Wingdings" pitchFamily="2" charset="2"/>
              <a:buChar char="§"/>
            </a:pPr>
            <a:r>
              <a:rPr lang="nl-BE" sz="1600" dirty="0"/>
              <a:t>Gebruik leesbare lettertypes of schrijf duidelijk</a:t>
            </a:r>
          </a:p>
          <a:p>
            <a:pPr>
              <a:buFont typeface="Wingdings" pitchFamily="2" charset="2"/>
              <a:buChar char="§"/>
            </a:pPr>
            <a:r>
              <a:rPr lang="nl-BE" sz="1600" dirty="0"/>
              <a:t>Goede beelden (foto, resolutie, scan..)</a:t>
            </a:r>
          </a:p>
          <a:p>
            <a:pPr>
              <a:buFont typeface="Wingdings" pitchFamily="2" charset="2"/>
              <a:buChar char="§"/>
            </a:pPr>
            <a:r>
              <a:rPr lang="nl-BE" sz="1600" dirty="0"/>
              <a:t>Let op taalfouten</a:t>
            </a:r>
          </a:p>
          <a:p>
            <a:pPr>
              <a:buFont typeface="Wingdings" pitchFamily="2" charset="2"/>
              <a:buChar char="§"/>
            </a:pPr>
            <a:r>
              <a:rPr lang="nl-BE" sz="1600" dirty="0"/>
              <a:t>Argumenteer beslissingen (waarom wel /niet)</a:t>
            </a:r>
          </a:p>
          <a:p>
            <a:pPr>
              <a:buFont typeface="Wingdings" pitchFamily="2" charset="2"/>
              <a:buChar char="§"/>
            </a:pPr>
            <a:r>
              <a:rPr lang="nl-BE" sz="1600" dirty="0"/>
              <a:t>Zet op ieder blad tijdens je ontwerpproces een datum</a:t>
            </a:r>
          </a:p>
          <a:p>
            <a:pPr>
              <a:buFont typeface="Wingdings" pitchFamily="2" charset="2"/>
              <a:buChar char="§"/>
            </a:pPr>
            <a:r>
              <a:rPr lang="nl-BE" sz="1600" dirty="0"/>
              <a:t>Communiceer op de gevraagde manier! </a:t>
            </a:r>
          </a:p>
          <a:p>
            <a:pPr>
              <a:buFont typeface="Wingdings" pitchFamily="2" charset="2"/>
              <a:buChar char="§"/>
            </a:pPr>
            <a:endParaRPr lang="nl-BE" sz="16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b="1" dirty="0"/>
          </a:p>
          <a:p>
            <a:endParaRPr lang="nl-BE" sz="2000" b="1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Afbeelding 29" descr="2947840804_2c13494e4a_o.jpg"/>
          <p:cNvPicPr>
            <a:picLocks noChangeAspect="1"/>
          </p:cNvPicPr>
          <p:nvPr/>
        </p:nvPicPr>
        <p:blipFill>
          <a:blip r:embed="rId6" cstate="print"/>
          <a:srcRect r="29166"/>
          <a:stretch>
            <a:fillRect/>
          </a:stretch>
        </p:blipFill>
        <p:spPr>
          <a:xfrm>
            <a:off x="5929323" y="692150"/>
            <a:ext cx="3214677" cy="61658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2B9962-3FA2-487F-835D-B133091A0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71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692275" y="908050"/>
            <a:ext cx="4248149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Communicatie : </a:t>
            </a:r>
            <a:r>
              <a:rPr lang="nl-BE" sz="1600" dirty="0" err="1"/>
              <a:t>Zender-ontvanger</a:t>
            </a:r>
            <a:endParaRPr lang="nl-BE" sz="1600" dirty="0"/>
          </a:p>
          <a:p>
            <a:endParaRPr lang="nl-BE" sz="1600" dirty="0"/>
          </a:p>
          <a:p>
            <a:r>
              <a:rPr lang="nl-BE" sz="1600" dirty="0"/>
              <a:t>Zender is verantwoordelijk voor het duidelijk en eenduidig overbrengen van informatie.</a:t>
            </a:r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r>
              <a:rPr lang="nl-BE" sz="1600" dirty="0"/>
              <a:t>Wanneer hebben jullie al problemen gehad met communiceren?</a:t>
            </a:r>
          </a:p>
          <a:p>
            <a:endParaRPr lang="nl-BE" sz="1600" dirty="0"/>
          </a:p>
          <a:p>
            <a:endParaRPr lang="nl-BE" sz="1600" dirty="0"/>
          </a:p>
          <a:p>
            <a:r>
              <a:rPr lang="nl-BE" sz="1600" dirty="0"/>
              <a:t>Wanneer is communicatie belangrijk?</a:t>
            </a:r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b="1" dirty="0"/>
          </a:p>
          <a:p>
            <a:endParaRPr lang="nl-BE" sz="1600" b="1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47864" r="179"/>
          <a:stretch>
            <a:fillRect/>
          </a:stretch>
        </p:blipFill>
        <p:spPr bwMode="auto">
          <a:xfrm>
            <a:off x="5940425" y="692150"/>
            <a:ext cx="320357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ACEBF3-CD28-4C09-91C8-615A7FDBC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3"/>
    </mc:Choice>
    <mc:Fallback>
      <p:transition spd="slow" advTm="2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692276" y="908050"/>
            <a:ext cx="4248149" cy="1037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Soorten communicatie</a:t>
            </a:r>
          </a:p>
          <a:p>
            <a:endParaRPr lang="nl-BE" sz="1600" dirty="0"/>
          </a:p>
          <a:p>
            <a:r>
              <a:rPr lang="nl-BE" sz="1600" dirty="0"/>
              <a:t>Beeld</a:t>
            </a:r>
          </a:p>
          <a:p>
            <a:r>
              <a:rPr lang="nl-BE" sz="1600" dirty="0"/>
              <a:t>	schets, foto, illustratie</a:t>
            </a:r>
          </a:p>
          <a:p>
            <a:endParaRPr lang="nl-BE" sz="1600" dirty="0"/>
          </a:p>
          <a:p>
            <a:r>
              <a:rPr lang="nl-BE" sz="1600" dirty="0"/>
              <a:t>Tekst</a:t>
            </a:r>
          </a:p>
          <a:p>
            <a:r>
              <a:rPr lang="nl-BE" sz="1600" dirty="0"/>
              <a:t>	geschreven, gesproken</a:t>
            </a:r>
          </a:p>
          <a:p>
            <a:endParaRPr lang="nl-BE" sz="1600" dirty="0"/>
          </a:p>
          <a:p>
            <a:r>
              <a:rPr lang="nl-BE" sz="1600" dirty="0"/>
              <a:t>Film</a:t>
            </a:r>
          </a:p>
          <a:p>
            <a:r>
              <a:rPr lang="nl-BE" sz="1600" dirty="0"/>
              <a:t>	animatie, 3D view, virtuele realiteit</a:t>
            </a:r>
          </a:p>
          <a:p>
            <a:endParaRPr lang="nl-BE" sz="1600" dirty="0"/>
          </a:p>
          <a:p>
            <a:r>
              <a:rPr lang="nl-BE" sz="1600" dirty="0"/>
              <a:t>3D 	</a:t>
            </a:r>
          </a:p>
          <a:p>
            <a:r>
              <a:rPr lang="nl-BE" sz="1600" dirty="0"/>
              <a:t>	tastbaar model</a:t>
            </a:r>
          </a:p>
          <a:p>
            <a:endParaRPr lang="nl-BE" sz="1600" dirty="0"/>
          </a:p>
          <a:p>
            <a:endParaRPr lang="nl-BE" sz="1600" dirty="0"/>
          </a:p>
          <a:p>
            <a:r>
              <a:rPr lang="nl-BE" sz="1600" dirty="0"/>
              <a:t>Of onderlinge combinatie, wees creatief</a:t>
            </a:r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b="1" dirty="0"/>
          </a:p>
          <a:p>
            <a:endParaRPr lang="nl-BE" sz="2000" b="1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6" name="Afbeelding 5" descr="2777070425_2b93cc5cd5_o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l="64965" b="3359"/>
          <a:stretch>
            <a:fillRect/>
          </a:stretch>
        </p:blipFill>
        <p:spPr>
          <a:xfrm>
            <a:off x="5940425" y="692150"/>
            <a:ext cx="3203575" cy="6165850"/>
          </a:xfrm>
          <a:prstGeom prst="rect">
            <a:avLst/>
          </a:prstGeom>
        </p:spPr>
      </p:pic>
      <p:cxnSp>
        <p:nvCxnSpPr>
          <p:cNvPr id="9" name="Gebogen verbindingslijn 8"/>
          <p:cNvCxnSpPr/>
          <p:nvPr/>
        </p:nvCxnSpPr>
        <p:spPr>
          <a:xfrm>
            <a:off x="1793909" y="1677886"/>
            <a:ext cx="857256" cy="142876"/>
          </a:xfrm>
          <a:prstGeom prst="bentConnector3">
            <a:avLst>
              <a:gd name="adj1" fmla="val 68286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bogen verbindingslijn 17"/>
          <p:cNvCxnSpPr/>
          <p:nvPr/>
        </p:nvCxnSpPr>
        <p:spPr>
          <a:xfrm>
            <a:off x="1785918" y="2411450"/>
            <a:ext cx="857256" cy="142876"/>
          </a:xfrm>
          <a:prstGeom prst="bentConnector3">
            <a:avLst>
              <a:gd name="adj1" fmla="val 68286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bogen verbindingslijn 18"/>
          <p:cNvCxnSpPr/>
          <p:nvPr/>
        </p:nvCxnSpPr>
        <p:spPr>
          <a:xfrm>
            <a:off x="1785918" y="3143248"/>
            <a:ext cx="857256" cy="142876"/>
          </a:xfrm>
          <a:prstGeom prst="bentConnector3">
            <a:avLst>
              <a:gd name="adj1" fmla="val 68286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bogen verbindingslijn 19"/>
          <p:cNvCxnSpPr/>
          <p:nvPr/>
        </p:nvCxnSpPr>
        <p:spPr>
          <a:xfrm>
            <a:off x="1785918" y="3866864"/>
            <a:ext cx="857256" cy="142876"/>
          </a:xfrm>
          <a:prstGeom prst="bentConnector3">
            <a:avLst>
              <a:gd name="adj1" fmla="val 68286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8BDF60-51A0-49F4-BAD7-F6451D7F4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85040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59"/>
    </mc:Choice>
    <mc:Fallback>
      <p:transition spd="slow" advTm="2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692276" y="908050"/>
            <a:ext cx="4248150" cy="116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DOEL</a:t>
            </a:r>
          </a:p>
          <a:p>
            <a:endParaRPr lang="nl-BE" sz="1600" dirty="0"/>
          </a:p>
          <a:p>
            <a:r>
              <a:rPr lang="nl-BE" sz="1600" dirty="0"/>
              <a:t>Ontwerpproces tonen</a:t>
            </a:r>
          </a:p>
          <a:p>
            <a:r>
              <a:rPr lang="nl-BE" sz="1600" dirty="0"/>
              <a:t>	opdracht, structuur , aanpak, 	verschillende fasen doorlopen, 	opbouw, proces documentatie, 	eindresultaat, schets, 	foto, methodes, </a:t>
            </a:r>
          </a:p>
          <a:p>
            <a:endParaRPr lang="nl-BE" sz="1600" dirty="0"/>
          </a:p>
          <a:p>
            <a:r>
              <a:rPr lang="nl-BE" sz="1600" dirty="0"/>
              <a:t>Creativiteitsoefening</a:t>
            </a:r>
          </a:p>
          <a:p>
            <a:r>
              <a:rPr lang="nl-BE" sz="1600" dirty="0"/>
              <a:t>	ideeën, concepttekeningen, gebruikte 	methodes, inspiratie</a:t>
            </a:r>
          </a:p>
          <a:p>
            <a:endParaRPr lang="nl-BE" sz="1600" dirty="0"/>
          </a:p>
          <a:p>
            <a:r>
              <a:rPr lang="nl-BE" sz="1600" dirty="0"/>
              <a:t>Materialisatie proces documenteren</a:t>
            </a:r>
          </a:p>
          <a:p>
            <a:r>
              <a:rPr lang="nl-BE" sz="1600" dirty="0"/>
              <a:t>	keuzes verantwoorden, 	materiaaleigenschappen, 	productieproces illustreren, 	technische info, tekeningen,…</a:t>
            </a:r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b="1" dirty="0"/>
          </a:p>
          <a:p>
            <a:endParaRPr lang="nl-BE" sz="2000" b="1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1" name="Afbeelding 10" descr="2106195622_569f262b57_o.jpg"/>
          <p:cNvPicPr>
            <a:picLocks noChangeAspect="1"/>
          </p:cNvPicPr>
          <p:nvPr/>
        </p:nvPicPr>
        <p:blipFill>
          <a:blip r:embed="rId5" cstate="print"/>
          <a:srcRect l="55022" b="476"/>
          <a:stretch>
            <a:fillRect/>
          </a:stretch>
        </p:blipFill>
        <p:spPr>
          <a:xfrm>
            <a:off x="5945190" y="692150"/>
            <a:ext cx="3198810" cy="61658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8E0BD7-8D0A-47D7-9B2B-E35C2CC76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22227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92"/>
    </mc:Choice>
    <mc:Fallback>
      <p:transition spd="slow" advTm="3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692276" y="908050"/>
            <a:ext cx="4248150" cy="1037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DOEL</a:t>
            </a:r>
          </a:p>
          <a:p>
            <a:endParaRPr lang="nl-BE" sz="1600" dirty="0"/>
          </a:p>
          <a:p>
            <a:r>
              <a:rPr lang="nl-BE" sz="1600" dirty="0"/>
              <a:t>Technisch dossier</a:t>
            </a:r>
          </a:p>
          <a:p>
            <a:r>
              <a:rPr lang="nl-BE" sz="1600" dirty="0"/>
              <a:t>	technische tekeningen, afmetingen, </a:t>
            </a:r>
          </a:p>
          <a:p>
            <a:r>
              <a:rPr lang="nl-BE" sz="1600" dirty="0"/>
              <a:t>	testen, verantwoording, doorsneden</a:t>
            </a:r>
          </a:p>
          <a:p>
            <a:endParaRPr lang="nl-BE" sz="1600" dirty="0"/>
          </a:p>
          <a:p>
            <a:r>
              <a:rPr lang="nl-BE" sz="1600" dirty="0"/>
              <a:t>Vormgeving oefening</a:t>
            </a:r>
          </a:p>
          <a:p>
            <a:r>
              <a:rPr lang="nl-BE" sz="1600" dirty="0"/>
              <a:t>	schetsen, modellen, inspiratie, 	</a:t>
            </a:r>
            <a:r>
              <a:rPr lang="nl-BE" sz="1600" dirty="0" err="1"/>
              <a:t>moodboards</a:t>
            </a:r>
            <a:r>
              <a:rPr lang="nl-BE" sz="1600" dirty="0"/>
              <a:t>, stijlkenmerken, evolutie 	vorm, </a:t>
            </a:r>
          </a:p>
          <a:p>
            <a:endParaRPr lang="nl-BE" sz="1600" dirty="0"/>
          </a:p>
          <a:p>
            <a:r>
              <a:rPr lang="nl-BE" sz="1600" dirty="0"/>
              <a:t>Totaal ontwerpproces (</a:t>
            </a:r>
            <a:r>
              <a:rPr lang="nl-BE" sz="1600" dirty="0" err="1"/>
              <a:t>vb</a:t>
            </a:r>
            <a:r>
              <a:rPr lang="nl-BE" sz="1600" dirty="0"/>
              <a:t> eindwerk)</a:t>
            </a:r>
          </a:p>
          <a:p>
            <a:r>
              <a:rPr lang="nl-BE" sz="1600" dirty="0"/>
              <a:t>	…</a:t>
            </a:r>
            <a:r>
              <a:rPr lang="el-GR" sz="1600" dirty="0"/>
              <a:t>Σ</a:t>
            </a:r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b="1" dirty="0"/>
          </a:p>
          <a:p>
            <a:endParaRPr lang="nl-BE" sz="2000" b="1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1" name="Afbeelding 10" descr="2106195622_569f262b57_o.jpg"/>
          <p:cNvPicPr>
            <a:picLocks noChangeAspect="1"/>
          </p:cNvPicPr>
          <p:nvPr/>
        </p:nvPicPr>
        <p:blipFill>
          <a:blip r:embed="rId5" cstate="print"/>
          <a:srcRect l="55022" b="476"/>
          <a:stretch>
            <a:fillRect/>
          </a:stretch>
        </p:blipFill>
        <p:spPr>
          <a:xfrm>
            <a:off x="5945190" y="692150"/>
            <a:ext cx="3198810" cy="61658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2CB8BA-C8AF-4F82-A2DF-411F91863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616585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94"/>
    </mc:Choice>
    <mc:Fallback>
      <p:transition spd="slow" advTm="2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bootconcepten5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l="7042"/>
          <a:stretch>
            <a:fillRect/>
          </a:stretch>
        </p:blipFill>
        <p:spPr>
          <a:xfrm>
            <a:off x="2357422" y="-258915"/>
            <a:ext cx="5429288" cy="718837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31657E-66B7-43AA-858D-4F505AC57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52"/>
    </mc:Choice>
    <mc:Fallback>
      <p:transition spd="slow" advTm="5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ootconcepten4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071538" y="540615"/>
            <a:ext cx="4716953" cy="6317385"/>
          </a:xfrm>
          <a:prstGeom prst="rect">
            <a:avLst/>
          </a:prstGeom>
        </p:spPr>
      </p:pic>
      <p:pic>
        <p:nvPicPr>
          <p:cNvPr id="7" name="Afbeelding 6" descr="bootconcepten3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r="10345"/>
          <a:stretch>
            <a:fillRect/>
          </a:stretch>
        </p:blipFill>
        <p:spPr>
          <a:xfrm>
            <a:off x="5429255" y="692150"/>
            <a:ext cx="3952223" cy="63140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18139</TotalTime>
  <Words>256</Words>
  <Application>Microsoft Office PowerPoint</Application>
  <PresentationFormat>On-screen Show (4:3)</PresentationFormat>
  <Paragraphs>238</Paragraphs>
  <Slides>23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Franklin Gothic Book</vt:lpstr>
      <vt:lpstr>Gill Sans MT</vt:lpstr>
      <vt:lpstr>VAG Rounded Std Light</vt:lpstr>
      <vt:lpstr>Wingdings</vt:lpstr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davidl</dc:creator>
  <cp:lastModifiedBy>David Lieven</cp:lastModifiedBy>
  <cp:revision>82</cp:revision>
  <dcterms:created xsi:type="dcterms:W3CDTF">2009-03-30T11:04:53Z</dcterms:created>
  <dcterms:modified xsi:type="dcterms:W3CDTF">2020-03-25T12:53:45Z</dcterms:modified>
</cp:coreProperties>
</file>