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3" r:id="rId2"/>
    <p:sldId id="284" r:id="rId3"/>
    <p:sldId id="350" r:id="rId4"/>
    <p:sldId id="353" r:id="rId5"/>
    <p:sldId id="354" r:id="rId6"/>
    <p:sldId id="355" r:id="rId7"/>
    <p:sldId id="356" r:id="rId8"/>
    <p:sldId id="357" r:id="rId9"/>
    <p:sldId id="358" r:id="rId10"/>
    <p:sldId id="361" r:id="rId11"/>
    <p:sldId id="363" r:id="rId12"/>
    <p:sldId id="359" r:id="rId13"/>
    <p:sldId id="365" r:id="rId14"/>
    <p:sldId id="375" r:id="rId15"/>
    <p:sldId id="376" r:id="rId16"/>
    <p:sldId id="378" r:id="rId17"/>
    <p:sldId id="379" r:id="rId18"/>
    <p:sldId id="380" r:id="rId19"/>
    <p:sldId id="381" r:id="rId20"/>
    <p:sldId id="384" r:id="rId21"/>
    <p:sldId id="385" r:id="rId22"/>
    <p:sldId id="387" r:id="rId23"/>
    <p:sldId id="388" r:id="rId24"/>
    <p:sldId id="389" r:id="rId25"/>
    <p:sldId id="390" r:id="rId26"/>
    <p:sldId id="391" r:id="rId27"/>
    <p:sldId id="382" r:id="rId28"/>
    <p:sldId id="366" r:id="rId29"/>
    <p:sldId id="367" r:id="rId30"/>
    <p:sldId id="368" r:id="rId31"/>
    <p:sldId id="369" r:id="rId32"/>
    <p:sldId id="370" r:id="rId33"/>
    <p:sldId id="371" r:id="rId34"/>
    <p:sldId id="372" r:id="rId35"/>
    <p:sldId id="373" r:id="rId3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36" d="100"/>
          <a:sy n="36" d="100"/>
        </p:scale>
        <p:origin x="-1032" y="-96"/>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D462B9-9BD2-A64E-8A48-922A20D9B5D8}" type="datetimeFigureOut">
              <a:rPr lang="en-US" smtClean="0"/>
              <a:t>15/10/18</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E4BD91-0E5F-7341-B0C0-8AAD5D34C408}" type="slidenum">
              <a:rPr lang="en-US" smtClean="0"/>
              <a:t>‹#›</a:t>
            </a:fld>
            <a:endParaRPr lang="en-US"/>
          </a:p>
        </p:txBody>
      </p:sp>
    </p:spTree>
    <p:extLst>
      <p:ext uri="{BB962C8B-B14F-4D97-AF65-F5344CB8AC3E}">
        <p14:creationId xmlns:p14="http://schemas.microsoft.com/office/powerpoint/2010/main" val="26589928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Opbouw</a:t>
            </a:r>
            <a:r>
              <a:rPr lang="en-US" dirty="0" smtClean="0"/>
              <a:t> 1IPO – 2IPO – 3IPO</a:t>
            </a:r>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1</a:t>
            </a:fld>
            <a:endParaRPr lang="en-US"/>
          </a:p>
        </p:txBody>
      </p:sp>
    </p:spTree>
    <p:extLst>
      <p:ext uri="{BB962C8B-B14F-4D97-AF65-F5344CB8AC3E}">
        <p14:creationId xmlns:p14="http://schemas.microsoft.com/office/powerpoint/2010/main" val="1352483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10</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11</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12</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13</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Scenarioplanning</a:t>
            </a:r>
            <a:r>
              <a:rPr lang="nl-NL" baseline="0" dirty="0" smtClean="0"/>
              <a:t> is een techniek die kan gebruikt worden om inspiratie op te doen en te innoveren. </a:t>
            </a:r>
            <a:endParaRPr lang="nl-NL" dirty="0"/>
          </a:p>
        </p:txBody>
      </p:sp>
      <p:sp>
        <p:nvSpPr>
          <p:cNvPr id="4" name="Tijdelijke aanduiding voor dianummer 3"/>
          <p:cNvSpPr>
            <a:spLocks noGrp="1"/>
          </p:cNvSpPr>
          <p:nvPr>
            <p:ph type="sldNum" sz="quarter" idx="10"/>
          </p:nvPr>
        </p:nvSpPr>
        <p:spPr/>
        <p:txBody>
          <a:bodyPr/>
          <a:lstStyle/>
          <a:p>
            <a:fld id="{9927BB82-3795-4EF1-B14C-C8FDB72E1234}" type="slidenum">
              <a:rPr lang="nl-BE" smtClean="0"/>
              <a:t>15</a:t>
            </a:fld>
            <a:endParaRPr lang="nl-BE"/>
          </a:p>
        </p:txBody>
      </p:sp>
    </p:spTree>
    <p:extLst>
      <p:ext uri="{BB962C8B-B14F-4D97-AF65-F5344CB8AC3E}">
        <p14:creationId xmlns:p14="http://schemas.microsoft.com/office/powerpoint/2010/main" val="342079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900" dirty="0"/>
              <a:t>Generally, </a:t>
            </a:r>
            <a:r>
              <a:rPr lang="nl-BE" sz="1900" dirty="0" err="1"/>
              <a:t>when</a:t>
            </a:r>
            <a:r>
              <a:rPr lang="nl-BE" sz="1900" dirty="0"/>
              <a:t> making </a:t>
            </a:r>
            <a:r>
              <a:rPr lang="nl-BE" sz="1900" dirty="0" err="1"/>
              <a:t>predictions</a:t>
            </a:r>
            <a:r>
              <a:rPr lang="nl-BE" sz="1900" dirty="0"/>
              <a:t> </a:t>
            </a:r>
            <a:r>
              <a:rPr lang="nl-BE" sz="1900" dirty="0" err="1"/>
              <a:t>for</a:t>
            </a:r>
            <a:r>
              <a:rPr lang="nl-BE" sz="1900" dirty="0"/>
              <a:t> </a:t>
            </a:r>
            <a:r>
              <a:rPr lang="nl-BE" sz="1900" dirty="0" err="1"/>
              <a:t>the</a:t>
            </a:r>
            <a:r>
              <a:rPr lang="nl-BE" sz="1900" dirty="0"/>
              <a:t> </a:t>
            </a:r>
            <a:r>
              <a:rPr lang="nl-BE" sz="1900" dirty="0" err="1"/>
              <a:t>future</a:t>
            </a:r>
            <a:r>
              <a:rPr lang="nl-BE" sz="1900" dirty="0"/>
              <a:t>, we base </a:t>
            </a:r>
            <a:r>
              <a:rPr lang="nl-BE" sz="1900" dirty="0" err="1"/>
              <a:t>ourselves</a:t>
            </a:r>
            <a:r>
              <a:rPr lang="nl-BE" sz="1900" dirty="0"/>
              <a:t> on </a:t>
            </a:r>
            <a:r>
              <a:rPr lang="nl-BE" sz="1900" dirty="0" err="1"/>
              <a:t>what</a:t>
            </a:r>
            <a:r>
              <a:rPr lang="nl-BE" sz="1900" dirty="0"/>
              <a:t> we </a:t>
            </a:r>
            <a:r>
              <a:rPr lang="nl-BE" sz="1900" dirty="0" err="1"/>
              <a:t>know</a:t>
            </a:r>
            <a:r>
              <a:rPr lang="nl-BE" sz="1900" dirty="0"/>
              <a:t>. </a:t>
            </a:r>
            <a:r>
              <a:rPr lang="nl-BE" sz="1900" dirty="0" err="1"/>
              <a:t>By</a:t>
            </a:r>
            <a:r>
              <a:rPr lang="nl-BE" sz="1900" dirty="0"/>
              <a:t> </a:t>
            </a:r>
            <a:r>
              <a:rPr lang="nl-BE" sz="1900" dirty="0" err="1"/>
              <a:t>looking</a:t>
            </a:r>
            <a:r>
              <a:rPr lang="nl-BE" sz="1900" dirty="0"/>
              <a:t> at </a:t>
            </a:r>
            <a:r>
              <a:rPr lang="nl-BE" sz="1900" dirty="0" err="1"/>
              <a:t>the</a:t>
            </a:r>
            <a:r>
              <a:rPr lang="nl-BE" sz="1900" dirty="0"/>
              <a:t> past, </a:t>
            </a:r>
            <a:r>
              <a:rPr lang="nl-BE" sz="1900" dirty="0" err="1"/>
              <a:t>throwing</a:t>
            </a:r>
            <a:r>
              <a:rPr lang="nl-BE" sz="1900" dirty="0"/>
              <a:t> in </a:t>
            </a:r>
            <a:r>
              <a:rPr lang="nl-BE" sz="1900" dirty="0" err="1"/>
              <a:t>some</a:t>
            </a:r>
            <a:r>
              <a:rPr lang="nl-BE" sz="1900" dirty="0"/>
              <a:t> gut feeling </a:t>
            </a:r>
            <a:r>
              <a:rPr lang="nl-BE" sz="1900" dirty="0" err="1"/>
              <a:t>and</a:t>
            </a:r>
            <a:r>
              <a:rPr lang="nl-BE" sz="1900" dirty="0"/>
              <a:t> wishful thinking, we </a:t>
            </a:r>
            <a:r>
              <a:rPr lang="nl-BE" sz="1900" dirty="0" err="1"/>
              <a:t>create</a:t>
            </a:r>
            <a:r>
              <a:rPr lang="nl-BE" sz="1900" dirty="0"/>
              <a:t> </a:t>
            </a:r>
            <a:r>
              <a:rPr lang="nl-BE" sz="1900" dirty="0" err="1"/>
              <a:t>what</a:t>
            </a:r>
            <a:r>
              <a:rPr lang="nl-BE" sz="1900" dirty="0"/>
              <a:t> we call </a:t>
            </a:r>
            <a:r>
              <a:rPr lang="nl-BE" sz="1900" dirty="0" err="1"/>
              <a:t>the</a:t>
            </a:r>
            <a:r>
              <a:rPr lang="nl-BE" sz="1900" dirty="0"/>
              <a:t> </a:t>
            </a:r>
            <a:r>
              <a:rPr lang="nl-BE" sz="1900" dirty="0" err="1"/>
              <a:t>expected</a:t>
            </a:r>
            <a:r>
              <a:rPr lang="nl-BE" sz="1900" dirty="0"/>
              <a:t> </a:t>
            </a:r>
            <a:r>
              <a:rPr lang="nl-BE" sz="1900" dirty="0" err="1"/>
              <a:t>future</a:t>
            </a:r>
            <a:r>
              <a:rPr lang="nl-BE" sz="1900" dirty="0"/>
              <a:t>. </a:t>
            </a:r>
            <a:endParaRPr lang="en-US" sz="1900" dirty="0"/>
          </a:p>
        </p:txBody>
      </p:sp>
      <p:sp>
        <p:nvSpPr>
          <p:cNvPr id="4" name="Slide Number Placeholder 3"/>
          <p:cNvSpPr>
            <a:spLocks noGrp="1"/>
          </p:cNvSpPr>
          <p:nvPr>
            <p:ph type="sldNum" sz="quarter" idx="10"/>
          </p:nvPr>
        </p:nvSpPr>
        <p:spPr/>
        <p:txBody>
          <a:bodyPr/>
          <a:lstStyle/>
          <a:p>
            <a:pPr defTabSz="931448">
              <a:defRPr/>
            </a:pPr>
            <a:fld id="{5A009E56-1682-E44F-B370-C513DAF586B8}" type="slidenum">
              <a:rPr lang="en-US" sz="1900" kern="0">
                <a:solidFill>
                  <a:sysClr val="windowText" lastClr="000000"/>
                </a:solidFill>
              </a:rPr>
              <a:pPr defTabSz="931448">
                <a:defRPr/>
              </a:pPr>
              <a:t>16</a:t>
            </a:fld>
            <a:endParaRPr lang="en-US" sz="1900" kern="0">
              <a:solidFill>
                <a:sysClr val="windowText" lastClr="000000"/>
              </a:solidFill>
            </a:endParaRPr>
          </a:p>
        </p:txBody>
      </p:sp>
    </p:spTree>
    <p:extLst>
      <p:ext uri="{BB962C8B-B14F-4D97-AF65-F5344CB8AC3E}">
        <p14:creationId xmlns:p14="http://schemas.microsoft.com/office/powerpoint/2010/main" val="1267002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We live in a complex, volatile world, where high uncertainty is the only given. Who here today claims they predicted any of the events listed here? You? How much to have you come work for us? All of these events came very unexpected, and most of them had a big impact on societies globally. No one, apart from a few specialized experts, could have predicted the rise of IS in the middle East a few years back, for instance, yet you cannot deny the tremendous impact it had on Western society. The increase in migration streams and terrorism attacks it brought to our regions changed the way we live, think and act. The more recent election of Donald Trump, to state another obvious example, might have a great impact on global economy, and all of a sudden, we find ourselves</a:t>
            </a:r>
          </a:p>
        </p:txBody>
      </p:sp>
      <p:sp>
        <p:nvSpPr>
          <p:cNvPr id="4" name="Slide Number Placeholder 3"/>
          <p:cNvSpPr>
            <a:spLocks noGrp="1"/>
          </p:cNvSpPr>
          <p:nvPr>
            <p:ph type="sldNum" sz="quarter" idx="10"/>
          </p:nvPr>
        </p:nvSpPr>
        <p:spPr/>
        <p:txBody>
          <a:bodyPr/>
          <a:lstStyle/>
          <a:p>
            <a:pPr defTabSz="931448">
              <a:defRPr/>
            </a:pPr>
            <a:fld id="{5A009E56-1682-E44F-B370-C513DAF586B8}" type="slidenum">
              <a:rPr lang="en-US" sz="1900" kern="0">
                <a:solidFill>
                  <a:prstClr val="black"/>
                </a:solidFill>
              </a:rPr>
              <a:pPr defTabSz="931448">
                <a:defRPr/>
              </a:pPr>
              <a:t>17</a:t>
            </a:fld>
            <a:endParaRPr lang="en-US" sz="1900" kern="0">
              <a:solidFill>
                <a:prstClr val="black"/>
              </a:solidFill>
            </a:endParaRPr>
          </a:p>
        </p:txBody>
      </p:sp>
    </p:spTree>
    <p:extLst>
      <p:ext uri="{BB962C8B-B14F-4D97-AF65-F5344CB8AC3E}">
        <p14:creationId xmlns:p14="http://schemas.microsoft.com/office/powerpoint/2010/main" val="192688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900" dirty="0"/>
              <a:t>Here, or here, </a:t>
            </a:r>
            <a:r>
              <a:rPr lang="nl-BE" sz="1900" dirty="0" err="1"/>
              <a:t>rather</a:t>
            </a:r>
            <a:r>
              <a:rPr lang="nl-BE" sz="1900" dirty="0"/>
              <a:t> </a:t>
            </a:r>
            <a:r>
              <a:rPr lang="nl-BE" sz="1900" dirty="0" err="1"/>
              <a:t>than</a:t>
            </a:r>
            <a:r>
              <a:rPr lang="nl-BE" sz="1900" dirty="0"/>
              <a:t> </a:t>
            </a:r>
            <a:r>
              <a:rPr lang="nl-BE" sz="1900" dirty="0" err="1"/>
              <a:t>where</a:t>
            </a:r>
            <a:r>
              <a:rPr lang="nl-BE" sz="1900" dirty="0"/>
              <a:t> we </a:t>
            </a:r>
            <a:r>
              <a:rPr lang="nl-BE" sz="1900" dirty="0" err="1"/>
              <a:t>expected</a:t>
            </a:r>
            <a:r>
              <a:rPr lang="nl-BE" sz="1900" dirty="0"/>
              <a:t> </a:t>
            </a:r>
            <a:r>
              <a:rPr lang="nl-BE" sz="1900" dirty="0" err="1"/>
              <a:t>to</a:t>
            </a:r>
            <a:r>
              <a:rPr lang="nl-BE" sz="1900" dirty="0"/>
              <a:t> </a:t>
            </a:r>
            <a:r>
              <a:rPr lang="nl-BE" sz="1900" dirty="0" err="1"/>
              <a:t>be</a:t>
            </a:r>
            <a:r>
              <a:rPr lang="nl-BE" sz="1900" dirty="0"/>
              <a:t>.  </a:t>
            </a:r>
          </a:p>
          <a:p>
            <a:endParaRPr lang="en-US" dirty="0"/>
          </a:p>
        </p:txBody>
      </p:sp>
      <p:sp>
        <p:nvSpPr>
          <p:cNvPr id="4" name="Slide Number Placeholder 3"/>
          <p:cNvSpPr>
            <a:spLocks noGrp="1"/>
          </p:cNvSpPr>
          <p:nvPr>
            <p:ph type="sldNum" sz="quarter" idx="10"/>
          </p:nvPr>
        </p:nvSpPr>
        <p:spPr/>
        <p:txBody>
          <a:bodyPr/>
          <a:lstStyle/>
          <a:p>
            <a:pPr defTabSz="931448">
              <a:defRPr/>
            </a:pPr>
            <a:fld id="{5A009E56-1682-E44F-B370-C513DAF586B8}" type="slidenum">
              <a:rPr lang="en-US" sz="1900" kern="0">
                <a:solidFill>
                  <a:sysClr val="windowText" lastClr="000000"/>
                </a:solidFill>
              </a:rPr>
              <a:pPr defTabSz="931448">
                <a:defRPr/>
              </a:pPr>
              <a:t>18</a:t>
            </a:fld>
            <a:endParaRPr lang="en-US" sz="1900" kern="0">
              <a:solidFill>
                <a:sysClr val="windowText" lastClr="000000"/>
              </a:solidFill>
            </a:endParaRPr>
          </a:p>
        </p:txBody>
      </p:sp>
    </p:spTree>
    <p:extLst>
      <p:ext uri="{BB962C8B-B14F-4D97-AF65-F5344CB8AC3E}">
        <p14:creationId xmlns:p14="http://schemas.microsoft.com/office/powerpoint/2010/main" val="1093143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gaan</a:t>
            </a:r>
            <a:r>
              <a:rPr lang="en-US" dirty="0"/>
              <a:t> de het </a:t>
            </a:r>
            <a:r>
              <a:rPr lang="en-US" dirty="0" err="1"/>
              <a:t>gezichtsveld</a:t>
            </a:r>
            <a:r>
              <a:rPr lang="en-US" dirty="0"/>
              <a:t> van de </a:t>
            </a:r>
            <a:r>
              <a:rPr lang="en-US" dirty="0" err="1"/>
              <a:t>toekomst</a:t>
            </a:r>
            <a:r>
              <a:rPr lang="en-US" dirty="0"/>
              <a:t> </a:t>
            </a:r>
            <a:r>
              <a:rPr lang="en-US" dirty="0" err="1"/>
              <a:t>verruimen</a:t>
            </a:r>
            <a:r>
              <a:rPr lang="en-US" dirty="0"/>
              <a:t>. </a:t>
            </a:r>
            <a:r>
              <a:rPr lang="en-US" dirty="0" err="1"/>
              <a:t>Als</a:t>
            </a:r>
            <a:r>
              <a:rPr lang="en-US" dirty="0"/>
              <a:t> we </a:t>
            </a:r>
            <a:r>
              <a:rPr lang="en-US" dirty="0" err="1"/>
              <a:t>mensen</a:t>
            </a:r>
            <a:r>
              <a:rPr lang="en-US" dirty="0"/>
              <a:t> </a:t>
            </a:r>
            <a:r>
              <a:rPr lang="en-US" dirty="0" err="1"/>
              <a:t>vragen</a:t>
            </a:r>
            <a:r>
              <a:rPr lang="en-US" dirty="0"/>
              <a:t> hoe </a:t>
            </a:r>
            <a:r>
              <a:rPr lang="en-US" dirty="0" err="1"/>
              <a:t>hun</a:t>
            </a:r>
            <a:r>
              <a:rPr lang="en-US" dirty="0"/>
              <a:t> </a:t>
            </a:r>
            <a:r>
              <a:rPr lang="en-US" dirty="0" err="1"/>
              <a:t>toekomst</a:t>
            </a:r>
            <a:r>
              <a:rPr lang="en-US" dirty="0"/>
              <a:t> </a:t>
            </a:r>
            <a:r>
              <a:rPr lang="en-US" dirty="0" err="1"/>
              <a:t>erruit</a:t>
            </a:r>
            <a:r>
              <a:rPr lang="en-US" dirty="0"/>
              <a:t> </a:t>
            </a:r>
            <a:r>
              <a:rPr lang="en-US" dirty="0" err="1"/>
              <a:t>ziet</a:t>
            </a:r>
            <a:r>
              <a:rPr lang="en-US" dirty="0"/>
              <a:t> </a:t>
            </a:r>
            <a:r>
              <a:rPr lang="en-US" dirty="0" err="1"/>
              <a:t>baseren</a:t>
            </a:r>
            <a:r>
              <a:rPr lang="en-US" dirty="0"/>
              <a:t> </a:t>
            </a:r>
            <a:r>
              <a:rPr lang="en-US" dirty="0" err="1"/>
              <a:t>ze</a:t>
            </a:r>
            <a:r>
              <a:rPr lang="en-US" dirty="0"/>
              <a:t> </a:t>
            </a:r>
            <a:r>
              <a:rPr lang="en-US" dirty="0" err="1"/>
              <a:t>zich</a:t>
            </a:r>
            <a:r>
              <a:rPr lang="en-US" dirty="0"/>
              <a:t> </a:t>
            </a:r>
            <a:r>
              <a:rPr lang="en-US" dirty="0" err="1"/>
              <a:t>meestal</a:t>
            </a:r>
            <a:r>
              <a:rPr lang="en-US" dirty="0"/>
              <a:t> op het </a:t>
            </a:r>
            <a:r>
              <a:rPr lang="en-US" dirty="0" err="1"/>
              <a:t>verleden</a:t>
            </a:r>
            <a:r>
              <a:rPr lang="en-US" baseline="0" dirty="0"/>
              <a:t> </a:t>
            </a:r>
            <a:r>
              <a:rPr lang="en-US" baseline="0" dirty="0" err="1"/>
              <a:t>waarna</a:t>
            </a:r>
            <a:r>
              <a:rPr lang="en-US" baseline="0" dirty="0"/>
              <a:t> </a:t>
            </a:r>
            <a:r>
              <a:rPr lang="en-US" baseline="0" dirty="0" err="1"/>
              <a:t>ze</a:t>
            </a:r>
            <a:r>
              <a:rPr lang="en-US" baseline="0" dirty="0"/>
              <a:t> die trends of </a:t>
            </a:r>
            <a:r>
              <a:rPr lang="en-US" baseline="0" dirty="0" err="1"/>
              <a:t>ervaringen</a:t>
            </a:r>
            <a:r>
              <a:rPr lang="en-US" baseline="0" dirty="0"/>
              <a:t> </a:t>
            </a:r>
            <a:r>
              <a:rPr lang="en-US" baseline="0" dirty="0" err="1"/>
              <a:t>extrapoleren</a:t>
            </a:r>
            <a:r>
              <a:rPr lang="en-US" baseline="0" dirty="0"/>
              <a:t>. We </a:t>
            </a:r>
            <a:r>
              <a:rPr lang="en-US" baseline="0" dirty="0" err="1"/>
              <a:t>kunnen</a:t>
            </a:r>
            <a:r>
              <a:rPr lang="en-US" baseline="0" dirty="0"/>
              <a:t> de </a:t>
            </a:r>
            <a:r>
              <a:rPr lang="en-US" baseline="0" dirty="0" err="1"/>
              <a:t>toekomst</a:t>
            </a:r>
            <a:r>
              <a:rPr lang="en-US" baseline="0" dirty="0"/>
              <a:t> </a:t>
            </a:r>
            <a:r>
              <a:rPr lang="en-US" baseline="0" dirty="0" err="1"/>
              <a:t>indelen</a:t>
            </a:r>
            <a:r>
              <a:rPr lang="en-US" baseline="0" dirty="0"/>
              <a:t> in </a:t>
            </a:r>
            <a:r>
              <a:rPr lang="en-US" baseline="0" dirty="0" err="1"/>
              <a:t>verschillende</a:t>
            </a:r>
            <a:r>
              <a:rPr lang="en-US" baseline="0" dirty="0"/>
              <a:t> </a:t>
            </a:r>
            <a:r>
              <a:rPr lang="en-US" baseline="0" dirty="0" err="1"/>
              <a:t>categorieën</a:t>
            </a:r>
            <a:r>
              <a:rPr lang="en-US" baseline="0" dirty="0"/>
              <a:t>: De </a:t>
            </a:r>
            <a:r>
              <a:rPr lang="en-US" b="1" baseline="0" dirty="0" err="1"/>
              <a:t>gewenste</a:t>
            </a:r>
            <a:r>
              <a:rPr lang="en-US" baseline="0" dirty="0"/>
              <a:t> </a:t>
            </a:r>
            <a:r>
              <a:rPr lang="en-US" baseline="0" dirty="0" err="1"/>
              <a:t>toekomst</a:t>
            </a:r>
            <a:r>
              <a:rPr lang="en-US" baseline="0" dirty="0"/>
              <a:t>, de </a:t>
            </a:r>
            <a:r>
              <a:rPr lang="en-US" b="1" baseline="0" dirty="0" err="1"/>
              <a:t>waarschijnlijke</a:t>
            </a:r>
            <a:r>
              <a:rPr lang="en-US" baseline="0" dirty="0"/>
              <a:t> </a:t>
            </a:r>
            <a:r>
              <a:rPr lang="en-US" baseline="0" dirty="0" err="1"/>
              <a:t>toekomst</a:t>
            </a:r>
            <a:r>
              <a:rPr lang="en-US" baseline="0" dirty="0"/>
              <a:t> en de </a:t>
            </a:r>
            <a:r>
              <a:rPr lang="en-US" b="1" baseline="0" dirty="0" err="1"/>
              <a:t>mogelijke</a:t>
            </a:r>
            <a:r>
              <a:rPr lang="en-US" baseline="0" dirty="0"/>
              <a:t> </a:t>
            </a:r>
            <a:r>
              <a:rPr lang="en-US" baseline="0" dirty="0" err="1"/>
              <a:t>toekomst</a:t>
            </a:r>
            <a:r>
              <a:rPr lang="en-US" baseline="0" dirty="0"/>
              <a:t>. </a:t>
            </a:r>
            <a:r>
              <a:rPr lang="en-US" baseline="0" dirty="0" err="1"/>
              <a:t>Wanneer</a:t>
            </a:r>
            <a:r>
              <a:rPr lang="en-US" baseline="0" dirty="0"/>
              <a:t> we </a:t>
            </a:r>
            <a:r>
              <a:rPr lang="en-US" baseline="0" dirty="0" err="1"/>
              <a:t>buiten</a:t>
            </a:r>
            <a:r>
              <a:rPr lang="en-US" baseline="0" dirty="0"/>
              <a:t> de </a:t>
            </a:r>
            <a:r>
              <a:rPr lang="en-US" baseline="0" dirty="0" err="1"/>
              <a:t>waarschijnlijkheid</a:t>
            </a:r>
            <a:r>
              <a:rPr lang="en-US" baseline="0" dirty="0"/>
              <a:t> </a:t>
            </a:r>
            <a:r>
              <a:rPr lang="en-US" baseline="0" dirty="0" err="1"/>
              <a:t>gaan</a:t>
            </a:r>
            <a:r>
              <a:rPr lang="en-US" baseline="0" dirty="0"/>
              <a:t> </a:t>
            </a:r>
            <a:r>
              <a:rPr lang="en-US" baseline="0" dirty="0" err="1"/>
              <a:t>treden</a:t>
            </a:r>
            <a:r>
              <a:rPr lang="en-US" baseline="0" dirty="0"/>
              <a:t> we toe in de </a:t>
            </a:r>
            <a:r>
              <a:rPr lang="en-US" baseline="0" dirty="0" err="1"/>
              <a:t>onzekerheid</a:t>
            </a:r>
            <a:r>
              <a:rPr lang="en-US" baseline="0" dirty="0"/>
              <a:t>. </a:t>
            </a:r>
            <a:r>
              <a:rPr lang="en-US" baseline="0" dirty="0" err="1"/>
              <a:t>Daar</a:t>
            </a:r>
            <a:r>
              <a:rPr lang="en-US" baseline="0" dirty="0"/>
              <a:t> </a:t>
            </a:r>
            <a:r>
              <a:rPr lang="en-US" baseline="0" dirty="0" err="1"/>
              <a:t>spelen</a:t>
            </a:r>
            <a:r>
              <a:rPr lang="en-US" baseline="0" dirty="0"/>
              <a:t> de scenarios </a:t>
            </a:r>
            <a:r>
              <a:rPr lang="en-US" baseline="0" dirty="0" err="1"/>
              <a:t>zich</a:t>
            </a:r>
            <a:r>
              <a:rPr lang="en-US" baseline="0" dirty="0"/>
              <a:t> </a:t>
            </a:r>
            <a:r>
              <a:rPr lang="en-US" baseline="0" dirty="0" err="1"/>
              <a:t>af</a:t>
            </a:r>
            <a:r>
              <a:rPr lang="en-US" baseline="0" dirty="0"/>
              <a:t>.</a:t>
            </a:r>
            <a:endParaRPr lang="en-US" dirty="0"/>
          </a:p>
        </p:txBody>
      </p:sp>
      <p:sp>
        <p:nvSpPr>
          <p:cNvPr id="4" name="Slide Number Placeholder 3"/>
          <p:cNvSpPr>
            <a:spLocks noGrp="1"/>
          </p:cNvSpPr>
          <p:nvPr>
            <p:ph type="sldNum" sz="quarter" idx="10"/>
          </p:nvPr>
        </p:nvSpPr>
        <p:spPr/>
        <p:txBody>
          <a:bodyPr/>
          <a:lstStyle/>
          <a:p>
            <a:fld id="{5A009E56-1682-E44F-B370-C513DAF586B8}" type="slidenum">
              <a:rPr lang="en-US" smtClean="0"/>
              <a:t>19</a:t>
            </a:fld>
            <a:endParaRPr lang="en-US"/>
          </a:p>
        </p:txBody>
      </p:sp>
    </p:spTree>
    <p:extLst>
      <p:ext uri="{BB962C8B-B14F-4D97-AF65-F5344CB8AC3E}">
        <p14:creationId xmlns:p14="http://schemas.microsoft.com/office/powerpoint/2010/main" val="1777597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Maar</a:t>
            </a:r>
            <a:r>
              <a:rPr lang="en-US" baseline="0" dirty="0"/>
              <a:t> </a:t>
            </a:r>
            <a:r>
              <a:rPr lang="en-US" baseline="0" dirty="0" err="1"/>
              <a:t>wat</a:t>
            </a:r>
            <a:r>
              <a:rPr lang="en-US" baseline="0" dirty="0"/>
              <a:t> is nu het </a:t>
            </a:r>
            <a:r>
              <a:rPr lang="en-US" baseline="0" dirty="0" err="1"/>
              <a:t>verschil</a:t>
            </a:r>
            <a:r>
              <a:rPr lang="en-US" baseline="0" dirty="0"/>
              <a:t> </a:t>
            </a:r>
            <a:r>
              <a:rPr lang="en-US" baseline="0" dirty="0" err="1"/>
              <a:t>tussen</a:t>
            </a:r>
            <a:r>
              <a:rPr lang="en-US" baseline="0" dirty="0"/>
              <a:t> trends (</a:t>
            </a:r>
            <a:r>
              <a:rPr lang="en-US" baseline="0" dirty="0" err="1"/>
              <a:t>een</a:t>
            </a:r>
            <a:r>
              <a:rPr lang="en-US" baseline="0" dirty="0"/>
              <a:t> trend om het </a:t>
            </a:r>
            <a:r>
              <a:rPr lang="en-US" baseline="0" dirty="0" err="1"/>
              <a:t>woord</a:t>
            </a:r>
            <a:r>
              <a:rPr lang="en-US" baseline="0" dirty="0"/>
              <a:t> </a:t>
            </a:r>
            <a:r>
              <a:rPr lang="en-US" baseline="0" dirty="0" err="1"/>
              <a:t>te</a:t>
            </a:r>
            <a:r>
              <a:rPr lang="en-US" baseline="0" dirty="0"/>
              <a:t> </a:t>
            </a:r>
            <a:r>
              <a:rPr lang="en-US" baseline="0" dirty="0" err="1"/>
              <a:t>gebruiken</a:t>
            </a:r>
            <a:r>
              <a:rPr lang="en-US" baseline="0" dirty="0"/>
              <a:t>) </a:t>
            </a:r>
            <a:r>
              <a:rPr lang="en-US" baseline="0" dirty="0" err="1"/>
              <a:t>en</a:t>
            </a:r>
            <a:r>
              <a:rPr lang="en-US" baseline="0" dirty="0"/>
              <a:t> scenario’s? </a:t>
            </a:r>
          </a:p>
          <a:p>
            <a:r>
              <a:rPr lang="en-US" baseline="0" dirty="0"/>
              <a:t>Trends </a:t>
            </a:r>
            <a:r>
              <a:rPr lang="en-US" baseline="0" dirty="0" err="1"/>
              <a:t>zijn</a:t>
            </a:r>
            <a:r>
              <a:rPr lang="en-US" baseline="0" dirty="0"/>
              <a:t> </a:t>
            </a:r>
            <a:r>
              <a:rPr lang="en-US" baseline="0" dirty="0" err="1"/>
              <a:t>bewegingen</a:t>
            </a:r>
            <a:r>
              <a:rPr lang="en-US" baseline="0" dirty="0"/>
              <a:t> die </a:t>
            </a:r>
            <a:r>
              <a:rPr lang="en-US" baseline="0" dirty="0" err="1"/>
              <a:t>een</a:t>
            </a:r>
            <a:r>
              <a:rPr lang="en-US" baseline="0" dirty="0"/>
              <a:t> </a:t>
            </a:r>
            <a:r>
              <a:rPr lang="en-US" baseline="0" dirty="0" err="1"/>
              <a:t>grote</a:t>
            </a:r>
            <a:r>
              <a:rPr lang="en-US" baseline="0" dirty="0"/>
              <a:t> impact </a:t>
            </a:r>
            <a:r>
              <a:rPr lang="en-US" baseline="0" dirty="0" err="1"/>
              <a:t>kunnen</a:t>
            </a:r>
            <a:r>
              <a:rPr lang="en-US" baseline="0" dirty="0"/>
              <a:t> </a:t>
            </a:r>
            <a:r>
              <a:rPr lang="en-US" baseline="0" dirty="0" err="1"/>
              <a:t>hebben</a:t>
            </a:r>
            <a:r>
              <a:rPr lang="en-US" baseline="0" dirty="0"/>
              <a:t> maar met </a:t>
            </a:r>
            <a:r>
              <a:rPr lang="en-US" baseline="0" dirty="0" err="1"/>
              <a:t>weinig</a:t>
            </a:r>
            <a:r>
              <a:rPr lang="en-US" baseline="0" dirty="0"/>
              <a:t> </a:t>
            </a:r>
            <a:r>
              <a:rPr lang="en-US" baseline="0" dirty="0" err="1"/>
              <a:t>onzekerheid</a:t>
            </a:r>
            <a:r>
              <a:rPr lang="en-US" baseline="0" dirty="0"/>
              <a:t>. </a:t>
            </a:r>
            <a:r>
              <a:rPr lang="en-US" baseline="0" dirty="0" err="1"/>
              <a:t>Ze</a:t>
            </a:r>
            <a:r>
              <a:rPr lang="en-US" baseline="0" dirty="0"/>
              <a:t> </a:t>
            </a:r>
            <a:r>
              <a:rPr lang="en-US" baseline="0" dirty="0" err="1"/>
              <a:t>worden</a:t>
            </a:r>
            <a:r>
              <a:rPr lang="en-US" baseline="0" dirty="0"/>
              <a:t> “</a:t>
            </a:r>
            <a:r>
              <a:rPr lang="en-US" baseline="0" dirty="0" err="1"/>
              <a:t>voorspeld</a:t>
            </a:r>
            <a:r>
              <a:rPr lang="en-US" baseline="0" dirty="0"/>
              <a:t>” en </a:t>
            </a:r>
            <a:r>
              <a:rPr lang="en-US" baseline="0" dirty="0" err="1"/>
              <a:t>geëxtrapoleerd</a:t>
            </a:r>
            <a:r>
              <a:rPr lang="en-US" baseline="0" dirty="0"/>
              <a:t> en </a:t>
            </a:r>
            <a:r>
              <a:rPr lang="en-US" baseline="0" dirty="0" err="1"/>
              <a:t>zijn</a:t>
            </a:r>
            <a:r>
              <a:rPr lang="en-US" baseline="0" dirty="0"/>
              <a:t> </a:t>
            </a:r>
            <a:r>
              <a:rPr lang="en-US" baseline="0" dirty="0" err="1"/>
              <a:t>gebaseerd</a:t>
            </a:r>
            <a:r>
              <a:rPr lang="en-US" baseline="0" dirty="0"/>
              <a:t> op het </a:t>
            </a:r>
            <a:r>
              <a:rPr lang="en-US" baseline="0" dirty="0" err="1"/>
              <a:t>verleden</a:t>
            </a:r>
            <a:r>
              <a:rPr lang="en-US" baseline="0" dirty="0"/>
              <a:t>. </a:t>
            </a:r>
            <a:r>
              <a:rPr lang="en-US" baseline="0" dirty="0" err="1"/>
              <a:t>Ze</a:t>
            </a:r>
            <a:r>
              <a:rPr lang="en-US" baseline="0" dirty="0"/>
              <a:t> </a:t>
            </a:r>
            <a:r>
              <a:rPr lang="en-US" baseline="0" dirty="0" err="1"/>
              <a:t>laten</a:t>
            </a:r>
            <a:r>
              <a:rPr lang="en-US" baseline="0" dirty="0"/>
              <a:t> 1 </a:t>
            </a:r>
            <a:r>
              <a:rPr lang="en-US" baseline="0" dirty="0" err="1"/>
              <a:t>toekomstbeeld</a:t>
            </a:r>
            <a:r>
              <a:rPr lang="en-US" baseline="0" dirty="0"/>
              <a:t> </a:t>
            </a:r>
            <a:r>
              <a:rPr lang="en-US" baseline="0" dirty="0" err="1"/>
              <a:t>zien</a:t>
            </a:r>
            <a:r>
              <a:rPr lang="en-US" baseline="0" dirty="0"/>
              <a:t> en </a:t>
            </a:r>
            <a:r>
              <a:rPr lang="en-US" baseline="0" dirty="0" err="1"/>
              <a:t>houden</a:t>
            </a:r>
            <a:r>
              <a:rPr lang="en-US" baseline="0" dirty="0"/>
              <a:t> </a:t>
            </a:r>
            <a:r>
              <a:rPr lang="en-US" baseline="0" dirty="0" err="1"/>
              <a:t>geen</a:t>
            </a:r>
            <a:r>
              <a:rPr lang="en-US" baseline="0" dirty="0"/>
              <a:t> </a:t>
            </a:r>
            <a:r>
              <a:rPr lang="en-US" baseline="0" dirty="0" err="1"/>
              <a:t>rekening</a:t>
            </a:r>
            <a:r>
              <a:rPr lang="en-US" baseline="0" dirty="0"/>
              <a:t> met </a:t>
            </a:r>
            <a:r>
              <a:rPr lang="en-US" baseline="0" dirty="0" err="1"/>
              <a:t>bijvoorbeeld</a:t>
            </a:r>
            <a:r>
              <a:rPr lang="en-US" baseline="0" dirty="0"/>
              <a:t> </a:t>
            </a:r>
            <a:r>
              <a:rPr lang="en-US" baseline="0" dirty="0" err="1"/>
              <a:t>zwarte</a:t>
            </a:r>
            <a:r>
              <a:rPr lang="en-US" baseline="0" dirty="0"/>
              <a:t> </a:t>
            </a:r>
            <a:r>
              <a:rPr lang="en-US" baseline="0" dirty="0" err="1"/>
              <a:t>zwanen</a:t>
            </a:r>
            <a:r>
              <a:rPr lang="en-US" baseline="0" dirty="0"/>
              <a:t> (Black Swans van </a:t>
            </a:r>
            <a:r>
              <a:rPr lang="en-US" baseline="0" dirty="0" err="1"/>
              <a:t>Taleb</a:t>
            </a:r>
            <a:r>
              <a:rPr lang="en-US" baseline="0" dirty="0"/>
              <a:t> </a:t>
            </a:r>
            <a:r>
              <a:rPr lang="en-US" baseline="0" dirty="0" err="1"/>
              <a:t>behandelt</a:t>
            </a:r>
            <a:r>
              <a:rPr lang="en-US" baseline="0" dirty="0"/>
              <a:t> quasi </a:t>
            </a:r>
            <a:r>
              <a:rPr lang="en-US" baseline="0" dirty="0" err="1"/>
              <a:t>onvoorspelbare</a:t>
            </a:r>
            <a:r>
              <a:rPr lang="en-US" baseline="0" dirty="0"/>
              <a:t> </a:t>
            </a:r>
            <a:r>
              <a:rPr lang="en-US" baseline="0" dirty="0" err="1"/>
              <a:t>gebeurtenissen</a:t>
            </a:r>
            <a:r>
              <a:rPr lang="en-US" baseline="0" dirty="0"/>
              <a:t> </a:t>
            </a:r>
            <a:r>
              <a:rPr lang="en-US" baseline="0" dirty="0" err="1"/>
              <a:t>zoals</a:t>
            </a:r>
            <a:r>
              <a:rPr lang="en-US" baseline="0" dirty="0"/>
              <a:t> de </a:t>
            </a:r>
            <a:r>
              <a:rPr lang="en-US" baseline="0" dirty="0" err="1"/>
              <a:t>vulkaanuitbarsting</a:t>
            </a:r>
            <a:r>
              <a:rPr lang="en-US" baseline="0" dirty="0"/>
              <a:t> van de </a:t>
            </a:r>
            <a:r>
              <a:rPr lang="is-IS" dirty="0"/>
              <a:t>Eyjafjallajökull </a:t>
            </a:r>
            <a:r>
              <a:rPr lang="en-US" baseline="0" dirty="0"/>
              <a:t>op </a:t>
            </a:r>
            <a:r>
              <a:rPr lang="en-US" baseline="0" dirty="0" err="1"/>
              <a:t>Ijsland</a:t>
            </a:r>
            <a:r>
              <a:rPr lang="en-US" baseline="0" dirty="0"/>
              <a:t>)</a:t>
            </a:r>
          </a:p>
          <a:p>
            <a:r>
              <a:rPr lang="en-US" baseline="0" dirty="0"/>
              <a:t>Scenarios </a:t>
            </a:r>
            <a:r>
              <a:rPr lang="en-US" baseline="0" dirty="0" err="1"/>
              <a:t>daarentegen</a:t>
            </a:r>
            <a:r>
              <a:rPr lang="en-US" baseline="0" dirty="0"/>
              <a:t> </a:t>
            </a:r>
            <a:r>
              <a:rPr lang="en-US" baseline="0" dirty="0" err="1"/>
              <a:t>trekken</a:t>
            </a:r>
            <a:r>
              <a:rPr lang="en-US" baseline="0" dirty="0"/>
              <a:t> het </a:t>
            </a:r>
            <a:r>
              <a:rPr lang="en-US" baseline="0" dirty="0" err="1"/>
              <a:t>gezichtsveld</a:t>
            </a:r>
            <a:r>
              <a:rPr lang="en-US" baseline="0" dirty="0"/>
              <a:t> open en </a:t>
            </a:r>
            <a:r>
              <a:rPr lang="en-US" baseline="0" dirty="0" err="1"/>
              <a:t>laten</a:t>
            </a:r>
            <a:r>
              <a:rPr lang="en-US" baseline="0" dirty="0"/>
              <a:t> </a:t>
            </a:r>
            <a:r>
              <a:rPr lang="en-US" baseline="0" dirty="0" err="1"/>
              <a:t>verschillende</a:t>
            </a:r>
            <a:r>
              <a:rPr lang="en-US" baseline="0" dirty="0"/>
              <a:t> </a:t>
            </a:r>
            <a:r>
              <a:rPr lang="en-US" baseline="0" dirty="0" err="1"/>
              <a:t>mogelijk</a:t>
            </a:r>
            <a:r>
              <a:rPr lang="en-US" baseline="0" dirty="0"/>
              <a:t> </a:t>
            </a:r>
            <a:r>
              <a:rPr lang="en-US" baseline="0" dirty="0" err="1"/>
              <a:t>toekomsten</a:t>
            </a:r>
            <a:r>
              <a:rPr lang="en-US" baseline="0" dirty="0"/>
              <a:t> </a:t>
            </a:r>
            <a:r>
              <a:rPr lang="en-US" baseline="0" dirty="0" err="1"/>
              <a:t>zien</a:t>
            </a:r>
            <a:r>
              <a:rPr lang="en-US" baseline="0" dirty="0"/>
              <a:t>. </a:t>
            </a:r>
            <a:r>
              <a:rPr lang="en-US" baseline="0" dirty="0" err="1"/>
              <a:t>Zo</a:t>
            </a:r>
            <a:r>
              <a:rPr lang="en-US" baseline="0" dirty="0"/>
              <a:t> is men </a:t>
            </a:r>
            <a:r>
              <a:rPr lang="en-US" baseline="0" dirty="0" err="1"/>
              <a:t>beter</a:t>
            </a:r>
            <a:r>
              <a:rPr lang="en-US" baseline="0" dirty="0"/>
              <a:t> </a:t>
            </a:r>
            <a:r>
              <a:rPr lang="en-US" baseline="0" dirty="0" err="1"/>
              <a:t>voorbereid</a:t>
            </a:r>
            <a:r>
              <a:rPr lang="en-US" baseline="0" dirty="0"/>
              <a:t> op het </a:t>
            </a:r>
            <a:r>
              <a:rPr lang="en-US" baseline="0" dirty="0" err="1"/>
              <a:t>onbekende</a:t>
            </a:r>
            <a:r>
              <a:rPr lang="en-US" baseline="0" dirty="0"/>
              <a:t>.</a:t>
            </a:r>
          </a:p>
          <a:p>
            <a:endParaRPr lang="en-US" dirty="0"/>
          </a:p>
        </p:txBody>
      </p:sp>
      <p:sp>
        <p:nvSpPr>
          <p:cNvPr id="4" name="Slide Number Placeholder 3"/>
          <p:cNvSpPr>
            <a:spLocks noGrp="1"/>
          </p:cNvSpPr>
          <p:nvPr>
            <p:ph type="sldNum" sz="quarter" idx="10"/>
          </p:nvPr>
        </p:nvSpPr>
        <p:spPr/>
        <p:txBody>
          <a:bodyPr/>
          <a:lstStyle/>
          <a:p>
            <a:fld id="{5A009E56-1682-E44F-B370-C513DAF586B8}"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89642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Opbouw</a:t>
            </a:r>
            <a:r>
              <a:rPr lang="en-US" dirty="0" smtClean="0"/>
              <a:t> 1IPO – 2IPO – 3IPO</a:t>
            </a:r>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2</a:t>
            </a:fld>
            <a:endParaRPr lang="en-US"/>
          </a:p>
        </p:txBody>
      </p:sp>
    </p:spTree>
    <p:extLst>
      <p:ext uri="{BB962C8B-B14F-4D97-AF65-F5344CB8AC3E}">
        <p14:creationId xmlns:p14="http://schemas.microsoft.com/office/powerpoint/2010/main" val="135248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8847">
              <a:defRPr/>
            </a:pPr>
            <a:r>
              <a:rPr lang="en-US" baseline="0" dirty="0" err="1"/>
              <a:t>Geen</a:t>
            </a:r>
            <a:r>
              <a:rPr lang="en-US" baseline="0" dirty="0"/>
              <a:t> </a:t>
            </a:r>
            <a:r>
              <a:rPr lang="en-US" baseline="0" dirty="0" err="1"/>
              <a:t>scenarioanalyse</a:t>
            </a:r>
            <a:r>
              <a:rPr lang="en-US" baseline="0" dirty="0"/>
              <a:t> </a:t>
            </a:r>
            <a:r>
              <a:rPr lang="en-US" baseline="0" dirty="0" err="1"/>
              <a:t>toegepast</a:t>
            </a:r>
            <a:r>
              <a:rPr lang="en-US" baseline="0" dirty="0"/>
              <a:t> </a:t>
            </a:r>
            <a:r>
              <a:rPr lang="en-US" baseline="0" dirty="0" err="1"/>
              <a:t>kan</a:t>
            </a:r>
            <a:r>
              <a:rPr lang="en-US" baseline="0" dirty="0"/>
              <a:t> </a:t>
            </a:r>
            <a:r>
              <a:rPr lang="en-US" baseline="0" dirty="0" err="1"/>
              <a:t>nefaste</a:t>
            </a:r>
            <a:r>
              <a:rPr lang="en-US" baseline="0" dirty="0"/>
              <a:t> </a:t>
            </a:r>
            <a:r>
              <a:rPr lang="en-US" baseline="0" dirty="0" err="1"/>
              <a:t>gevolgen</a:t>
            </a:r>
            <a:r>
              <a:rPr lang="en-US" baseline="0" dirty="0"/>
              <a:t> </a:t>
            </a:r>
            <a:r>
              <a:rPr lang="en-US" baseline="0" dirty="0" err="1"/>
              <a:t>hebben</a:t>
            </a:r>
            <a:r>
              <a:rPr lang="en-US" baseline="0" dirty="0"/>
              <a:t>: </a:t>
            </a:r>
            <a:r>
              <a:rPr lang="en-US" b="1" baseline="0" dirty="0"/>
              <a:t>GDF Suez</a:t>
            </a:r>
            <a:r>
              <a:rPr lang="en-US" baseline="0" dirty="0"/>
              <a:t> </a:t>
            </a:r>
            <a:r>
              <a:rPr lang="en-US" baseline="0" dirty="0" err="1"/>
              <a:t>investering</a:t>
            </a:r>
            <a:r>
              <a:rPr lang="en-US" baseline="0" dirty="0"/>
              <a:t> in </a:t>
            </a:r>
            <a:r>
              <a:rPr lang="en-US" baseline="0" dirty="0" err="1"/>
              <a:t>een</a:t>
            </a:r>
            <a:r>
              <a:rPr lang="en-US" baseline="0" dirty="0"/>
              <a:t> </a:t>
            </a:r>
            <a:r>
              <a:rPr lang="en-US" baseline="0" dirty="0" err="1"/>
              <a:t>waterkrachtcentrale</a:t>
            </a:r>
            <a:r>
              <a:rPr lang="en-US" baseline="0" dirty="0"/>
              <a:t> in </a:t>
            </a:r>
            <a:r>
              <a:rPr lang="en-US" baseline="0" dirty="0" err="1"/>
              <a:t>Zuid-Amerka</a:t>
            </a:r>
            <a:r>
              <a:rPr lang="en-US" baseline="0" dirty="0"/>
              <a:t> op basis van </a:t>
            </a:r>
            <a:r>
              <a:rPr lang="en-US" baseline="0" dirty="0" err="1"/>
              <a:t>gletsjer</a:t>
            </a:r>
            <a:r>
              <a:rPr lang="en-US" baseline="0" dirty="0"/>
              <a:t> die </a:t>
            </a:r>
            <a:r>
              <a:rPr lang="en-US" baseline="0" dirty="0" err="1"/>
              <a:t>na</a:t>
            </a:r>
            <a:r>
              <a:rPr lang="en-US" baseline="0" dirty="0"/>
              <a:t> 10 </a:t>
            </a:r>
            <a:r>
              <a:rPr lang="en-US" baseline="0" dirty="0" err="1"/>
              <a:t>jaar</a:t>
            </a:r>
            <a:r>
              <a:rPr lang="en-US" baseline="0" dirty="0"/>
              <a:t> </a:t>
            </a:r>
            <a:r>
              <a:rPr lang="en-US" baseline="0" dirty="0" err="1"/>
              <a:t>helemaal</a:t>
            </a:r>
            <a:r>
              <a:rPr lang="en-US" baseline="0" dirty="0"/>
              <a:t> </a:t>
            </a:r>
            <a:r>
              <a:rPr lang="en-US" baseline="0" dirty="0" err="1"/>
              <a:t>gesmolten</a:t>
            </a:r>
            <a:r>
              <a:rPr lang="en-US" baseline="0" dirty="0"/>
              <a:t> was. </a:t>
            </a:r>
          </a:p>
          <a:p>
            <a:endParaRPr lang="en-US" dirty="0"/>
          </a:p>
        </p:txBody>
      </p:sp>
      <p:sp>
        <p:nvSpPr>
          <p:cNvPr id="4" name="Slide Number Placeholder 3"/>
          <p:cNvSpPr>
            <a:spLocks noGrp="1"/>
          </p:cNvSpPr>
          <p:nvPr>
            <p:ph type="sldNum" sz="quarter" idx="10"/>
          </p:nvPr>
        </p:nvSpPr>
        <p:spPr/>
        <p:txBody>
          <a:bodyPr/>
          <a:lstStyle/>
          <a:p>
            <a:fld id="{5A009E56-1682-E44F-B370-C513DAF586B8}"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912846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Eigenlijk</a:t>
            </a:r>
            <a:r>
              <a:rPr lang="en-US" dirty="0"/>
              <a:t> is </a:t>
            </a:r>
            <a:r>
              <a:rPr lang="en-US" dirty="0" err="1"/>
              <a:t>gans</a:t>
            </a:r>
            <a:r>
              <a:rPr lang="en-US" dirty="0"/>
              <a:t> de </a:t>
            </a:r>
            <a:r>
              <a:rPr lang="en-US" dirty="0" err="1"/>
              <a:t>bovenste</a:t>
            </a:r>
            <a:r>
              <a:rPr lang="en-US" dirty="0"/>
              <a:t> </a:t>
            </a:r>
            <a:r>
              <a:rPr lang="en-US" dirty="0" err="1"/>
              <a:t>strook</a:t>
            </a:r>
            <a:r>
              <a:rPr lang="en-US" dirty="0"/>
              <a:t> (</a:t>
            </a:r>
            <a:r>
              <a:rPr lang="en-US" dirty="0" err="1"/>
              <a:t>hoge</a:t>
            </a:r>
            <a:r>
              <a:rPr lang="en-US" dirty="0"/>
              <a:t> impact) </a:t>
            </a:r>
            <a:r>
              <a:rPr lang="en-US" dirty="0" err="1"/>
              <a:t>belangrijk</a:t>
            </a:r>
            <a:r>
              <a:rPr lang="en-US" dirty="0"/>
              <a:t>,</a:t>
            </a:r>
            <a:r>
              <a:rPr lang="en-US" baseline="0" dirty="0"/>
              <a:t> </a:t>
            </a:r>
            <a:r>
              <a:rPr lang="en-US" baseline="0" dirty="0" err="1"/>
              <a:t>alleen</a:t>
            </a:r>
            <a:r>
              <a:rPr lang="en-US" baseline="0" dirty="0"/>
              <a:t> </a:t>
            </a:r>
            <a:r>
              <a:rPr lang="en-US" baseline="0" dirty="0" err="1"/>
              <a:t>heeft</a:t>
            </a:r>
            <a:r>
              <a:rPr lang="en-US" baseline="0" dirty="0"/>
              <a:t> men over de </a:t>
            </a:r>
            <a:r>
              <a:rPr lang="en-US" baseline="0" dirty="0" err="1"/>
              <a:t>ene</a:t>
            </a:r>
            <a:r>
              <a:rPr lang="en-US" baseline="0" dirty="0"/>
              <a:t> </a:t>
            </a:r>
            <a:r>
              <a:rPr lang="en-US" baseline="0" dirty="0" err="1"/>
              <a:t>onzekerheid</a:t>
            </a:r>
            <a:r>
              <a:rPr lang="en-US" baseline="0" dirty="0"/>
              <a:t> al </a:t>
            </a:r>
            <a:r>
              <a:rPr lang="en-US" baseline="0" dirty="0" err="1"/>
              <a:t>grotere</a:t>
            </a:r>
            <a:r>
              <a:rPr lang="en-US" baseline="0" dirty="0"/>
              <a:t> </a:t>
            </a:r>
            <a:r>
              <a:rPr lang="en-US" baseline="0" dirty="0" err="1"/>
              <a:t>zekerheid</a:t>
            </a:r>
            <a:r>
              <a:rPr lang="en-US" baseline="0" dirty="0"/>
              <a:t>/</a:t>
            </a:r>
            <a:r>
              <a:rPr lang="en-US" baseline="0" dirty="0" err="1"/>
              <a:t>onzekerheid</a:t>
            </a:r>
            <a:r>
              <a:rPr lang="en-US" baseline="0" dirty="0"/>
              <a:t> (</a:t>
            </a:r>
            <a:r>
              <a:rPr lang="en-US" baseline="0" dirty="0" err="1"/>
              <a:t>doordat</a:t>
            </a:r>
            <a:r>
              <a:rPr lang="en-US" baseline="0" dirty="0"/>
              <a:t> </a:t>
            </a:r>
            <a:r>
              <a:rPr lang="en-US" baseline="0" dirty="0" err="1"/>
              <a:t>er</a:t>
            </a:r>
            <a:r>
              <a:rPr lang="en-US" baseline="0" dirty="0"/>
              <a:t> </a:t>
            </a:r>
            <a:r>
              <a:rPr lang="en-US" baseline="0" dirty="0" err="1"/>
              <a:t>bv</a:t>
            </a:r>
            <a:r>
              <a:rPr lang="en-US" baseline="0" dirty="0"/>
              <a:t> </a:t>
            </a:r>
            <a:r>
              <a:rPr lang="en-US" baseline="0" dirty="0" err="1"/>
              <a:t>gemakkelijker</a:t>
            </a:r>
            <a:r>
              <a:rPr lang="en-US" baseline="0" dirty="0"/>
              <a:t> info </a:t>
            </a:r>
            <a:r>
              <a:rPr lang="en-US" baseline="0" dirty="0" err="1"/>
              <a:t>voorhanden</a:t>
            </a:r>
            <a:r>
              <a:rPr lang="en-US" baseline="0" dirty="0"/>
              <a:t> is</a:t>
            </a:r>
            <a:r>
              <a:rPr lang="en-US" baseline="0" dirty="0" smtClean="0"/>
              <a:t>)</a:t>
            </a:r>
          </a:p>
          <a:p>
            <a:endParaRPr lang="en-US" baseline="0" dirty="0" smtClean="0"/>
          </a:p>
          <a:p>
            <a:r>
              <a:rPr lang="en-US" baseline="0" dirty="0" smtClean="0"/>
              <a:t>10’</a:t>
            </a:r>
            <a:endParaRPr lang="en-US" dirty="0"/>
          </a:p>
        </p:txBody>
      </p:sp>
      <p:sp>
        <p:nvSpPr>
          <p:cNvPr id="4" name="Slide Number Placeholder 3"/>
          <p:cNvSpPr>
            <a:spLocks noGrp="1"/>
          </p:cNvSpPr>
          <p:nvPr>
            <p:ph type="sldNum" sz="quarter" idx="10"/>
          </p:nvPr>
        </p:nvSpPr>
        <p:spPr/>
        <p:txBody>
          <a:bodyPr/>
          <a:lstStyle/>
          <a:p>
            <a:fld id="{5A009E56-1682-E44F-B370-C513DAF586B8}" type="slidenum">
              <a:rPr lang="en-US" smtClean="0"/>
              <a:t>22</a:t>
            </a:fld>
            <a:endParaRPr lang="en-US"/>
          </a:p>
        </p:txBody>
      </p:sp>
    </p:spTree>
    <p:extLst>
      <p:ext uri="{BB962C8B-B14F-4D97-AF65-F5344CB8AC3E}">
        <p14:creationId xmlns:p14="http://schemas.microsoft.com/office/powerpoint/2010/main" val="826362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Eigenlijk</a:t>
            </a:r>
            <a:r>
              <a:rPr lang="en-US" dirty="0" smtClean="0"/>
              <a:t> is </a:t>
            </a:r>
            <a:r>
              <a:rPr lang="en-US" dirty="0" err="1" smtClean="0"/>
              <a:t>gans</a:t>
            </a:r>
            <a:r>
              <a:rPr lang="en-US" dirty="0" smtClean="0"/>
              <a:t> de </a:t>
            </a:r>
            <a:r>
              <a:rPr lang="en-US" dirty="0" err="1" smtClean="0"/>
              <a:t>bovenste</a:t>
            </a:r>
            <a:r>
              <a:rPr lang="en-US" dirty="0" smtClean="0"/>
              <a:t> </a:t>
            </a:r>
            <a:r>
              <a:rPr lang="en-US" dirty="0" err="1" smtClean="0"/>
              <a:t>strook</a:t>
            </a:r>
            <a:r>
              <a:rPr lang="en-US" dirty="0" smtClean="0"/>
              <a:t> (</a:t>
            </a:r>
            <a:r>
              <a:rPr lang="en-US" dirty="0" err="1" smtClean="0"/>
              <a:t>hoge</a:t>
            </a:r>
            <a:r>
              <a:rPr lang="en-US" dirty="0" smtClean="0"/>
              <a:t> impact) </a:t>
            </a:r>
            <a:r>
              <a:rPr lang="en-US" dirty="0" err="1" smtClean="0"/>
              <a:t>belangrijk</a:t>
            </a:r>
            <a:r>
              <a:rPr lang="en-US" dirty="0" smtClean="0"/>
              <a:t>,</a:t>
            </a:r>
            <a:r>
              <a:rPr lang="en-US" baseline="0" dirty="0" smtClean="0"/>
              <a:t> </a:t>
            </a:r>
            <a:r>
              <a:rPr lang="en-US" baseline="0" dirty="0" err="1" smtClean="0"/>
              <a:t>alleen</a:t>
            </a:r>
            <a:r>
              <a:rPr lang="en-US" baseline="0" dirty="0" smtClean="0"/>
              <a:t> </a:t>
            </a:r>
            <a:r>
              <a:rPr lang="en-US" baseline="0" dirty="0" err="1" smtClean="0"/>
              <a:t>heeft</a:t>
            </a:r>
            <a:r>
              <a:rPr lang="en-US" baseline="0" dirty="0" smtClean="0"/>
              <a:t> men over de </a:t>
            </a:r>
            <a:r>
              <a:rPr lang="en-US" baseline="0" dirty="0" err="1" smtClean="0"/>
              <a:t>ene</a:t>
            </a:r>
            <a:r>
              <a:rPr lang="en-US" baseline="0" dirty="0" smtClean="0"/>
              <a:t> </a:t>
            </a:r>
            <a:r>
              <a:rPr lang="en-US" baseline="0" dirty="0" err="1" smtClean="0"/>
              <a:t>onzekerheid</a:t>
            </a:r>
            <a:r>
              <a:rPr lang="en-US" baseline="0" dirty="0" smtClean="0"/>
              <a:t> al </a:t>
            </a:r>
            <a:r>
              <a:rPr lang="en-US" baseline="0" dirty="0" err="1" smtClean="0"/>
              <a:t>grotere</a:t>
            </a:r>
            <a:r>
              <a:rPr lang="en-US" baseline="0" dirty="0" smtClean="0"/>
              <a:t> </a:t>
            </a:r>
            <a:r>
              <a:rPr lang="en-US" baseline="0" dirty="0" err="1" smtClean="0"/>
              <a:t>zekerheid</a:t>
            </a:r>
            <a:r>
              <a:rPr lang="en-US" baseline="0" dirty="0" smtClean="0"/>
              <a:t>/</a:t>
            </a:r>
            <a:r>
              <a:rPr lang="en-US" baseline="0" dirty="0" err="1" smtClean="0"/>
              <a:t>onzekerheid</a:t>
            </a:r>
            <a:r>
              <a:rPr lang="en-US" baseline="0" dirty="0" smtClean="0"/>
              <a:t> (</a:t>
            </a:r>
            <a:r>
              <a:rPr lang="en-US" baseline="0" dirty="0" err="1" smtClean="0"/>
              <a:t>doordat</a:t>
            </a:r>
            <a:r>
              <a:rPr lang="en-US" baseline="0" dirty="0" smtClean="0"/>
              <a:t> </a:t>
            </a:r>
            <a:r>
              <a:rPr lang="en-US" baseline="0" dirty="0" err="1" smtClean="0"/>
              <a:t>er</a:t>
            </a:r>
            <a:r>
              <a:rPr lang="en-US" baseline="0" dirty="0" smtClean="0"/>
              <a:t> </a:t>
            </a:r>
            <a:r>
              <a:rPr lang="en-US" baseline="0" dirty="0" err="1" smtClean="0"/>
              <a:t>bv</a:t>
            </a:r>
            <a:r>
              <a:rPr lang="en-US" baseline="0" dirty="0" smtClean="0"/>
              <a:t> </a:t>
            </a:r>
            <a:r>
              <a:rPr lang="en-US" baseline="0" dirty="0" err="1" smtClean="0"/>
              <a:t>gemakkelijker</a:t>
            </a:r>
            <a:r>
              <a:rPr lang="en-US" baseline="0" dirty="0" smtClean="0"/>
              <a:t> info </a:t>
            </a:r>
            <a:r>
              <a:rPr lang="en-US" baseline="0" dirty="0" err="1" smtClean="0"/>
              <a:t>voorhanden</a:t>
            </a:r>
            <a:r>
              <a:rPr lang="en-US" baseline="0" dirty="0" smtClean="0"/>
              <a:t> is)</a:t>
            </a:r>
            <a:endParaRPr lang="en-US" dirty="0"/>
          </a:p>
        </p:txBody>
      </p:sp>
      <p:sp>
        <p:nvSpPr>
          <p:cNvPr id="4" name="Slide Number Placeholder 3"/>
          <p:cNvSpPr>
            <a:spLocks noGrp="1"/>
          </p:cNvSpPr>
          <p:nvPr>
            <p:ph type="sldNum" sz="quarter" idx="10"/>
          </p:nvPr>
        </p:nvSpPr>
        <p:spPr/>
        <p:txBody>
          <a:bodyPr/>
          <a:lstStyle/>
          <a:p>
            <a:fld id="{5A009E56-1682-E44F-B370-C513DAF586B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42583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Nadien </a:t>
            </a:r>
            <a:r>
              <a:rPr lang="nl-BE" dirty="0" err="1"/>
              <a:t>scenarios</a:t>
            </a:r>
            <a:r>
              <a:rPr lang="nl-BE" dirty="0"/>
              <a:t> uitwerken</a:t>
            </a:r>
          </a:p>
        </p:txBody>
      </p:sp>
      <p:sp>
        <p:nvSpPr>
          <p:cNvPr id="4" name="Tijdelijke aanduiding voor dianummer 3"/>
          <p:cNvSpPr>
            <a:spLocks noGrp="1"/>
          </p:cNvSpPr>
          <p:nvPr>
            <p:ph type="sldNum" sz="quarter" idx="10"/>
          </p:nvPr>
        </p:nvSpPr>
        <p:spPr/>
        <p:txBody>
          <a:bodyPr/>
          <a:lstStyle/>
          <a:p>
            <a:fld id="{BCBB22F8-1EAE-4136-AF00-A0A720F60FC6}" type="slidenum">
              <a:rPr lang="nl-BE" smtClean="0">
                <a:solidFill>
                  <a:prstClr val="black"/>
                </a:solidFill>
              </a:rPr>
              <a:pPr/>
              <a:t>25</a:t>
            </a:fld>
            <a:endParaRPr lang="nl-BE">
              <a:solidFill>
                <a:prstClr val="black"/>
              </a:solidFill>
            </a:endParaRPr>
          </a:p>
        </p:txBody>
      </p:sp>
    </p:spTree>
    <p:extLst>
      <p:ext uri="{BB962C8B-B14F-4D97-AF65-F5344CB8AC3E}">
        <p14:creationId xmlns:p14="http://schemas.microsoft.com/office/powerpoint/2010/main" val="337093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Creatieve oefening inlassen, ter inleiding van de scenario oefening</a:t>
            </a:r>
          </a:p>
          <a:p>
            <a:r>
              <a:rPr lang="nl-BE" dirty="0" smtClean="0"/>
              <a:t>DOEL: beter</a:t>
            </a:r>
            <a:r>
              <a:rPr lang="nl-BE" baseline="0" dirty="0" smtClean="0"/>
              <a:t> inzicht krijgen in de verschillende werelden en hun verschillen, onderlinge afstemming, heeft iedereen een zelfde beeld van deze wereld?</a:t>
            </a:r>
            <a:endParaRPr lang="nl-BE" dirty="0" smtClean="0"/>
          </a:p>
          <a:p>
            <a:r>
              <a:rPr lang="nl-BE" dirty="0" smtClean="0"/>
              <a:t>Gebruik maken van:</a:t>
            </a:r>
            <a:r>
              <a:rPr lang="nl-BE" baseline="0" dirty="0" smtClean="0"/>
              <a:t> </a:t>
            </a:r>
            <a:r>
              <a:rPr lang="nl-BE" dirty="0" smtClean="0"/>
              <a:t>beeldend denken, Lego=&gt; </a:t>
            </a:r>
            <a:r>
              <a:rPr lang="nl-BE" dirty="0" err="1" smtClean="0"/>
              <a:t>day</a:t>
            </a:r>
            <a:r>
              <a:rPr lang="nl-BE" dirty="0" smtClean="0"/>
              <a:t> in </a:t>
            </a:r>
            <a:r>
              <a:rPr lang="nl-BE" dirty="0" err="1" smtClean="0"/>
              <a:t>the</a:t>
            </a:r>
            <a:r>
              <a:rPr lang="nl-BE" dirty="0" smtClean="0"/>
              <a:t> life of … </a:t>
            </a:r>
          </a:p>
          <a:p>
            <a:endParaRPr lang="nl-BE" dirty="0" smtClean="0"/>
          </a:p>
          <a:p>
            <a:pPr>
              <a:buFontTx/>
              <a:buChar char="-"/>
            </a:pPr>
            <a:endParaRPr lang="en-US" dirty="0" smtClean="0"/>
          </a:p>
          <a:p>
            <a:r>
              <a:rPr lang="nl-BE" dirty="0" smtClean="0"/>
              <a:t>NOTEER WOORDEN die aan bod komen!</a:t>
            </a:r>
            <a:endParaRPr lang="nl-BE" dirty="0"/>
          </a:p>
        </p:txBody>
      </p:sp>
      <p:sp>
        <p:nvSpPr>
          <p:cNvPr id="4" name="Tijdelijke aanduiding voor dianummer 3"/>
          <p:cNvSpPr>
            <a:spLocks noGrp="1"/>
          </p:cNvSpPr>
          <p:nvPr>
            <p:ph type="sldNum" sz="quarter" idx="10"/>
          </p:nvPr>
        </p:nvSpPr>
        <p:spPr/>
        <p:txBody>
          <a:bodyPr/>
          <a:lstStyle/>
          <a:p>
            <a:fld id="{937ECFCC-1165-4F5A-964B-F57E44526E9F}" type="slidenum">
              <a:rPr lang="nl-BE" smtClean="0">
                <a:solidFill>
                  <a:prstClr val="black"/>
                </a:solidFill>
              </a:rPr>
              <a:pPr/>
              <a:t>26</a:t>
            </a:fld>
            <a:endParaRPr lang="nl-BE">
              <a:solidFill>
                <a:prstClr val="black"/>
              </a:solidFill>
            </a:endParaRPr>
          </a:p>
        </p:txBody>
      </p:sp>
    </p:spTree>
    <p:extLst>
      <p:ext uri="{BB962C8B-B14F-4D97-AF65-F5344CB8AC3E}">
        <p14:creationId xmlns:p14="http://schemas.microsoft.com/office/powerpoint/2010/main" val="1579098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BE" sz="1200" b="1" dirty="0" err="1">
                <a:solidFill>
                  <a:schemeClr val="bg1"/>
                </a:solidFill>
                <a:latin typeface="Calibri" pitchFamily="34" charset="0"/>
                <a:cs typeface="Calibri" pitchFamily="34" charset="0"/>
              </a:rPr>
              <a:t>Methology</a:t>
            </a:r>
            <a:r>
              <a:rPr lang="nl-BE" sz="1200" b="1"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our</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methodology</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relies</a:t>
            </a:r>
            <a:r>
              <a:rPr lang="nl-BE" sz="1200" dirty="0">
                <a:solidFill>
                  <a:schemeClr val="bg1"/>
                </a:solidFill>
                <a:latin typeface="Calibri" pitchFamily="34" charset="0"/>
                <a:cs typeface="Calibri" pitchFamily="34" charset="0"/>
              </a:rPr>
              <a:t> on </a:t>
            </a:r>
            <a:r>
              <a:rPr lang="nl-BE" sz="1200" dirty="0" err="1">
                <a:solidFill>
                  <a:schemeClr val="bg1"/>
                </a:solidFill>
                <a:latin typeface="Calibri" pitchFamily="34" charset="0"/>
                <a:cs typeface="Calibri" pitchFamily="34" charset="0"/>
              </a:rPr>
              <a:t>future</a:t>
            </a:r>
            <a:r>
              <a:rPr lang="nl-BE" sz="1200" dirty="0">
                <a:solidFill>
                  <a:schemeClr val="bg1"/>
                </a:solidFill>
                <a:latin typeface="Calibri" pitchFamily="34" charset="0"/>
                <a:cs typeface="Calibri" pitchFamily="34" charset="0"/>
              </a:rPr>
              <a:t> scenario thinking </a:t>
            </a:r>
            <a:r>
              <a:rPr lang="nl-BE" sz="1200" dirty="0" err="1">
                <a:solidFill>
                  <a:schemeClr val="bg1"/>
                </a:solidFill>
                <a:latin typeface="Calibri" pitchFamily="34" charset="0"/>
                <a:cs typeface="Calibri" pitchFamily="34" charset="0"/>
              </a:rPr>
              <a:t>by</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bringing</a:t>
            </a:r>
            <a:r>
              <a:rPr lang="nl-BE" sz="1200" dirty="0">
                <a:solidFill>
                  <a:schemeClr val="bg1"/>
                </a:solidFill>
                <a:latin typeface="Calibri" pitchFamily="34" charset="0"/>
                <a:cs typeface="Calibri" pitchFamily="34" charset="0"/>
              </a:rPr>
              <a:t> the </a:t>
            </a:r>
            <a:r>
              <a:rPr lang="nl-BE" sz="1200" dirty="0" err="1">
                <a:solidFill>
                  <a:schemeClr val="bg1"/>
                </a:solidFill>
                <a:latin typeface="Calibri" pitchFamily="34" charset="0"/>
                <a:cs typeface="Calibri" pitchFamily="34" charset="0"/>
              </a:rPr>
              <a:t>outside</a:t>
            </a:r>
            <a:r>
              <a:rPr lang="nl-BE" sz="1200" dirty="0">
                <a:solidFill>
                  <a:schemeClr val="bg1"/>
                </a:solidFill>
                <a:latin typeface="Calibri" pitchFamily="34" charset="0"/>
                <a:cs typeface="Calibri" pitchFamily="34" charset="0"/>
              </a:rPr>
              <a:t> in. We </a:t>
            </a:r>
            <a:r>
              <a:rPr lang="nl-BE" sz="1200" dirty="0" err="1">
                <a:solidFill>
                  <a:schemeClr val="bg1"/>
                </a:solidFill>
                <a:latin typeface="Calibri" pitchFamily="34" charset="0"/>
                <a:cs typeface="Calibri" pitchFamily="34" charset="0"/>
              </a:rPr>
              <a:t>practically</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create</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your</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future</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ecosystem</a:t>
            </a:r>
            <a:r>
              <a:rPr lang="nl-BE" sz="1200" dirty="0">
                <a:solidFill>
                  <a:schemeClr val="bg1"/>
                </a:solidFill>
                <a:latin typeface="Calibri" pitchFamily="34" charset="0"/>
                <a:cs typeface="Calibri" pitchFamily="34" charset="0"/>
              </a:rPr>
              <a:t> in </a:t>
            </a:r>
            <a:r>
              <a:rPr lang="nl-BE" sz="1200" dirty="0" err="1">
                <a:solidFill>
                  <a:schemeClr val="bg1"/>
                </a:solidFill>
                <a:latin typeface="Calibri" pitchFamily="34" charset="0"/>
                <a:cs typeface="Calibri" pitchFamily="34" charset="0"/>
              </a:rPr>
              <a:t>doing</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this</a:t>
            </a:r>
            <a:r>
              <a:rPr lang="nl-BE" sz="1200" dirty="0">
                <a:solidFill>
                  <a:schemeClr val="bg1"/>
                </a:solidFill>
                <a:latin typeface="Calibri" pitchFamily="34" charset="0"/>
                <a:cs typeface="Calibri" pitchFamily="34" charset="0"/>
              </a:rPr>
              <a:t> as a </a:t>
            </a:r>
            <a:r>
              <a:rPr lang="nl-BE" sz="1200" dirty="0" err="1">
                <a:solidFill>
                  <a:schemeClr val="bg1"/>
                </a:solidFill>
                <a:latin typeface="Calibri" pitchFamily="34" charset="0"/>
                <a:cs typeface="Calibri" pitchFamily="34" charset="0"/>
              </a:rPr>
              <a:t>neutral</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catalyst</a:t>
            </a:r>
            <a:r>
              <a:rPr lang="nl-BE" sz="1200" dirty="0">
                <a:solidFill>
                  <a:schemeClr val="bg1"/>
                </a:solidFill>
                <a:latin typeface="Calibri" pitchFamily="34" charset="0"/>
                <a:cs typeface="Calibri" pitchFamily="34" charset="0"/>
              </a:rPr>
              <a:t>. We </a:t>
            </a:r>
            <a:r>
              <a:rPr lang="nl-BE" sz="1200" dirty="0" err="1">
                <a:solidFill>
                  <a:schemeClr val="bg1"/>
                </a:solidFill>
                <a:latin typeface="Calibri" pitchFamily="34" charset="0"/>
                <a:cs typeface="Calibri" pitchFamily="34" charset="0"/>
              </a:rPr>
              <a:t>build</a:t>
            </a:r>
            <a:r>
              <a:rPr lang="nl-BE" sz="1200" dirty="0">
                <a:solidFill>
                  <a:schemeClr val="bg1"/>
                </a:solidFill>
                <a:latin typeface="Calibri" pitchFamily="34" charset="0"/>
                <a:cs typeface="Calibri" pitchFamily="34" charset="0"/>
              </a:rPr>
              <a:t> ‘memories of the </a:t>
            </a:r>
            <a:r>
              <a:rPr lang="nl-BE" sz="1200" dirty="0" err="1">
                <a:solidFill>
                  <a:schemeClr val="bg1"/>
                </a:solidFill>
                <a:latin typeface="Calibri" pitchFamily="34" charset="0"/>
                <a:cs typeface="Calibri" pitchFamily="34" charset="0"/>
              </a:rPr>
              <a:t>future</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that</a:t>
            </a:r>
            <a:r>
              <a:rPr lang="nl-BE" sz="1200" dirty="0">
                <a:solidFill>
                  <a:schemeClr val="bg1"/>
                </a:solidFill>
                <a:latin typeface="Calibri" pitchFamily="34" charset="0"/>
                <a:cs typeface="Calibri" pitchFamily="34" charset="0"/>
              </a:rPr>
              <a:t> make </a:t>
            </a:r>
            <a:r>
              <a:rPr lang="nl-BE" sz="1200" dirty="0" err="1">
                <a:solidFill>
                  <a:schemeClr val="bg1"/>
                </a:solidFill>
                <a:latin typeface="Calibri" pitchFamily="34" charset="0"/>
                <a:cs typeface="Calibri" pitchFamily="34" charset="0"/>
              </a:rPr>
              <a:t>it</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viable</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to</a:t>
            </a:r>
            <a:r>
              <a:rPr lang="nl-BE" sz="1200" dirty="0">
                <a:solidFill>
                  <a:schemeClr val="bg1"/>
                </a:solidFill>
                <a:latin typeface="Calibri" pitchFamily="34" charset="0"/>
                <a:cs typeface="Calibri" pitchFamily="34" charset="0"/>
              </a:rPr>
              <a:t> discover the impact of </a:t>
            </a:r>
            <a:r>
              <a:rPr lang="nl-BE" sz="1200" dirty="0" err="1">
                <a:solidFill>
                  <a:schemeClr val="bg1"/>
                </a:solidFill>
                <a:latin typeface="Calibri" pitchFamily="34" charset="0"/>
                <a:cs typeface="Calibri" pitchFamily="34" charset="0"/>
              </a:rPr>
              <a:t>future</a:t>
            </a:r>
            <a:r>
              <a:rPr lang="nl-BE" sz="1200" dirty="0">
                <a:solidFill>
                  <a:schemeClr val="bg1"/>
                </a:solidFill>
                <a:latin typeface="Calibri" pitchFamily="34" charset="0"/>
                <a:cs typeface="Calibri" pitchFamily="34" charset="0"/>
              </a:rPr>
              <a:t> drivers </a:t>
            </a:r>
            <a:r>
              <a:rPr lang="nl-BE" sz="1200" dirty="0" err="1">
                <a:solidFill>
                  <a:schemeClr val="bg1"/>
                </a:solidFill>
                <a:latin typeface="Calibri" pitchFamily="34" charset="0"/>
                <a:cs typeface="Calibri" pitchFamily="34" charset="0"/>
              </a:rPr>
              <a:t>into</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your</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future</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core</a:t>
            </a:r>
            <a:r>
              <a:rPr lang="nl-BE" sz="1200" dirty="0">
                <a:solidFill>
                  <a:schemeClr val="bg1"/>
                </a:solidFill>
                <a:latin typeface="Calibri" pitchFamily="34" charset="0"/>
                <a:cs typeface="Calibri" pitchFamily="34" charset="0"/>
              </a:rPr>
              <a:t> business. </a:t>
            </a:r>
            <a:r>
              <a:rPr lang="nl-BE" sz="1200" dirty="0" err="1">
                <a:solidFill>
                  <a:schemeClr val="bg1"/>
                </a:solidFill>
                <a:latin typeface="Calibri" pitchFamily="34" charset="0"/>
                <a:cs typeface="Calibri" pitchFamily="34" charset="0"/>
              </a:rPr>
              <a:t>With</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this</a:t>
            </a:r>
            <a:r>
              <a:rPr lang="nl-BE" sz="1200" dirty="0">
                <a:solidFill>
                  <a:schemeClr val="bg1"/>
                </a:solidFill>
                <a:latin typeface="Calibri" pitchFamily="34" charset="0"/>
                <a:cs typeface="Calibri" pitchFamily="34" charset="0"/>
              </a:rPr>
              <a:t> foundation, we </a:t>
            </a:r>
            <a:r>
              <a:rPr lang="nl-BE" sz="1200" dirty="0" err="1">
                <a:solidFill>
                  <a:schemeClr val="bg1"/>
                </a:solidFill>
                <a:latin typeface="Calibri" pitchFamily="34" charset="0"/>
                <a:cs typeface="Calibri" pitchFamily="34" charset="0"/>
              </a:rPr>
              <a:t>analyze</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and</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prioritize</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seeds</a:t>
            </a:r>
            <a:r>
              <a:rPr lang="nl-BE" sz="1200" dirty="0">
                <a:solidFill>
                  <a:schemeClr val="bg1"/>
                </a:solidFill>
                <a:latin typeface="Calibri" pitchFamily="34" charset="0"/>
                <a:cs typeface="Calibri" pitchFamily="34" charset="0"/>
              </a:rPr>
              <a:t>, options, </a:t>
            </a:r>
            <a:r>
              <a:rPr lang="nl-BE" sz="1200" dirty="0" err="1">
                <a:solidFill>
                  <a:schemeClr val="bg1"/>
                </a:solidFill>
                <a:latin typeface="Calibri" pitchFamily="34" charset="0"/>
                <a:cs typeface="Calibri" pitchFamily="34" charset="0"/>
              </a:rPr>
              <a:t>risks</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threats</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opportunities</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and</a:t>
            </a:r>
            <a:r>
              <a:rPr lang="nl-BE" sz="1200" dirty="0">
                <a:solidFill>
                  <a:schemeClr val="bg1"/>
                </a:solidFill>
                <a:latin typeface="Calibri" pitchFamily="34" charset="0"/>
                <a:cs typeface="Calibri" pitchFamily="34" charset="0"/>
              </a:rPr>
              <a:t> </a:t>
            </a:r>
            <a:r>
              <a:rPr lang="nl-BE" sz="1200" dirty="0" err="1">
                <a:solidFill>
                  <a:schemeClr val="bg1"/>
                </a:solidFill>
                <a:latin typeface="Calibri" pitchFamily="34" charset="0"/>
                <a:cs typeface="Calibri" pitchFamily="34" charset="0"/>
              </a:rPr>
              <a:t>future</a:t>
            </a:r>
            <a:r>
              <a:rPr lang="nl-BE" sz="1200" dirty="0">
                <a:solidFill>
                  <a:schemeClr val="bg1"/>
                </a:solidFill>
                <a:latin typeface="Calibri" pitchFamily="34" charset="0"/>
                <a:cs typeface="Calibri" pitchFamily="34" charset="0"/>
              </a:rPr>
              <a:t> partner </a:t>
            </a:r>
            <a:r>
              <a:rPr lang="nl-BE" sz="1200" dirty="0" err="1">
                <a:solidFill>
                  <a:schemeClr val="bg1"/>
                </a:solidFill>
                <a:latin typeface="Calibri" pitchFamily="34" charset="0"/>
                <a:cs typeface="Calibri" pitchFamily="34" charset="0"/>
              </a:rPr>
              <a:t>ecosystems</a:t>
            </a:r>
            <a:r>
              <a:rPr lang="nl-BE" sz="1200" dirty="0">
                <a:solidFill>
                  <a:schemeClr val="bg1"/>
                </a:solidFill>
                <a:latin typeface="Calibri" pitchFamily="34" charset="0"/>
                <a:cs typeface="Calibri" pitchFamily="34" charset="0"/>
              </a:rPr>
              <a:t>.</a:t>
            </a:r>
            <a:endParaRPr lang="en-US" sz="1200" dirty="0">
              <a:solidFill>
                <a:schemeClr val="bg1"/>
              </a:solidFill>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D527CBD5-6946-4833-BD8B-40CAF68FD50A}" type="slidenum">
              <a:rPr lang="en-US" smtClean="0"/>
              <a:pPr>
                <a:defRPr/>
              </a:pPr>
              <a:t>27</a:t>
            </a:fld>
            <a:endParaRPr lang="en-US"/>
          </a:p>
        </p:txBody>
      </p:sp>
    </p:spTree>
    <p:extLst>
      <p:ext uri="{BB962C8B-B14F-4D97-AF65-F5344CB8AC3E}">
        <p14:creationId xmlns:p14="http://schemas.microsoft.com/office/powerpoint/2010/main" val="79860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28</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29</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30</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31</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Mission impossible: 2 opdrachten. </a:t>
            </a:r>
            <a:r>
              <a:rPr lang="nl-BE" smtClean="0"/>
              <a:t>Design nest + cognistreamer</a:t>
            </a:r>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3</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32</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33</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34</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35</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4</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5</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6</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7</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8</a:t>
            </a:fld>
            <a:endParaRPr lang="en-US"/>
          </a:p>
        </p:txBody>
      </p:sp>
    </p:spTree>
    <p:extLst>
      <p:ext uri="{BB962C8B-B14F-4D97-AF65-F5344CB8AC3E}">
        <p14:creationId xmlns:p14="http://schemas.microsoft.com/office/powerpoint/2010/main" val="1164818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4BD91-0E5F-7341-B0C0-8AAD5D34C408}" type="slidenum">
              <a:rPr lang="en-US" smtClean="0"/>
              <a:t>9</a:t>
            </a:fld>
            <a:endParaRPr lang="en-US"/>
          </a:p>
        </p:txBody>
      </p:sp>
    </p:spTree>
    <p:extLst>
      <p:ext uri="{BB962C8B-B14F-4D97-AF65-F5344CB8AC3E}">
        <p14:creationId xmlns:p14="http://schemas.microsoft.com/office/powerpoint/2010/main" val="116481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D86B4645-EB88-0C4F-9652-14464E4A2822}" type="datetimeFigureOut">
              <a:rPr lang="en-US" smtClean="0"/>
              <a:t>15/10/18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3266161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D86B4645-EB88-0C4F-9652-14464E4A2822}" type="datetimeFigureOut">
              <a:rPr lang="en-US" smtClean="0"/>
              <a:t>15/10/18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397140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D86B4645-EB88-0C4F-9652-14464E4A2822}" type="datetimeFigureOut">
              <a:rPr lang="en-US" smtClean="0"/>
              <a:t>15/10/18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179067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descr="image002.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5628" y="588598"/>
            <a:ext cx="7128372" cy="5126402"/>
          </a:xfrm>
          <a:prstGeom prst="rect">
            <a:avLst/>
          </a:prstGeom>
        </p:spPr>
      </p:pic>
      <p:cxnSp>
        <p:nvCxnSpPr>
          <p:cNvPr id="7" name="Straight Connector 6"/>
          <p:cNvCxnSpPr/>
          <p:nvPr userDrawn="1"/>
        </p:nvCxnSpPr>
        <p:spPr>
          <a:xfrm>
            <a:off x="684108" y="3649739"/>
            <a:ext cx="5740599"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a:spLocks noGrp="1"/>
          </p:cNvSpPr>
          <p:nvPr>
            <p:ph type="subTitle" idx="1" hasCustomPrompt="1"/>
          </p:nvPr>
        </p:nvSpPr>
        <p:spPr>
          <a:xfrm>
            <a:off x="684110" y="3932549"/>
            <a:ext cx="5950373" cy="649111"/>
          </a:xfrm>
        </p:spPr>
        <p:txBody>
          <a:bodyPr/>
          <a:lstStyle>
            <a:lvl1pPr marL="0" indent="0" algn="l">
              <a:buNone/>
              <a:defRPr>
                <a:solidFill>
                  <a:schemeClr val="accent5"/>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9" name="Text Placeholder 2"/>
          <p:cNvSpPr>
            <a:spLocks noGrp="1"/>
          </p:cNvSpPr>
          <p:nvPr>
            <p:ph type="body" idx="10"/>
          </p:nvPr>
        </p:nvSpPr>
        <p:spPr>
          <a:xfrm>
            <a:off x="684110" y="4601064"/>
            <a:ext cx="5950373" cy="658519"/>
          </a:xfrm>
        </p:spPr>
        <p:txBody>
          <a:bodyPr anchor="t">
            <a:normAutofit/>
          </a:bodyPr>
          <a:lstStyle>
            <a:lvl1pPr marL="0" indent="0">
              <a:buNone/>
              <a:defRPr sz="2400">
                <a:solidFill>
                  <a:srgbClr val="2EA726"/>
                </a:solidFill>
                <a:latin typeface="Century Gothic"/>
                <a:cs typeface="Century Gothic"/>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10" name="Title 1"/>
          <p:cNvSpPr>
            <a:spLocks noGrp="1"/>
          </p:cNvSpPr>
          <p:nvPr>
            <p:ph type="title"/>
          </p:nvPr>
        </p:nvSpPr>
        <p:spPr>
          <a:xfrm>
            <a:off x="684107" y="1858216"/>
            <a:ext cx="6126480" cy="1585150"/>
          </a:xfrm>
        </p:spPr>
        <p:txBody>
          <a:bodyPr anchor="b">
            <a:noAutofit/>
          </a:bodyPr>
          <a:lstStyle>
            <a:lvl1pPr algn="l">
              <a:defRPr sz="5000" b="1" cap="all">
                <a:solidFill>
                  <a:schemeClr val="accent5"/>
                </a:solidFill>
              </a:defRPr>
            </a:lvl1pPr>
          </a:lstStyle>
          <a:p>
            <a:r>
              <a:rPr lang="nl-BE"/>
              <a:t>Click to edit Master title style</a:t>
            </a:r>
            <a:endParaRPr lang="en-US"/>
          </a:p>
        </p:txBody>
      </p:sp>
      <p:pic>
        <p:nvPicPr>
          <p:cNvPr id="11" name="Picture 10"/>
          <p:cNvPicPr>
            <a:picLocks noChangeAspect="1"/>
          </p:cNvPicPr>
          <p:nvPr userDrawn="1"/>
        </p:nvPicPr>
        <p:blipFill>
          <a:blip r:embed="rId3"/>
          <a:stretch>
            <a:fillRect/>
          </a:stretch>
        </p:blipFill>
        <p:spPr>
          <a:xfrm>
            <a:off x="684107" y="588599"/>
            <a:ext cx="3346026" cy="705754"/>
          </a:xfrm>
          <a:prstGeom prst="rect">
            <a:avLst/>
          </a:prstGeom>
        </p:spPr>
      </p:pic>
      <p:sp>
        <p:nvSpPr>
          <p:cNvPr id="13" name="Rectangle 12"/>
          <p:cNvSpPr/>
          <p:nvPr userDrawn="1"/>
        </p:nvSpPr>
        <p:spPr>
          <a:xfrm>
            <a:off x="8012545" y="128284"/>
            <a:ext cx="1027546" cy="10519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a:stretch>
            <a:fillRect/>
          </a:stretch>
        </p:blipFill>
        <p:spPr>
          <a:xfrm rot="6894568">
            <a:off x="6172227" y="260204"/>
            <a:ext cx="2658868" cy="2374574"/>
          </a:xfrm>
          <a:prstGeom prst="rect">
            <a:avLst/>
          </a:prstGeom>
        </p:spPr>
      </p:pic>
    </p:spTree>
    <p:extLst>
      <p:ext uri="{BB962C8B-B14F-4D97-AF65-F5344CB8AC3E}">
        <p14:creationId xmlns:p14="http://schemas.microsoft.com/office/powerpoint/2010/main" val="3487295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Title 1"/>
          <p:cNvSpPr>
            <a:spLocks noGrp="1"/>
          </p:cNvSpPr>
          <p:nvPr>
            <p:ph type="title"/>
          </p:nvPr>
        </p:nvSpPr>
        <p:spPr>
          <a:xfrm>
            <a:off x="457200" y="305155"/>
            <a:ext cx="8229600" cy="793497"/>
          </a:xfrm>
        </p:spPr>
        <p:txBody>
          <a:bodyPr/>
          <a:lstStyle/>
          <a:p>
            <a:endParaRPr lang="en-US"/>
          </a:p>
        </p:txBody>
      </p:sp>
      <p:sp>
        <p:nvSpPr>
          <p:cNvPr id="4" name="Content Placeholder 2"/>
          <p:cNvSpPr>
            <a:spLocks noGrp="1"/>
          </p:cNvSpPr>
          <p:nvPr>
            <p:ph idx="1" hasCustomPrompt="1"/>
          </p:nvPr>
        </p:nvSpPr>
        <p:spPr>
          <a:xfrm>
            <a:off x="1286934" y="1299165"/>
            <a:ext cx="7298266" cy="3135757"/>
          </a:xfrm>
        </p:spPr>
        <p:txBody>
          <a:bodyPr/>
          <a:lstStyle>
            <a:lvl1pPr marL="0" indent="0">
              <a:buNone/>
              <a:defRPr sz="2800" baseline="0">
                <a:latin typeface="Century Gothic"/>
                <a:cs typeface="Century Gothic"/>
              </a:defRPr>
            </a:lvl1pPr>
            <a:lvl2pPr marL="0" indent="0">
              <a:spcBef>
                <a:spcPts val="0"/>
              </a:spcBef>
              <a:spcAft>
                <a:spcPts val="600"/>
              </a:spcAft>
              <a:buNone/>
              <a:defRPr sz="2000" baseline="0">
                <a:solidFill>
                  <a:schemeClr val="bg2">
                    <a:lumMod val="75000"/>
                  </a:schemeClr>
                </a:solidFill>
                <a:latin typeface="Century Gothic"/>
              </a:defRPr>
            </a:lvl2pPr>
          </a:lstStyle>
          <a:p>
            <a:r>
              <a:rPr lang="en-US" dirty="0"/>
              <a:t>Object</a:t>
            </a:r>
          </a:p>
          <a:p>
            <a:pPr lvl="1"/>
            <a:r>
              <a:rPr lang="en-US" dirty="0" err="1"/>
              <a:t>Detail</a:t>
            </a:r>
            <a:endParaRPr lang="nl-BE"/>
          </a:p>
        </p:txBody>
      </p:sp>
      <p:sp>
        <p:nvSpPr>
          <p:cNvPr id="5" name="Date Placeholder 3"/>
          <p:cNvSpPr>
            <a:spLocks noGrp="1"/>
          </p:cNvSpPr>
          <p:nvPr>
            <p:ph type="dt" sz="half" idx="10"/>
          </p:nvPr>
        </p:nvSpPr>
        <p:spPr>
          <a:xfrm>
            <a:off x="6522720" y="5327160"/>
            <a:ext cx="2133600" cy="216372"/>
          </a:xfrm>
          <a:prstGeom prst="rect">
            <a:avLst/>
          </a:prstGeom>
        </p:spPr>
        <p:txBody>
          <a:bodyPr/>
          <a:lstStyle>
            <a:lvl1pPr algn="r">
              <a:defRPr sz="1200">
                <a:solidFill>
                  <a:schemeClr val="bg2">
                    <a:lumMod val="75000"/>
                  </a:schemeClr>
                </a:solidFill>
              </a:defRPr>
            </a:lvl1pPr>
          </a:lstStyle>
          <a:p>
            <a:fld id="{C576B3F8-8565-FA42-9553-2F8B7596385F}" type="datetimeFigureOut">
              <a:rPr lang="en-US"/>
              <a:pPr/>
              <a:t>15/10/18</a:t>
            </a:fld>
            <a:endParaRPr lang="en-US"/>
          </a:p>
        </p:txBody>
      </p:sp>
      <p:sp>
        <p:nvSpPr>
          <p:cNvPr id="6" name="Footer Placeholder 4"/>
          <p:cNvSpPr>
            <a:spLocks noGrp="1"/>
          </p:cNvSpPr>
          <p:nvPr>
            <p:ph type="ftr" sz="quarter" idx="11"/>
          </p:nvPr>
        </p:nvSpPr>
        <p:spPr>
          <a:xfrm>
            <a:off x="5760720" y="5099037"/>
            <a:ext cx="2895600" cy="282222"/>
          </a:xfrm>
          <a:prstGeom prst="rect">
            <a:avLst/>
          </a:prstGeom>
        </p:spPr>
        <p:txBody>
          <a:bodyPr/>
          <a:lstStyle>
            <a:lvl1pPr algn="r">
              <a:defRPr sz="1200">
                <a:solidFill>
                  <a:schemeClr val="bg2">
                    <a:lumMod val="75000"/>
                  </a:schemeClr>
                </a:solidFill>
                <a:latin typeface="Arial"/>
                <a:cs typeface="Arial"/>
              </a:defRPr>
            </a:lvl1pPr>
          </a:lstStyle>
          <a:p>
            <a:r>
              <a:rPr lang="en-US"/>
              <a:t>Corporate Presentation</a:t>
            </a:r>
          </a:p>
        </p:txBody>
      </p:sp>
      <p:cxnSp>
        <p:nvCxnSpPr>
          <p:cNvPr id="7" name="Straight Connector 6"/>
          <p:cNvCxnSpPr/>
          <p:nvPr userDrawn="1"/>
        </p:nvCxnSpPr>
        <p:spPr>
          <a:xfrm>
            <a:off x="502922" y="5099037"/>
            <a:ext cx="8153401"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502919" y="5297916"/>
            <a:ext cx="1283548" cy="157120"/>
          </a:xfrm>
          <a:prstGeom prst="rect">
            <a:avLst/>
          </a:prstGeom>
        </p:spPr>
      </p:pic>
    </p:spTree>
    <p:extLst>
      <p:ext uri="{BB962C8B-B14F-4D97-AF65-F5344CB8AC3E}">
        <p14:creationId xmlns:p14="http://schemas.microsoft.com/office/powerpoint/2010/main" val="885448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larg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4" name="Date Placeholder 3"/>
          <p:cNvSpPr>
            <a:spLocks noGrp="1"/>
          </p:cNvSpPr>
          <p:nvPr>
            <p:ph type="dt" sz="half" idx="10"/>
          </p:nvPr>
        </p:nvSpPr>
        <p:spPr>
          <a:xfrm>
            <a:off x="6522720" y="5327160"/>
            <a:ext cx="2133600" cy="216372"/>
          </a:xfrm>
          <a:prstGeom prst="rect">
            <a:avLst/>
          </a:prstGeom>
        </p:spPr>
        <p:txBody>
          <a:bodyPr/>
          <a:lstStyle>
            <a:lvl1pPr algn="r">
              <a:defRPr sz="1200">
                <a:solidFill>
                  <a:schemeClr val="bg2">
                    <a:lumMod val="75000"/>
                  </a:schemeClr>
                </a:solidFill>
              </a:defRPr>
            </a:lvl1pPr>
          </a:lstStyle>
          <a:p>
            <a:fld id="{C576B3F8-8565-FA42-9553-2F8B7596385F}" type="datetimeFigureOut">
              <a:rPr lang="en-US"/>
              <a:pPr/>
              <a:t>15/10/18</a:t>
            </a:fld>
            <a:endParaRPr lang="en-US"/>
          </a:p>
        </p:txBody>
      </p:sp>
      <p:sp>
        <p:nvSpPr>
          <p:cNvPr id="5" name="Footer Placeholder 4"/>
          <p:cNvSpPr>
            <a:spLocks noGrp="1"/>
          </p:cNvSpPr>
          <p:nvPr>
            <p:ph type="ftr" sz="quarter" idx="11"/>
          </p:nvPr>
        </p:nvSpPr>
        <p:spPr>
          <a:xfrm>
            <a:off x="5760720" y="5099037"/>
            <a:ext cx="2895600" cy="282222"/>
          </a:xfrm>
          <a:prstGeom prst="rect">
            <a:avLst/>
          </a:prstGeom>
        </p:spPr>
        <p:txBody>
          <a:bodyPr/>
          <a:lstStyle>
            <a:lvl1pPr algn="r">
              <a:defRPr sz="1200">
                <a:solidFill>
                  <a:schemeClr val="bg2">
                    <a:lumMod val="75000"/>
                  </a:schemeClr>
                </a:solidFill>
                <a:latin typeface="Arial"/>
                <a:cs typeface="Arial"/>
              </a:defRPr>
            </a:lvl1pPr>
          </a:lstStyle>
          <a:p>
            <a:r>
              <a:rPr lang="en-US"/>
              <a:t>Corporate Presentation</a:t>
            </a:r>
          </a:p>
        </p:txBody>
      </p:sp>
      <p:cxnSp>
        <p:nvCxnSpPr>
          <p:cNvPr id="8" name="Straight Connector 7"/>
          <p:cNvCxnSpPr/>
          <p:nvPr userDrawn="1"/>
        </p:nvCxnSpPr>
        <p:spPr>
          <a:xfrm>
            <a:off x="502922" y="5099037"/>
            <a:ext cx="8153401"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502919" y="5297916"/>
            <a:ext cx="1283548" cy="157120"/>
          </a:xfrm>
          <a:prstGeom prst="rect">
            <a:avLst/>
          </a:prstGeom>
        </p:spPr>
      </p:pic>
      <p:sp>
        <p:nvSpPr>
          <p:cNvPr id="10" name="Content Placeholder 2"/>
          <p:cNvSpPr>
            <a:spLocks noGrp="1"/>
          </p:cNvSpPr>
          <p:nvPr>
            <p:ph sz="half" idx="12"/>
          </p:nvPr>
        </p:nvSpPr>
        <p:spPr>
          <a:xfrm>
            <a:off x="1279236" y="1264870"/>
            <a:ext cx="7284720" cy="3584222"/>
          </a:xfrm>
        </p:spPr>
        <p:txBody>
          <a:bodyPr/>
          <a:lstStyle>
            <a:lvl1pPr marL="0" indent="0">
              <a:buNone/>
              <a:defRPr sz="2800"/>
            </a:lvl1pPr>
            <a:lvl2pPr marL="742950" indent="-285750">
              <a:buFont typeface="Lucida Grande"/>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Tree>
    <p:extLst>
      <p:ext uri="{BB962C8B-B14F-4D97-AF65-F5344CB8AC3E}">
        <p14:creationId xmlns:p14="http://schemas.microsoft.com/office/powerpoint/2010/main" val="296696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D86B4645-EB88-0C4F-9652-14464E4A2822}" type="datetimeFigureOut">
              <a:rPr lang="en-US" smtClean="0"/>
              <a:t>15/10/18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192259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D86B4645-EB88-0C4F-9652-14464E4A2822}" type="datetimeFigureOut">
              <a:rPr lang="en-US" smtClean="0"/>
              <a:t>15/10/18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2208740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D86B4645-EB88-0C4F-9652-14464E4A2822}" type="datetimeFigureOut">
              <a:rPr lang="en-US" smtClean="0"/>
              <a:t>15/10/18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297501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279262"/>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8" y="1279262"/>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D86B4645-EB88-0C4F-9652-14464E4A2822}" type="datetimeFigureOut">
              <a:rPr lang="en-US" smtClean="0"/>
              <a:t>15/10/18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4025009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D86B4645-EB88-0C4F-9652-14464E4A2822}" type="datetimeFigureOut">
              <a:rPr lang="en-US" smtClean="0"/>
              <a:t>15/10/18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285717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B4645-EB88-0C4F-9652-14464E4A2822}" type="datetimeFigureOut">
              <a:rPr lang="en-US" smtClean="0"/>
              <a:t>15/10/18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229510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3"/>
            <a:ext cx="3008313" cy="968375"/>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D86B4645-EB88-0C4F-9652-14464E4A2822}" type="datetimeFigureOut">
              <a:rPr lang="en-US" smtClean="0"/>
              <a:t>15/10/18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402985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smtClean="0"/>
              <a:t>Drag picture to placeholder or click icon to add</a:t>
            </a:r>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D86B4645-EB88-0C4F-9652-14464E4A2822}" type="datetimeFigureOut">
              <a:rPr lang="en-US" smtClean="0"/>
              <a:t>15/10/18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1CE14-E0A8-9E4C-AA37-6D53DEABA9ED}" type="slidenum">
              <a:rPr lang="en-US" smtClean="0"/>
              <a:t>‹#›</a:t>
            </a:fld>
            <a:endParaRPr lang="en-US"/>
          </a:p>
        </p:txBody>
      </p:sp>
    </p:spTree>
    <p:extLst>
      <p:ext uri="{BB962C8B-B14F-4D97-AF65-F5344CB8AC3E}">
        <p14:creationId xmlns:p14="http://schemas.microsoft.com/office/powerpoint/2010/main" val="24314271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86B4645-EB88-0C4F-9652-14464E4A2822}" type="datetimeFigureOut">
              <a:rPr lang="en-US" smtClean="0"/>
              <a:t>15/10/18</a:t>
            </a:fld>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F61CE14-E0A8-9E4C-AA37-6D53DEABA9ED}" type="slidenum">
              <a:rPr lang="en-US" smtClean="0"/>
              <a:t>‹#›</a:t>
            </a:fld>
            <a:endParaRPr lang="en-US"/>
          </a:p>
        </p:txBody>
      </p:sp>
    </p:spTree>
    <p:extLst>
      <p:ext uri="{BB962C8B-B14F-4D97-AF65-F5344CB8AC3E}">
        <p14:creationId xmlns:p14="http://schemas.microsoft.com/office/powerpoint/2010/main" val="4113891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4.gif"/><Relationship Id="rId6" Type="http://schemas.openxmlformats.org/officeDocument/2006/relationships/hyperlink" Target="https://visual.ly/community/Infographics/technology/mega-trends-and-technologies-2017-2050" TargetMode="External"/><Relationship Id="rId7"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hyperlink" Target="https://www.trendhunter.com/" TargetMode="External"/><Relationship Id="rId6"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jpe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jpe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jpe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3.jp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4.jp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5.jp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1055" y="2592511"/>
            <a:ext cx="2034707" cy="646331"/>
          </a:xfrm>
          <a:prstGeom prst="rect">
            <a:avLst/>
          </a:prstGeom>
          <a:noFill/>
        </p:spPr>
        <p:txBody>
          <a:bodyPr wrap="none" rtlCol="0">
            <a:spAutoFit/>
          </a:bodyPr>
          <a:lstStyle/>
          <a:p>
            <a:pPr algn="ctr"/>
            <a:r>
              <a:rPr lang="en-US" dirty="0" smtClean="0">
                <a:latin typeface="Arial Rounded MT Bold"/>
                <a:cs typeface="Arial Rounded MT Bold"/>
              </a:rPr>
              <a:t>Welkom </a:t>
            </a:r>
            <a:r>
              <a:rPr lang="en-US" dirty="0" err="1" smtClean="0">
                <a:latin typeface="Arial Rounded MT Bold"/>
                <a:cs typeface="Arial Rounded MT Bold"/>
              </a:rPr>
              <a:t>terug</a:t>
            </a:r>
            <a:r>
              <a:rPr lang="en-US" dirty="0" smtClean="0">
                <a:latin typeface="Arial Rounded MT Bold"/>
                <a:cs typeface="Arial Rounded MT Bold"/>
              </a:rPr>
              <a:t>!</a:t>
            </a:r>
          </a:p>
          <a:p>
            <a:pPr algn="ctr"/>
            <a:r>
              <a:rPr lang="en-US" dirty="0" smtClean="0">
                <a:latin typeface="Arial Rounded MT Bold"/>
                <a:cs typeface="Arial Rounded MT Bold"/>
              </a:rPr>
              <a:t>Hoe </a:t>
            </a:r>
            <a:r>
              <a:rPr lang="en-US" dirty="0" err="1" smtClean="0">
                <a:latin typeface="Arial Rounded MT Bold"/>
                <a:cs typeface="Arial Rounded MT Bold"/>
              </a:rPr>
              <a:t>is’t</a:t>
            </a:r>
            <a:r>
              <a:rPr lang="en-US" dirty="0" smtClean="0">
                <a:latin typeface="Arial Rounded MT Bold"/>
                <a:cs typeface="Arial Rounded MT Bold"/>
              </a:rPr>
              <a:t> in 2IPO?</a:t>
            </a:r>
            <a:endParaRPr lang="en-US" dirty="0">
              <a:latin typeface="Arial Rounded MT Bold"/>
              <a:cs typeface="Arial Rounded MT Bold"/>
            </a:endParaRPr>
          </a:p>
        </p:txBody>
      </p:sp>
      <p:pic>
        <p:nvPicPr>
          <p:cNvPr id="5" name="Picture 4"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6" name="Picture 5"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Tree>
    <p:extLst>
      <p:ext uri="{BB962C8B-B14F-4D97-AF65-F5344CB8AC3E}">
        <p14:creationId xmlns:p14="http://schemas.microsoft.com/office/powerpoint/2010/main" val="17846275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animation-04.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39" y="534110"/>
            <a:ext cx="5906215" cy="5180890"/>
          </a:xfrm>
          <a:prstGeom prst="rect">
            <a:avLst/>
          </a:prstGeom>
        </p:spPr>
      </p:pic>
      <p:pic>
        <p:nvPicPr>
          <p:cNvPr id="6" name="Picture 5" descr="mega-trends-and-technologies-20172050_5928c00b65f1c_w1500.jp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125" y="457200"/>
            <a:ext cx="7391469" cy="5257799"/>
          </a:xfrm>
          <a:prstGeom prst="rect">
            <a:avLst/>
          </a:prstGeom>
        </p:spPr>
      </p:pic>
    </p:spTree>
    <p:extLst>
      <p:ext uri="{BB962C8B-B14F-4D97-AF65-F5344CB8AC3E}">
        <p14:creationId xmlns:p14="http://schemas.microsoft.com/office/powerpoint/2010/main" val="18415276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Screen Shot 2017-10-01 at 15.07.04.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22" y="851646"/>
            <a:ext cx="8365612" cy="4718893"/>
          </a:xfrm>
          <a:prstGeom prst="rect">
            <a:avLst/>
          </a:prstGeom>
        </p:spPr>
      </p:pic>
    </p:spTree>
    <p:extLst>
      <p:ext uri="{BB962C8B-B14F-4D97-AF65-F5344CB8AC3E}">
        <p14:creationId xmlns:p14="http://schemas.microsoft.com/office/powerpoint/2010/main" val="11661436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7" name="Picture 6" descr="60c63ebdae270222461c7a644262c2a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059" y="742592"/>
            <a:ext cx="6618111" cy="4972408"/>
          </a:xfrm>
          <a:prstGeom prst="rect">
            <a:avLst/>
          </a:prstGeom>
        </p:spPr>
      </p:pic>
    </p:spTree>
    <p:extLst>
      <p:ext uri="{BB962C8B-B14F-4D97-AF65-F5344CB8AC3E}">
        <p14:creationId xmlns:p14="http://schemas.microsoft.com/office/powerpoint/2010/main" val="9892019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trendwatching voor designers_Page_18.jp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59" y="851646"/>
            <a:ext cx="6484471" cy="4863353"/>
          </a:xfrm>
          <a:prstGeom prst="rect">
            <a:avLst/>
          </a:prstGeom>
        </p:spPr>
      </p:pic>
    </p:spTree>
    <p:extLst>
      <p:ext uri="{BB962C8B-B14F-4D97-AF65-F5344CB8AC3E}">
        <p14:creationId xmlns:p14="http://schemas.microsoft.com/office/powerpoint/2010/main" val="26658381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2400" dirty="0" err="1" smtClean="0"/>
              <a:t>Howest</a:t>
            </a:r>
            <a:r>
              <a:rPr lang="en-US" sz="2400" dirty="0" smtClean="0"/>
              <a:t> IPO</a:t>
            </a:r>
            <a:endParaRPr lang="en-US" sz="2400" dirty="0"/>
          </a:p>
        </p:txBody>
      </p:sp>
      <p:sp>
        <p:nvSpPr>
          <p:cNvPr id="4" name="Title 3"/>
          <p:cNvSpPr>
            <a:spLocks noGrp="1"/>
          </p:cNvSpPr>
          <p:nvPr>
            <p:ph type="title"/>
          </p:nvPr>
        </p:nvSpPr>
        <p:spPr/>
        <p:txBody>
          <a:bodyPr/>
          <a:lstStyle/>
          <a:p>
            <a:r>
              <a:rPr lang="en-US" sz="4400" dirty="0" err="1" smtClean="0"/>
              <a:t>Scenarioplanning</a:t>
            </a:r>
            <a:endParaRPr lang="en-US" sz="4400" dirty="0"/>
          </a:p>
        </p:txBody>
      </p:sp>
      <p:sp>
        <p:nvSpPr>
          <p:cNvPr id="7" name="Text Placeholder 6"/>
          <p:cNvSpPr>
            <a:spLocks noGrp="1"/>
          </p:cNvSpPr>
          <p:nvPr>
            <p:ph type="body" idx="10"/>
          </p:nvPr>
        </p:nvSpPr>
        <p:spPr/>
        <p:txBody>
          <a:bodyPr>
            <a:normAutofit fontScale="77500" lnSpcReduction="20000"/>
          </a:bodyPr>
          <a:lstStyle/>
          <a:p>
            <a:r>
              <a:rPr lang="en-US" sz="1600" dirty="0" smtClean="0"/>
              <a:t>09/10/2017</a:t>
            </a:r>
          </a:p>
          <a:p>
            <a:r>
              <a:rPr lang="en-US" sz="1600" dirty="0" err="1" smtClean="0"/>
              <a:t>Griet</a:t>
            </a:r>
            <a:r>
              <a:rPr lang="en-US" sz="1600" dirty="0" smtClean="0"/>
              <a:t> Cappelle</a:t>
            </a:r>
          </a:p>
          <a:p>
            <a:r>
              <a:rPr lang="en-US" sz="1600" dirty="0" smtClean="0"/>
              <a:t>Innovation Designer</a:t>
            </a:r>
          </a:p>
        </p:txBody>
      </p:sp>
    </p:spTree>
    <p:extLst>
      <p:ext uri="{BB962C8B-B14F-4D97-AF65-F5344CB8AC3E}">
        <p14:creationId xmlns:p14="http://schemas.microsoft.com/office/powerpoint/2010/main" val="21169064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Scenarioplanning</a:t>
            </a:r>
            <a:endParaRPr lang="en-US" sz="1800" dirty="0"/>
          </a:p>
        </p:txBody>
      </p:sp>
      <p:pic>
        <p:nvPicPr>
          <p:cNvPr id="4" name="Content Placeholder 5"/>
          <p:cNvPicPr/>
          <p:nvPr/>
        </p:nvPicPr>
        <p:blipFill>
          <a:blip r:embed="rId3">
            <a:extLst>
              <a:ext uri="{28A0092B-C50C-407E-A947-70E740481C1C}">
                <a14:useLocalDpi xmlns:a14="http://schemas.microsoft.com/office/drawing/2010/main" val="0"/>
              </a:ext>
            </a:extLst>
          </a:blip>
          <a:stretch>
            <a:fillRect/>
          </a:stretch>
        </p:blipFill>
        <p:spPr>
          <a:xfrm>
            <a:off x="457200" y="1201317"/>
            <a:ext cx="6999178" cy="3672408"/>
          </a:xfrm>
          <a:prstGeom prst="rect">
            <a:avLst/>
          </a:prstGeom>
        </p:spPr>
      </p:pic>
    </p:spTree>
    <p:extLst>
      <p:ext uri="{BB962C8B-B14F-4D97-AF65-F5344CB8AC3E}">
        <p14:creationId xmlns:p14="http://schemas.microsoft.com/office/powerpoint/2010/main" val="19329717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bwMode="auto">
          <a:xfrm>
            <a:off x="5991778" y="1514756"/>
            <a:ext cx="28171" cy="3350323"/>
          </a:xfrm>
          <a:prstGeom prst="line">
            <a:avLst/>
          </a:prstGeom>
          <a:ln w="12700">
            <a:solidFill>
              <a:schemeClr val="bg1">
                <a:lumMod val="75000"/>
              </a:schemeClr>
            </a:solidFill>
            <a:prstDash val="sysDot"/>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a:off x="9362963" y="2391091"/>
            <a:ext cx="21358" cy="222440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p:cNvSpPr>
            <a:spLocks noGrp="1"/>
          </p:cNvSpPr>
          <p:nvPr>
            <p:ph type="title"/>
          </p:nvPr>
        </p:nvSpPr>
        <p:spPr>
          <a:xfrm>
            <a:off x="556083" y="343489"/>
            <a:ext cx="9914021" cy="793497"/>
          </a:xfrm>
        </p:spPr>
        <p:txBody>
          <a:bodyPr>
            <a:normAutofit/>
          </a:bodyPr>
          <a:lstStyle/>
          <a:p>
            <a:pPr algn="l"/>
            <a:r>
              <a:rPr lang="en-US" dirty="0"/>
              <a:t>Hoe </a:t>
            </a:r>
            <a:r>
              <a:rPr lang="en-US" dirty="0" err="1"/>
              <a:t>voorspel</a:t>
            </a:r>
            <a:r>
              <a:rPr lang="en-US" dirty="0"/>
              <a:t> je de </a:t>
            </a:r>
            <a:r>
              <a:rPr lang="en-US" dirty="0" err="1"/>
              <a:t>toekomst</a:t>
            </a:r>
            <a:r>
              <a:rPr lang="en-US" dirty="0"/>
              <a:t>?</a:t>
            </a:r>
          </a:p>
        </p:txBody>
      </p:sp>
      <p:cxnSp>
        <p:nvCxnSpPr>
          <p:cNvPr id="8" name="Straight Arrow Connector 7"/>
          <p:cNvCxnSpPr/>
          <p:nvPr/>
        </p:nvCxnSpPr>
        <p:spPr bwMode="auto">
          <a:xfrm flipV="1">
            <a:off x="1538165" y="4878004"/>
            <a:ext cx="5764049" cy="6449"/>
          </a:xfrm>
          <a:prstGeom prst="straightConnector1">
            <a:avLst/>
          </a:prstGeom>
          <a:ln w="19050">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9" name="Straight Connector 8"/>
          <p:cNvCxnSpPr/>
          <p:nvPr/>
        </p:nvCxnSpPr>
        <p:spPr bwMode="auto">
          <a:xfrm>
            <a:off x="3723556" y="1516526"/>
            <a:ext cx="28172" cy="3350412"/>
          </a:xfrm>
          <a:prstGeom prst="line">
            <a:avLst/>
          </a:prstGeom>
          <a:ln w="12700">
            <a:solidFill>
              <a:schemeClr val="bg1">
                <a:lumMod val="75000"/>
              </a:schemeClr>
            </a:solidFill>
            <a:prstDash val="sysDot"/>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bwMode="auto">
          <a:xfrm flipV="1">
            <a:off x="1875581" y="3410980"/>
            <a:ext cx="1847977" cy="649036"/>
          </a:xfrm>
          <a:prstGeom prst="line">
            <a:avLst/>
          </a:prstGeom>
          <a:ln w="381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flipV="1">
            <a:off x="3751730" y="2125580"/>
            <a:ext cx="3638669" cy="1276242"/>
          </a:xfrm>
          <a:prstGeom prst="line">
            <a:avLst/>
          </a:prstGeom>
          <a:ln w="22225">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bwMode="auto">
          <a:xfrm flipV="1">
            <a:off x="1538165" y="1527683"/>
            <a:ext cx="1072" cy="3356770"/>
          </a:xfrm>
          <a:prstGeom prst="straightConnector1">
            <a:avLst/>
          </a:prstGeom>
          <a:ln w="19050">
            <a:headEnd type="none" w="med" len="med"/>
            <a:tailEnd type="arrow"/>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a:xfrm rot="16200000">
            <a:off x="822443" y="1904834"/>
            <a:ext cx="923757" cy="341632"/>
          </a:xfrm>
          <a:prstGeom prst="rect">
            <a:avLst/>
          </a:prstGeom>
          <a:noFill/>
        </p:spPr>
        <p:txBody>
          <a:bodyPr wrap="none" rtlCol="0">
            <a:spAutoFit/>
          </a:bodyPr>
          <a:lstStyle/>
          <a:p>
            <a:pPr defTabSz="822940" fontAlgn="base">
              <a:spcBef>
                <a:spcPct val="0"/>
              </a:spcBef>
              <a:spcAft>
                <a:spcPct val="0"/>
              </a:spcAft>
              <a:defRPr/>
            </a:pPr>
            <a:r>
              <a:rPr lang="en-US" sz="1620" kern="0" dirty="0" err="1">
                <a:solidFill>
                  <a:srgbClr val="183161"/>
                </a:solidFill>
                <a:latin typeface="Arial" charset="0"/>
                <a:cs typeface="Arial" charset="0"/>
              </a:rPr>
              <a:t>Evolutie</a:t>
            </a:r>
            <a:endParaRPr lang="en-US" sz="1620" kern="0" dirty="0">
              <a:solidFill>
                <a:srgbClr val="183161"/>
              </a:solidFill>
              <a:latin typeface="Arial" charset="0"/>
              <a:cs typeface="Arial" charset="0"/>
            </a:endParaRPr>
          </a:p>
        </p:txBody>
      </p:sp>
      <p:sp>
        <p:nvSpPr>
          <p:cNvPr id="16" name="TextBox 15"/>
          <p:cNvSpPr txBox="1"/>
          <p:nvPr/>
        </p:nvSpPr>
        <p:spPr>
          <a:xfrm>
            <a:off x="6681124" y="4895519"/>
            <a:ext cx="440255" cy="244682"/>
          </a:xfrm>
          <a:prstGeom prst="rect">
            <a:avLst/>
          </a:prstGeom>
          <a:noFill/>
        </p:spPr>
        <p:txBody>
          <a:bodyPr wrap="none" rtlCol="0">
            <a:spAutoFit/>
          </a:bodyPr>
          <a:lstStyle/>
          <a:p>
            <a:pPr defTabSz="822940" fontAlgn="base">
              <a:spcBef>
                <a:spcPct val="0"/>
              </a:spcBef>
              <a:spcAft>
                <a:spcPct val="0"/>
              </a:spcAft>
              <a:defRPr/>
            </a:pPr>
            <a:r>
              <a:rPr lang="en-US" sz="990" kern="0" dirty="0">
                <a:solidFill>
                  <a:prstClr val="white"/>
                </a:solidFill>
                <a:cs typeface="Arial" charset="0"/>
              </a:rPr>
              <a:t>Time</a:t>
            </a:r>
          </a:p>
        </p:txBody>
      </p:sp>
      <p:sp>
        <p:nvSpPr>
          <p:cNvPr id="18" name="TextBox 17"/>
          <p:cNvSpPr txBox="1"/>
          <p:nvPr/>
        </p:nvSpPr>
        <p:spPr>
          <a:xfrm>
            <a:off x="7260493" y="4784863"/>
            <a:ext cx="519417" cy="341632"/>
          </a:xfrm>
          <a:prstGeom prst="rect">
            <a:avLst/>
          </a:prstGeom>
          <a:noFill/>
        </p:spPr>
        <p:txBody>
          <a:bodyPr wrap="none" rtlCol="0">
            <a:spAutoFit/>
          </a:bodyPr>
          <a:lstStyle/>
          <a:p>
            <a:pPr defTabSz="822940" fontAlgn="base">
              <a:spcBef>
                <a:spcPct val="0"/>
              </a:spcBef>
              <a:spcAft>
                <a:spcPct val="0"/>
              </a:spcAft>
              <a:defRPr/>
            </a:pPr>
            <a:r>
              <a:rPr lang="en-US" sz="1620" kern="0" dirty="0" err="1">
                <a:solidFill>
                  <a:srgbClr val="183161"/>
                </a:solidFill>
                <a:latin typeface="Arial" charset="0"/>
                <a:cs typeface="Arial" charset="0"/>
              </a:rPr>
              <a:t>Tijd</a:t>
            </a:r>
            <a:endParaRPr lang="en-US" sz="1620" kern="0" dirty="0">
              <a:solidFill>
                <a:srgbClr val="183161"/>
              </a:solidFill>
              <a:latin typeface="Arial" charset="0"/>
              <a:cs typeface="Arial" charset="0"/>
            </a:endParaRPr>
          </a:p>
        </p:txBody>
      </p:sp>
      <p:sp>
        <p:nvSpPr>
          <p:cNvPr id="19" name="TextBox 18"/>
          <p:cNvSpPr txBox="1"/>
          <p:nvPr/>
        </p:nvSpPr>
        <p:spPr>
          <a:xfrm rot="16200000">
            <a:off x="2983427" y="4005020"/>
            <a:ext cx="1218056" cy="341632"/>
          </a:xfrm>
          <a:prstGeom prst="rect">
            <a:avLst/>
          </a:prstGeom>
          <a:noFill/>
        </p:spPr>
        <p:txBody>
          <a:bodyPr wrap="square" rtlCol="0">
            <a:spAutoFit/>
          </a:bodyPr>
          <a:lstStyle/>
          <a:p>
            <a:pPr defTabSz="822940" fontAlgn="base">
              <a:spcBef>
                <a:spcPct val="0"/>
              </a:spcBef>
              <a:spcAft>
                <a:spcPct val="0"/>
              </a:spcAft>
              <a:defRPr/>
            </a:pPr>
            <a:r>
              <a:rPr lang="en-US" sz="1620" kern="0" dirty="0" err="1">
                <a:solidFill>
                  <a:srgbClr val="CACACA"/>
                </a:solidFill>
                <a:latin typeface="Arial" charset="0"/>
                <a:cs typeface="Arial" charset="0"/>
              </a:rPr>
              <a:t>Vandaag</a:t>
            </a:r>
            <a:endParaRPr lang="en-US" sz="1620" kern="0" dirty="0">
              <a:solidFill>
                <a:srgbClr val="CACACA"/>
              </a:solidFill>
              <a:latin typeface="Arial" charset="0"/>
              <a:cs typeface="Arial" charset="0"/>
            </a:endParaRPr>
          </a:p>
        </p:txBody>
      </p:sp>
      <p:sp>
        <p:nvSpPr>
          <p:cNvPr id="20" name="TextBox 19"/>
          <p:cNvSpPr txBox="1"/>
          <p:nvPr/>
        </p:nvSpPr>
        <p:spPr>
          <a:xfrm rot="20566818">
            <a:off x="5971757" y="1705969"/>
            <a:ext cx="2309502" cy="341632"/>
          </a:xfrm>
          <a:prstGeom prst="rect">
            <a:avLst/>
          </a:prstGeom>
          <a:noFill/>
        </p:spPr>
        <p:txBody>
          <a:bodyPr wrap="square" rtlCol="0">
            <a:spAutoFit/>
          </a:bodyPr>
          <a:lstStyle/>
          <a:p>
            <a:pPr defTabSz="822940" fontAlgn="base">
              <a:spcBef>
                <a:spcPct val="0"/>
              </a:spcBef>
              <a:spcAft>
                <a:spcPct val="0"/>
              </a:spcAft>
              <a:defRPr/>
            </a:pPr>
            <a:r>
              <a:rPr lang="en-US" sz="1620" kern="0" dirty="0" err="1">
                <a:solidFill>
                  <a:srgbClr val="183161"/>
                </a:solidFill>
                <a:latin typeface="Arial" charset="0"/>
                <a:cs typeface="Arial" charset="0"/>
              </a:rPr>
              <a:t>Verwachte</a:t>
            </a:r>
            <a:r>
              <a:rPr lang="en-US" sz="1620" kern="0" dirty="0">
                <a:solidFill>
                  <a:srgbClr val="183161"/>
                </a:solidFill>
                <a:latin typeface="Arial" charset="0"/>
                <a:cs typeface="Arial" charset="0"/>
              </a:rPr>
              <a:t> </a:t>
            </a:r>
            <a:r>
              <a:rPr lang="en-US" sz="1620" kern="0" dirty="0" err="1">
                <a:solidFill>
                  <a:srgbClr val="183161"/>
                </a:solidFill>
                <a:latin typeface="Arial" charset="0"/>
                <a:cs typeface="Arial" charset="0"/>
              </a:rPr>
              <a:t>toekomst</a:t>
            </a:r>
            <a:endParaRPr lang="en-US" sz="1620" kern="0" dirty="0">
              <a:solidFill>
                <a:srgbClr val="183161"/>
              </a:solidFill>
              <a:latin typeface="Arial" charset="0"/>
              <a:cs typeface="Arial" charset="0"/>
            </a:endParaRPr>
          </a:p>
        </p:txBody>
      </p:sp>
      <p:sp>
        <p:nvSpPr>
          <p:cNvPr id="39" name="TextBox 38"/>
          <p:cNvSpPr txBox="1"/>
          <p:nvPr/>
        </p:nvSpPr>
        <p:spPr>
          <a:xfrm rot="16200000">
            <a:off x="5393550" y="4120451"/>
            <a:ext cx="923693" cy="341632"/>
          </a:xfrm>
          <a:prstGeom prst="rect">
            <a:avLst/>
          </a:prstGeom>
          <a:noFill/>
        </p:spPr>
        <p:txBody>
          <a:bodyPr wrap="square" rtlCol="0">
            <a:spAutoFit/>
          </a:bodyPr>
          <a:lstStyle>
            <a:defPPr>
              <a:defRPr lang="nl-BE"/>
            </a:defPPr>
            <a:lvl1pPr defTabSz="1097253" fontAlgn="base">
              <a:spcBef>
                <a:spcPct val="0"/>
              </a:spcBef>
              <a:spcAft>
                <a:spcPct val="0"/>
              </a:spcAft>
              <a:defRPr sz="2160">
                <a:solidFill>
                  <a:srgbClr val="CACACA"/>
                </a:solidFill>
                <a:latin typeface="Arial" charset="0"/>
                <a:cs typeface="Arial" charset="0"/>
              </a:defRPr>
            </a:lvl1pPr>
          </a:lstStyle>
          <a:p>
            <a:pPr defTabSz="822940">
              <a:defRPr/>
            </a:pPr>
            <a:r>
              <a:rPr lang="nl-BE" sz="1620" kern="0" dirty="0"/>
              <a:t>2041</a:t>
            </a:r>
          </a:p>
        </p:txBody>
      </p:sp>
      <p:sp>
        <p:nvSpPr>
          <p:cNvPr id="4" name="Rechthoek 3"/>
          <p:cNvSpPr/>
          <p:nvPr/>
        </p:nvSpPr>
        <p:spPr>
          <a:xfrm>
            <a:off x="411840" y="231745"/>
            <a:ext cx="184666" cy="646331"/>
          </a:xfrm>
          <a:prstGeom prst="rect">
            <a:avLst/>
          </a:prstGeom>
        </p:spPr>
        <p:txBody>
          <a:bodyPr wrap="none">
            <a:spAutoFit/>
          </a:bodyPr>
          <a:lstStyle/>
          <a:p>
            <a:pPr>
              <a:spcBef>
                <a:spcPct val="0"/>
              </a:spcBef>
            </a:pPr>
            <a:endParaRPr lang="nl-NL" sz="3600" b="1" dirty="0">
              <a:latin typeface="Century Gothic"/>
              <a:ea typeface="+mj-ea"/>
              <a:cs typeface="Century Gothic"/>
            </a:endParaRPr>
          </a:p>
        </p:txBody>
      </p:sp>
    </p:spTree>
    <p:extLst>
      <p:ext uri="{BB962C8B-B14F-4D97-AF65-F5344CB8AC3E}">
        <p14:creationId xmlns:p14="http://schemas.microsoft.com/office/powerpoint/2010/main" val="73055565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28079" y="262394"/>
            <a:ext cx="7722757" cy="952500"/>
          </a:xfrm>
        </p:spPr>
        <p:txBody>
          <a:bodyPr>
            <a:normAutofit/>
          </a:bodyPr>
          <a:lstStyle/>
          <a:p>
            <a:r>
              <a:rPr lang="en-US" dirty="0"/>
              <a:t>Complex, </a:t>
            </a:r>
            <a:r>
              <a:rPr lang="en-US" dirty="0" err="1"/>
              <a:t>volatiel</a:t>
            </a:r>
            <a:r>
              <a:rPr lang="en-US" dirty="0"/>
              <a:t> </a:t>
            </a:r>
            <a:r>
              <a:rPr lang="en-US" dirty="0" err="1"/>
              <a:t>en</a:t>
            </a:r>
            <a:r>
              <a:rPr lang="en-US" dirty="0"/>
              <a:t> </a:t>
            </a:r>
            <a:r>
              <a:rPr lang="en-US" dirty="0" err="1"/>
              <a:t>onzeker</a:t>
            </a:r>
            <a:endParaRPr lang="en-US" dirty="0"/>
          </a:p>
        </p:txBody>
      </p:sp>
      <p:graphicFrame>
        <p:nvGraphicFramePr>
          <p:cNvPr id="2" name="Table 1"/>
          <p:cNvGraphicFramePr>
            <a:graphicFrameLocks noGrp="1"/>
          </p:cNvGraphicFramePr>
          <p:nvPr>
            <p:extLst/>
          </p:nvPr>
        </p:nvGraphicFramePr>
        <p:xfrm>
          <a:off x="523268" y="1747188"/>
          <a:ext cx="3925111" cy="2590803"/>
        </p:xfrm>
        <a:graphic>
          <a:graphicData uri="http://schemas.openxmlformats.org/drawingml/2006/table">
            <a:tbl>
              <a:tblPr bandRow="1">
                <a:tableStyleId>{073A0DAA-6AF3-43AB-8588-CEC1D06C72B9}</a:tableStyleId>
              </a:tblPr>
              <a:tblGrid>
                <a:gridCol w="509429">
                  <a:extLst>
                    <a:ext uri="{9D8B030D-6E8A-4147-A177-3AD203B41FA5}">
                      <a16:colId xmlns="" xmlns:a16="http://schemas.microsoft.com/office/drawing/2014/main" val="4144179308"/>
                    </a:ext>
                  </a:extLst>
                </a:gridCol>
                <a:gridCol w="3415682">
                  <a:extLst>
                    <a:ext uri="{9D8B030D-6E8A-4147-A177-3AD203B41FA5}">
                      <a16:colId xmlns="" xmlns:a16="http://schemas.microsoft.com/office/drawing/2014/main" val="479401630"/>
                    </a:ext>
                  </a:extLst>
                </a:gridCol>
              </a:tblGrid>
              <a:tr h="287867">
                <a:tc>
                  <a:txBody>
                    <a:bodyPr/>
                    <a:lstStyle/>
                    <a:p>
                      <a:r>
                        <a:rPr lang="nl-BE" sz="1200" dirty="0"/>
                        <a:t>1989</a:t>
                      </a:r>
                      <a:endParaRPr lang="nl-BE" sz="1200" dirty="0">
                        <a:latin typeface="Century Gothic" panose="020B0502020202020204" pitchFamily="34" charset="0"/>
                      </a:endParaRPr>
                    </a:p>
                  </a:txBody>
                  <a:tcPr marT="50800" marB="50800"/>
                </a:tc>
                <a:tc>
                  <a:txBody>
                    <a:bodyPr/>
                    <a:lstStyle/>
                    <a:p>
                      <a:r>
                        <a:rPr lang="nl-BE" sz="1200" dirty="0" err="1"/>
                        <a:t>Creutzfeld</a:t>
                      </a:r>
                      <a:r>
                        <a:rPr lang="nl-BE" sz="1200" baseline="0" dirty="0"/>
                        <a:t> Jacob: crisis in de veehouderij</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3115327694"/>
                  </a:ext>
                </a:extLst>
              </a:tr>
              <a:tr h="287867">
                <a:tc>
                  <a:txBody>
                    <a:bodyPr/>
                    <a:lstStyle/>
                    <a:p>
                      <a:r>
                        <a:rPr lang="nl-BE" sz="1200" dirty="0"/>
                        <a:t>1991</a:t>
                      </a:r>
                      <a:endParaRPr lang="nl-BE" sz="1200" dirty="0">
                        <a:latin typeface="Century Gothic" panose="020B0502020202020204" pitchFamily="34" charset="0"/>
                      </a:endParaRPr>
                    </a:p>
                  </a:txBody>
                  <a:tcPr marT="50800" marB="50800"/>
                </a:tc>
                <a:tc>
                  <a:txBody>
                    <a:bodyPr/>
                    <a:lstStyle/>
                    <a:p>
                      <a:r>
                        <a:rPr lang="nl-BE" sz="1200" dirty="0"/>
                        <a:t>Golfoorlog</a:t>
                      </a:r>
                      <a:endParaRPr lang="nl-BE" sz="1200" dirty="0">
                        <a:latin typeface="Century Gothic" panose="020B0502020202020204" pitchFamily="34" charset="0"/>
                      </a:endParaRPr>
                    </a:p>
                  </a:txBody>
                  <a:tcPr marT="50800" marB="50800"/>
                </a:tc>
                <a:extLst>
                  <a:ext uri="{0D108BD9-81ED-4DB2-BD59-A6C34878D82A}">
                    <a16:rowId xmlns="" xmlns:a16="http://schemas.microsoft.com/office/drawing/2014/main" val="2099215851"/>
                  </a:ext>
                </a:extLst>
              </a:tr>
              <a:tr h="287867">
                <a:tc>
                  <a:txBody>
                    <a:bodyPr/>
                    <a:lstStyle/>
                    <a:p>
                      <a:r>
                        <a:rPr lang="nl-BE" sz="1200" dirty="0"/>
                        <a:t>1992</a:t>
                      </a:r>
                      <a:endParaRPr lang="nl-BE" sz="1200" dirty="0">
                        <a:latin typeface="Century Gothic" panose="020B0502020202020204" pitchFamily="34" charset="0"/>
                      </a:endParaRPr>
                    </a:p>
                  </a:txBody>
                  <a:tcPr marT="50800" marB="50800"/>
                </a:tc>
                <a:tc>
                  <a:txBody>
                    <a:bodyPr/>
                    <a:lstStyle/>
                    <a:p>
                      <a:r>
                        <a:rPr lang="nl-BE" sz="1200" dirty="0"/>
                        <a:t>Vogelgriep verspreidt zich wereldwijd</a:t>
                      </a:r>
                      <a:endParaRPr lang="nl-BE" sz="1200" dirty="0">
                        <a:latin typeface="Century Gothic" panose="020B0502020202020204" pitchFamily="34" charset="0"/>
                      </a:endParaRPr>
                    </a:p>
                  </a:txBody>
                  <a:tcPr marT="50800" marB="50800"/>
                </a:tc>
                <a:extLst>
                  <a:ext uri="{0D108BD9-81ED-4DB2-BD59-A6C34878D82A}">
                    <a16:rowId xmlns="" xmlns:a16="http://schemas.microsoft.com/office/drawing/2014/main" val="3744103622"/>
                  </a:ext>
                </a:extLst>
              </a:tr>
              <a:tr h="287867">
                <a:tc>
                  <a:txBody>
                    <a:bodyPr/>
                    <a:lstStyle/>
                    <a:p>
                      <a:r>
                        <a:rPr lang="nl-BE" sz="1200" dirty="0"/>
                        <a:t>1999</a:t>
                      </a:r>
                      <a:endParaRPr lang="nl-BE" sz="1200" dirty="0">
                        <a:latin typeface="Century Gothic" panose="020B0502020202020204" pitchFamily="34" charset="0"/>
                      </a:endParaRPr>
                    </a:p>
                  </a:txBody>
                  <a:tcPr marT="50800" marB="50800"/>
                </a:tc>
                <a:tc>
                  <a:txBody>
                    <a:bodyPr/>
                    <a:lstStyle/>
                    <a:p>
                      <a:r>
                        <a:rPr lang="nl-BE" sz="1200" dirty="0"/>
                        <a:t>Dioxine crisis</a:t>
                      </a:r>
                      <a:endParaRPr lang="nl-BE" sz="1200" dirty="0">
                        <a:latin typeface="Century Gothic" panose="020B0502020202020204" pitchFamily="34" charset="0"/>
                      </a:endParaRPr>
                    </a:p>
                  </a:txBody>
                  <a:tcPr marT="50800" marB="50800"/>
                </a:tc>
                <a:extLst>
                  <a:ext uri="{0D108BD9-81ED-4DB2-BD59-A6C34878D82A}">
                    <a16:rowId xmlns="" xmlns:a16="http://schemas.microsoft.com/office/drawing/2014/main" val="2849829251"/>
                  </a:ext>
                </a:extLst>
              </a:tr>
              <a:tr h="287867">
                <a:tc>
                  <a:txBody>
                    <a:bodyPr/>
                    <a:lstStyle/>
                    <a:p>
                      <a:r>
                        <a:rPr lang="nl-BE" sz="1200" dirty="0"/>
                        <a:t>2001</a:t>
                      </a:r>
                      <a:endParaRPr lang="nl-BE" sz="1200" dirty="0">
                        <a:latin typeface="Century Gothic" panose="020B0502020202020204" pitchFamily="34" charset="0"/>
                      </a:endParaRPr>
                    </a:p>
                  </a:txBody>
                  <a:tcPr marT="50800" marB="50800"/>
                </a:tc>
                <a:tc>
                  <a:txBody>
                    <a:bodyPr/>
                    <a:lstStyle/>
                    <a:p>
                      <a:r>
                        <a:rPr lang="nl-BE" sz="1200" dirty="0"/>
                        <a:t>9/11:</a:t>
                      </a:r>
                      <a:r>
                        <a:rPr lang="nl-BE" sz="1200" baseline="0" dirty="0"/>
                        <a:t> start van de war on </a:t>
                      </a:r>
                      <a:r>
                        <a:rPr lang="nl-BE" sz="1200" baseline="0" dirty="0" err="1"/>
                        <a:t>terror</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4113701649"/>
                  </a:ext>
                </a:extLst>
              </a:tr>
              <a:tr h="287867">
                <a:tc>
                  <a:txBody>
                    <a:bodyPr/>
                    <a:lstStyle/>
                    <a:p>
                      <a:r>
                        <a:rPr lang="nl-BE" sz="1200" dirty="0"/>
                        <a:t>2003</a:t>
                      </a:r>
                      <a:endParaRPr lang="nl-BE" sz="1200" dirty="0">
                        <a:latin typeface="Century Gothic" panose="020B0502020202020204" pitchFamily="34" charset="0"/>
                      </a:endParaRPr>
                    </a:p>
                  </a:txBody>
                  <a:tcPr marT="50800" marB="50800"/>
                </a:tc>
                <a:tc>
                  <a:txBody>
                    <a:bodyPr/>
                    <a:lstStyle/>
                    <a:p>
                      <a:r>
                        <a:rPr lang="nl-BE" sz="1200" baseline="0" dirty="0"/>
                        <a:t>Oliecrisis</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620553932"/>
                  </a:ext>
                </a:extLst>
              </a:tr>
              <a:tr h="287867">
                <a:tc>
                  <a:txBody>
                    <a:bodyPr/>
                    <a:lstStyle/>
                    <a:p>
                      <a:r>
                        <a:rPr lang="nl-BE" sz="1200" dirty="0"/>
                        <a:t>2004</a:t>
                      </a:r>
                      <a:endParaRPr lang="nl-BE" sz="1200" dirty="0">
                        <a:latin typeface="Century Gothic" panose="020B0502020202020204" pitchFamily="34" charset="0"/>
                      </a:endParaRPr>
                    </a:p>
                  </a:txBody>
                  <a:tcPr marT="50800" marB="50800"/>
                </a:tc>
                <a:tc>
                  <a:txBody>
                    <a:bodyPr/>
                    <a:lstStyle/>
                    <a:p>
                      <a:r>
                        <a:rPr lang="nl-BE" sz="1200" baseline="0" dirty="0"/>
                        <a:t>Tsunami in Azië</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2827477920"/>
                  </a:ext>
                </a:extLst>
              </a:tr>
              <a:tr h="287867">
                <a:tc>
                  <a:txBody>
                    <a:bodyPr/>
                    <a:lstStyle/>
                    <a:p>
                      <a:r>
                        <a:rPr lang="nl-BE" sz="1200" dirty="0"/>
                        <a:t>2008</a:t>
                      </a:r>
                      <a:endParaRPr lang="nl-BE" sz="1200" dirty="0">
                        <a:latin typeface="Century Gothic" panose="020B0502020202020204" pitchFamily="34" charset="0"/>
                      </a:endParaRPr>
                    </a:p>
                  </a:txBody>
                  <a:tcPr marT="50800" marB="50800"/>
                </a:tc>
                <a:tc>
                  <a:txBody>
                    <a:bodyPr/>
                    <a:lstStyle/>
                    <a:p>
                      <a:r>
                        <a:rPr lang="nl-BE" sz="1200" baseline="0" dirty="0"/>
                        <a:t>Wereldwijde economische crisis</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3222024156"/>
                  </a:ext>
                </a:extLst>
              </a:tr>
              <a:tr h="287867">
                <a:tc>
                  <a:txBody>
                    <a:bodyPr/>
                    <a:lstStyle/>
                    <a:p>
                      <a:r>
                        <a:rPr lang="nl-BE" sz="1200" dirty="0"/>
                        <a:t>2010</a:t>
                      </a:r>
                      <a:endParaRPr lang="nl-BE" sz="1200" dirty="0">
                        <a:latin typeface="Century Gothic" panose="020B0502020202020204" pitchFamily="34" charset="0"/>
                      </a:endParaRPr>
                    </a:p>
                  </a:txBody>
                  <a:tcPr marT="50800" marB="50800"/>
                </a:tc>
                <a:tc>
                  <a:txBody>
                    <a:bodyPr/>
                    <a:lstStyle/>
                    <a:p>
                      <a:r>
                        <a:rPr lang="en-US" sz="1200" kern="0" dirty="0" err="1"/>
                        <a:t>Eyjafjallajökull</a:t>
                      </a:r>
                      <a:r>
                        <a:rPr lang="en-US" sz="1200" kern="0" dirty="0"/>
                        <a:t> </a:t>
                      </a:r>
                      <a:r>
                        <a:rPr lang="en-US" sz="1200" kern="0" dirty="0" err="1"/>
                        <a:t>barst</a:t>
                      </a:r>
                      <a:r>
                        <a:rPr lang="en-US" sz="1200" kern="0" dirty="0"/>
                        <a:t> </a:t>
                      </a:r>
                      <a:r>
                        <a:rPr lang="en-US" sz="1200" kern="0" dirty="0" err="1"/>
                        <a:t>uit</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671472596"/>
                  </a:ext>
                </a:extLst>
              </a:tr>
            </a:tbl>
          </a:graphicData>
        </a:graphic>
      </p:graphicFrame>
      <p:graphicFrame>
        <p:nvGraphicFramePr>
          <p:cNvPr id="6" name="Table 5"/>
          <p:cNvGraphicFramePr>
            <a:graphicFrameLocks noGrp="1"/>
          </p:cNvGraphicFramePr>
          <p:nvPr>
            <p:extLst/>
          </p:nvPr>
        </p:nvGraphicFramePr>
        <p:xfrm>
          <a:off x="4672955" y="1747188"/>
          <a:ext cx="3925111" cy="2590803"/>
        </p:xfrm>
        <a:graphic>
          <a:graphicData uri="http://schemas.openxmlformats.org/drawingml/2006/table">
            <a:tbl>
              <a:tblPr bandRow="1">
                <a:tableStyleId>{073A0DAA-6AF3-43AB-8588-CEC1D06C72B9}</a:tableStyleId>
              </a:tblPr>
              <a:tblGrid>
                <a:gridCol w="509429">
                  <a:extLst>
                    <a:ext uri="{9D8B030D-6E8A-4147-A177-3AD203B41FA5}">
                      <a16:colId xmlns="" xmlns:a16="http://schemas.microsoft.com/office/drawing/2014/main" val="20000"/>
                    </a:ext>
                  </a:extLst>
                </a:gridCol>
                <a:gridCol w="3415682">
                  <a:extLst>
                    <a:ext uri="{9D8B030D-6E8A-4147-A177-3AD203B41FA5}">
                      <a16:colId xmlns="" xmlns:a16="http://schemas.microsoft.com/office/drawing/2014/main" val="20001"/>
                    </a:ext>
                  </a:extLst>
                </a:gridCol>
              </a:tblGrid>
              <a:tr h="287867">
                <a:tc>
                  <a:txBody>
                    <a:bodyPr/>
                    <a:lstStyle/>
                    <a:p>
                      <a:r>
                        <a:rPr lang="nl-BE" sz="1200" dirty="0"/>
                        <a:t>2010</a:t>
                      </a:r>
                      <a:endParaRPr lang="nl-BE" sz="1200" dirty="0">
                        <a:latin typeface="Century Gothic" panose="020B0502020202020204" pitchFamily="34" charset="0"/>
                      </a:endParaRPr>
                    </a:p>
                  </a:txBody>
                  <a:tcPr marT="50800" marB="50800"/>
                </a:tc>
                <a:tc>
                  <a:txBody>
                    <a:bodyPr/>
                    <a:lstStyle/>
                    <a:p>
                      <a:r>
                        <a:rPr lang="nl-BE" sz="1200" baseline="0" dirty="0"/>
                        <a:t>Ramp in </a:t>
                      </a:r>
                      <a:r>
                        <a:rPr lang="nl-BE" sz="1200" baseline="0" dirty="0" err="1"/>
                        <a:t>Fukoshima</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0"/>
                  </a:ext>
                </a:extLst>
              </a:tr>
              <a:tr h="287867">
                <a:tc>
                  <a:txBody>
                    <a:bodyPr/>
                    <a:lstStyle/>
                    <a:p>
                      <a:r>
                        <a:rPr lang="nl-BE" sz="1200" dirty="0"/>
                        <a:t>2012</a:t>
                      </a:r>
                      <a:endParaRPr lang="nl-BE" sz="1200" dirty="0">
                        <a:latin typeface="Century Gothic" panose="020B0502020202020204" pitchFamily="34" charset="0"/>
                      </a:endParaRPr>
                    </a:p>
                  </a:txBody>
                  <a:tcPr marT="50800" marB="50800"/>
                </a:tc>
                <a:tc>
                  <a:txBody>
                    <a:bodyPr/>
                    <a:lstStyle/>
                    <a:p>
                      <a:r>
                        <a:rPr lang="nl-BE" sz="1200" baseline="0" dirty="0"/>
                        <a:t>Zuid-Europa op de rand van het bankroet </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1"/>
                  </a:ext>
                </a:extLst>
              </a:tr>
              <a:tr h="287867">
                <a:tc>
                  <a:txBody>
                    <a:bodyPr/>
                    <a:lstStyle/>
                    <a:p>
                      <a:r>
                        <a:rPr lang="nl-BE" sz="1200" dirty="0"/>
                        <a:t>2014</a:t>
                      </a:r>
                      <a:endParaRPr lang="nl-BE" sz="1200" dirty="0">
                        <a:latin typeface="Century Gothic" panose="020B0502020202020204" pitchFamily="34" charset="0"/>
                      </a:endParaRPr>
                    </a:p>
                  </a:txBody>
                  <a:tcPr marT="50800" marB="50800"/>
                </a:tc>
                <a:tc>
                  <a:txBody>
                    <a:bodyPr/>
                    <a:lstStyle/>
                    <a:p>
                      <a:r>
                        <a:rPr lang="nl-BE" sz="1200" baseline="0" dirty="0"/>
                        <a:t>Ebola breekt uit; NVA grootste partij in Vlaanderen</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2"/>
                  </a:ext>
                </a:extLst>
              </a:tr>
              <a:tr h="287867">
                <a:tc>
                  <a:txBody>
                    <a:bodyPr/>
                    <a:lstStyle/>
                    <a:p>
                      <a:r>
                        <a:rPr lang="nl-BE" sz="1200" dirty="0"/>
                        <a:t>2015</a:t>
                      </a:r>
                      <a:endParaRPr lang="nl-BE" sz="1200" dirty="0">
                        <a:latin typeface="Century Gothic" panose="020B0502020202020204" pitchFamily="34" charset="0"/>
                      </a:endParaRPr>
                    </a:p>
                  </a:txBody>
                  <a:tcPr marT="50800" marB="50800"/>
                </a:tc>
                <a:tc>
                  <a:txBody>
                    <a:bodyPr/>
                    <a:lstStyle/>
                    <a:p>
                      <a:r>
                        <a:rPr lang="nl-BE" sz="1200" baseline="0" dirty="0"/>
                        <a:t>IS wint terrein </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3"/>
                  </a:ext>
                </a:extLst>
              </a:tr>
              <a:tr h="287867">
                <a:tc>
                  <a:txBody>
                    <a:bodyPr/>
                    <a:lstStyle/>
                    <a:p>
                      <a:r>
                        <a:rPr lang="nl-BE" sz="1200" dirty="0"/>
                        <a:t>2015</a:t>
                      </a:r>
                      <a:endParaRPr lang="nl-BE" sz="1200" dirty="0">
                        <a:latin typeface="Century Gothic" panose="020B0502020202020204" pitchFamily="34" charset="0"/>
                      </a:endParaRPr>
                    </a:p>
                  </a:txBody>
                  <a:tcPr marT="50800" marB="50800"/>
                </a:tc>
                <a:tc>
                  <a:txBody>
                    <a:bodyPr/>
                    <a:lstStyle/>
                    <a:p>
                      <a:r>
                        <a:rPr lang="nl-BE" sz="1200" baseline="0" dirty="0"/>
                        <a:t>Burgeroorlog in Oekraïne </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4"/>
                  </a:ext>
                </a:extLst>
              </a:tr>
              <a:tr h="287867">
                <a:tc>
                  <a:txBody>
                    <a:bodyPr/>
                    <a:lstStyle/>
                    <a:p>
                      <a:r>
                        <a:rPr lang="nl-BE" sz="1200" dirty="0"/>
                        <a:t>2016</a:t>
                      </a:r>
                      <a:endParaRPr lang="nl-BE" sz="1200" dirty="0">
                        <a:latin typeface="Century Gothic" panose="020B0502020202020204" pitchFamily="34" charset="0"/>
                      </a:endParaRPr>
                    </a:p>
                  </a:txBody>
                  <a:tcPr marT="50800" marB="50800"/>
                </a:tc>
                <a:tc>
                  <a:txBody>
                    <a:bodyPr/>
                    <a:lstStyle/>
                    <a:p>
                      <a:r>
                        <a:rPr lang="nl-BE" sz="1200" baseline="0" dirty="0"/>
                        <a:t>Aanslagen in Brussel</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5"/>
                  </a:ext>
                </a:extLst>
              </a:tr>
              <a:tr h="287867">
                <a:tc>
                  <a:txBody>
                    <a:bodyPr/>
                    <a:lstStyle/>
                    <a:p>
                      <a:r>
                        <a:rPr lang="nl-BE" sz="1200" dirty="0"/>
                        <a:t>2016</a:t>
                      </a:r>
                      <a:endParaRPr lang="nl-BE" sz="1200" dirty="0">
                        <a:latin typeface="Century Gothic" panose="020B0502020202020204" pitchFamily="34" charset="0"/>
                      </a:endParaRPr>
                    </a:p>
                  </a:txBody>
                  <a:tcPr marT="50800" marB="50800"/>
                </a:tc>
                <a:tc>
                  <a:txBody>
                    <a:bodyPr/>
                    <a:lstStyle/>
                    <a:p>
                      <a:r>
                        <a:rPr lang="nl-BE" sz="1200" baseline="0" dirty="0"/>
                        <a:t>Vluchtelingencrisis</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6"/>
                  </a:ext>
                </a:extLst>
              </a:tr>
              <a:tr h="287867">
                <a:tc>
                  <a:txBody>
                    <a:bodyPr/>
                    <a:lstStyle/>
                    <a:p>
                      <a:r>
                        <a:rPr lang="nl-BE" sz="1200" dirty="0"/>
                        <a:t>2017</a:t>
                      </a:r>
                      <a:endParaRPr lang="nl-BE" sz="1200" dirty="0">
                        <a:latin typeface="Century Gothic" panose="020B0502020202020204" pitchFamily="34" charset="0"/>
                      </a:endParaRPr>
                    </a:p>
                  </a:txBody>
                  <a:tcPr marT="50800" marB="50800"/>
                </a:tc>
                <a:tc>
                  <a:txBody>
                    <a:bodyPr/>
                    <a:lstStyle/>
                    <a:p>
                      <a:r>
                        <a:rPr lang="nl-BE" sz="1200" baseline="0" dirty="0"/>
                        <a:t>Donald </a:t>
                      </a:r>
                      <a:r>
                        <a:rPr lang="nl-BE" sz="1200" baseline="0" dirty="0" err="1"/>
                        <a:t>Trump</a:t>
                      </a:r>
                      <a:r>
                        <a:rPr lang="nl-BE" sz="1200" baseline="0" dirty="0"/>
                        <a:t> is president van de USA</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7"/>
                  </a:ext>
                </a:extLst>
              </a:tr>
              <a:tr h="287867">
                <a:tc>
                  <a:txBody>
                    <a:bodyPr/>
                    <a:lstStyle/>
                    <a:p>
                      <a:r>
                        <a:rPr lang="nl-BE" sz="1200" dirty="0"/>
                        <a:t>2017</a:t>
                      </a:r>
                      <a:endParaRPr lang="nl-BE" sz="1200" dirty="0">
                        <a:latin typeface="Century Gothic" panose="020B0502020202020204" pitchFamily="34" charset="0"/>
                      </a:endParaRPr>
                    </a:p>
                  </a:txBody>
                  <a:tcPr marT="50800" marB="50800"/>
                </a:tc>
                <a:tc>
                  <a:txBody>
                    <a:bodyPr/>
                    <a:lstStyle/>
                    <a:p>
                      <a:r>
                        <a:rPr lang="nl-BE" sz="1200" baseline="0" dirty="0"/>
                        <a:t>Fusies van gemeentes in Vlaanderen?</a:t>
                      </a:r>
                      <a:endParaRPr lang="nl-BE" sz="1200" baseline="0" dirty="0">
                        <a:latin typeface="Century Gothic" panose="020B0502020202020204" pitchFamily="34" charset="0"/>
                      </a:endParaRPr>
                    </a:p>
                  </a:txBody>
                  <a:tcPr marT="50800" marB="50800"/>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0367541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bwMode="auto">
          <a:xfrm>
            <a:off x="5991778" y="1514756"/>
            <a:ext cx="28171" cy="3350323"/>
          </a:xfrm>
          <a:prstGeom prst="line">
            <a:avLst/>
          </a:prstGeom>
          <a:ln w="12700">
            <a:solidFill>
              <a:schemeClr val="bg1">
                <a:lumMod val="75000"/>
              </a:schemeClr>
            </a:solidFill>
            <a:prstDash val="sysDot"/>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a:off x="9362963" y="2391091"/>
            <a:ext cx="21358" cy="222440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p:cNvSpPr>
            <a:spLocks noGrp="1"/>
          </p:cNvSpPr>
          <p:nvPr>
            <p:ph type="title"/>
          </p:nvPr>
        </p:nvSpPr>
        <p:spPr>
          <a:xfrm>
            <a:off x="729505" y="284579"/>
            <a:ext cx="9914021" cy="793497"/>
          </a:xfrm>
        </p:spPr>
        <p:txBody>
          <a:bodyPr>
            <a:normAutofit/>
          </a:bodyPr>
          <a:lstStyle/>
          <a:p>
            <a:pPr algn="l"/>
            <a:r>
              <a:rPr lang="en-US" dirty="0"/>
              <a:t>De </a:t>
            </a:r>
            <a:r>
              <a:rPr lang="en-US" dirty="0" err="1"/>
              <a:t>toekomst</a:t>
            </a:r>
            <a:r>
              <a:rPr lang="en-US" dirty="0"/>
              <a:t> is </a:t>
            </a:r>
            <a:r>
              <a:rPr lang="en-US" dirty="0" err="1"/>
              <a:t>niet</a:t>
            </a:r>
            <a:r>
              <a:rPr lang="en-US" dirty="0"/>
              <a:t> </a:t>
            </a:r>
            <a:r>
              <a:rPr lang="en-US" dirty="0" err="1"/>
              <a:t>rechtlijnig</a:t>
            </a:r>
            <a:endParaRPr lang="en-US" dirty="0"/>
          </a:p>
        </p:txBody>
      </p:sp>
      <p:cxnSp>
        <p:nvCxnSpPr>
          <p:cNvPr id="8" name="Straight Arrow Connector 7"/>
          <p:cNvCxnSpPr/>
          <p:nvPr/>
        </p:nvCxnSpPr>
        <p:spPr bwMode="auto">
          <a:xfrm flipV="1">
            <a:off x="1538165" y="4878004"/>
            <a:ext cx="5764049" cy="6449"/>
          </a:xfrm>
          <a:prstGeom prst="straightConnector1">
            <a:avLst/>
          </a:prstGeom>
          <a:ln w="19050">
            <a:headEnd type="none" w="med" len="med"/>
            <a:tailEnd type="arrow"/>
          </a:ln>
        </p:spPr>
        <p:style>
          <a:lnRef idx="2">
            <a:schemeClr val="accent3"/>
          </a:lnRef>
          <a:fillRef idx="0">
            <a:schemeClr val="accent3"/>
          </a:fillRef>
          <a:effectRef idx="1">
            <a:schemeClr val="accent3"/>
          </a:effectRef>
          <a:fontRef idx="minor">
            <a:schemeClr val="tx1"/>
          </a:fontRef>
        </p:style>
      </p:cxnSp>
      <p:cxnSp>
        <p:nvCxnSpPr>
          <p:cNvPr id="9" name="Straight Connector 8"/>
          <p:cNvCxnSpPr/>
          <p:nvPr/>
        </p:nvCxnSpPr>
        <p:spPr bwMode="auto">
          <a:xfrm>
            <a:off x="3723556" y="1516526"/>
            <a:ext cx="28172" cy="3350412"/>
          </a:xfrm>
          <a:prstGeom prst="line">
            <a:avLst/>
          </a:prstGeom>
          <a:ln w="12700">
            <a:solidFill>
              <a:schemeClr val="bg1">
                <a:lumMod val="75000"/>
              </a:schemeClr>
            </a:solidFill>
            <a:prstDash val="sysDot"/>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bwMode="auto">
          <a:xfrm flipV="1">
            <a:off x="1875581" y="3410980"/>
            <a:ext cx="1847977" cy="649036"/>
          </a:xfrm>
          <a:prstGeom prst="line">
            <a:avLst/>
          </a:prstGeom>
          <a:ln w="381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flipV="1">
            <a:off x="3751730" y="2125580"/>
            <a:ext cx="3638669" cy="1276242"/>
          </a:xfrm>
          <a:prstGeom prst="line">
            <a:avLst/>
          </a:prstGeom>
          <a:ln w="22225">
            <a:prstDash val="sys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bwMode="auto">
          <a:xfrm flipV="1">
            <a:off x="1538165" y="1527683"/>
            <a:ext cx="1072" cy="3356770"/>
          </a:xfrm>
          <a:prstGeom prst="straightConnector1">
            <a:avLst/>
          </a:prstGeom>
          <a:ln w="19050">
            <a:headEnd type="none" w="med" len="med"/>
            <a:tailEnd type="arrow"/>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a:xfrm rot="16200000">
            <a:off x="822443" y="1904834"/>
            <a:ext cx="923757" cy="341632"/>
          </a:xfrm>
          <a:prstGeom prst="rect">
            <a:avLst/>
          </a:prstGeom>
          <a:noFill/>
        </p:spPr>
        <p:txBody>
          <a:bodyPr wrap="none" rtlCol="0">
            <a:spAutoFit/>
          </a:bodyPr>
          <a:lstStyle/>
          <a:p>
            <a:pPr defTabSz="822940" fontAlgn="base">
              <a:spcBef>
                <a:spcPct val="0"/>
              </a:spcBef>
              <a:spcAft>
                <a:spcPct val="0"/>
              </a:spcAft>
              <a:defRPr/>
            </a:pPr>
            <a:r>
              <a:rPr lang="en-US" sz="1620" kern="0" dirty="0" err="1">
                <a:solidFill>
                  <a:srgbClr val="183161"/>
                </a:solidFill>
                <a:latin typeface="Arial" charset="0"/>
                <a:cs typeface="Arial" charset="0"/>
              </a:rPr>
              <a:t>Evolutie</a:t>
            </a:r>
            <a:endParaRPr lang="en-US" sz="1620" kern="0" dirty="0">
              <a:solidFill>
                <a:srgbClr val="183161"/>
              </a:solidFill>
              <a:latin typeface="Arial" charset="0"/>
              <a:cs typeface="Arial" charset="0"/>
            </a:endParaRPr>
          </a:p>
        </p:txBody>
      </p:sp>
      <p:sp>
        <p:nvSpPr>
          <p:cNvPr id="16" name="TextBox 15"/>
          <p:cNvSpPr txBox="1"/>
          <p:nvPr/>
        </p:nvSpPr>
        <p:spPr>
          <a:xfrm>
            <a:off x="6681124" y="4895519"/>
            <a:ext cx="440255" cy="244682"/>
          </a:xfrm>
          <a:prstGeom prst="rect">
            <a:avLst/>
          </a:prstGeom>
          <a:noFill/>
        </p:spPr>
        <p:txBody>
          <a:bodyPr wrap="none" rtlCol="0">
            <a:spAutoFit/>
          </a:bodyPr>
          <a:lstStyle/>
          <a:p>
            <a:pPr defTabSz="822940" fontAlgn="base">
              <a:spcBef>
                <a:spcPct val="0"/>
              </a:spcBef>
              <a:spcAft>
                <a:spcPct val="0"/>
              </a:spcAft>
              <a:defRPr/>
            </a:pPr>
            <a:r>
              <a:rPr lang="en-US" sz="990" kern="0" dirty="0">
                <a:solidFill>
                  <a:prstClr val="white"/>
                </a:solidFill>
                <a:cs typeface="Arial" charset="0"/>
              </a:rPr>
              <a:t>Time</a:t>
            </a:r>
          </a:p>
        </p:txBody>
      </p:sp>
      <p:sp>
        <p:nvSpPr>
          <p:cNvPr id="19" name="TextBox 18"/>
          <p:cNvSpPr txBox="1"/>
          <p:nvPr/>
        </p:nvSpPr>
        <p:spPr>
          <a:xfrm rot="16200000">
            <a:off x="2969917" y="3991510"/>
            <a:ext cx="1245077" cy="341632"/>
          </a:xfrm>
          <a:prstGeom prst="rect">
            <a:avLst/>
          </a:prstGeom>
          <a:noFill/>
        </p:spPr>
        <p:txBody>
          <a:bodyPr wrap="square" rtlCol="0">
            <a:spAutoFit/>
          </a:bodyPr>
          <a:lstStyle/>
          <a:p>
            <a:pPr defTabSz="822940" fontAlgn="base">
              <a:spcBef>
                <a:spcPct val="0"/>
              </a:spcBef>
              <a:spcAft>
                <a:spcPct val="0"/>
              </a:spcAft>
              <a:defRPr/>
            </a:pPr>
            <a:r>
              <a:rPr lang="en-US" sz="1620" kern="0" dirty="0" err="1">
                <a:solidFill>
                  <a:srgbClr val="CACACA"/>
                </a:solidFill>
                <a:latin typeface="Arial" charset="0"/>
                <a:cs typeface="Arial" charset="0"/>
              </a:rPr>
              <a:t>Vandaag</a:t>
            </a:r>
            <a:endParaRPr lang="en-US" sz="1620" kern="0" dirty="0">
              <a:solidFill>
                <a:srgbClr val="CACACA"/>
              </a:solidFill>
              <a:latin typeface="Arial" charset="0"/>
              <a:cs typeface="Arial" charset="0"/>
            </a:endParaRPr>
          </a:p>
        </p:txBody>
      </p:sp>
      <p:sp>
        <p:nvSpPr>
          <p:cNvPr id="20" name="TextBox 19"/>
          <p:cNvSpPr txBox="1"/>
          <p:nvPr/>
        </p:nvSpPr>
        <p:spPr>
          <a:xfrm rot="20566818">
            <a:off x="5545290" y="2055661"/>
            <a:ext cx="2194593" cy="341632"/>
          </a:xfrm>
          <a:prstGeom prst="rect">
            <a:avLst/>
          </a:prstGeom>
          <a:noFill/>
        </p:spPr>
        <p:txBody>
          <a:bodyPr wrap="square" rtlCol="0">
            <a:spAutoFit/>
          </a:bodyPr>
          <a:lstStyle/>
          <a:p>
            <a:pPr defTabSz="822940" fontAlgn="base">
              <a:spcBef>
                <a:spcPct val="0"/>
              </a:spcBef>
              <a:spcAft>
                <a:spcPct val="0"/>
              </a:spcAft>
              <a:defRPr/>
            </a:pPr>
            <a:r>
              <a:rPr lang="en-US" sz="1620" kern="0" dirty="0" err="1">
                <a:solidFill>
                  <a:srgbClr val="183161"/>
                </a:solidFill>
                <a:latin typeface="Arial" charset="0"/>
                <a:cs typeface="Arial" charset="0"/>
              </a:rPr>
              <a:t>Verwachte</a:t>
            </a:r>
            <a:r>
              <a:rPr lang="en-US" sz="1620" kern="0" dirty="0">
                <a:solidFill>
                  <a:srgbClr val="183161"/>
                </a:solidFill>
                <a:latin typeface="Arial" charset="0"/>
                <a:cs typeface="Arial" charset="0"/>
              </a:rPr>
              <a:t> </a:t>
            </a:r>
            <a:r>
              <a:rPr lang="en-US" sz="1620" kern="0" dirty="0" err="1">
                <a:solidFill>
                  <a:srgbClr val="183161"/>
                </a:solidFill>
                <a:latin typeface="Arial" charset="0"/>
                <a:cs typeface="Arial" charset="0"/>
              </a:rPr>
              <a:t>toekomst</a:t>
            </a:r>
            <a:endParaRPr lang="en-US" sz="1620" kern="0" dirty="0">
              <a:solidFill>
                <a:srgbClr val="183161"/>
              </a:solidFill>
              <a:latin typeface="Arial" charset="0"/>
              <a:cs typeface="Arial" charset="0"/>
            </a:endParaRPr>
          </a:p>
        </p:txBody>
      </p:sp>
      <p:sp>
        <p:nvSpPr>
          <p:cNvPr id="39" name="TextBox 38"/>
          <p:cNvSpPr txBox="1"/>
          <p:nvPr/>
        </p:nvSpPr>
        <p:spPr>
          <a:xfrm rot="16200000">
            <a:off x="5393550" y="4120451"/>
            <a:ext cx="923693" cy="341632"/>
          </a:xfrm>
          <a:prstGeom prst="rect">
            <a:avLst/>
          </a:prstGeom>
          <a:noFill/>
        </p:spPr>
        <p:txBody>
          <a:bodyPr wrap="square" rtlCol="0">
            <a:spAutoFit/>
          </a:bodyPr>
          <a:lstStyle>
            <a:defPPr>
              <a:defRPr lang="nl-BE"/>
            </a:defPPr>
            <a:lvl1pPr defTabSz="1097253" fontAlgn="base">
              <a:spcBef>
                <a:spcPct val="0"/>
              </a:spcBef>
              <a:spcAft>
                <a:spcPct val="0"/>
              </a:spcAft>
              <a:defRPr sz="2160">
                <a:solidFill>
                  <a:srgbClr val="CACACA"/>
                </a:solidFill>
                <a:latin typeface="Arial" charset="0"/>
                <a:cs typeface="Arial" charset="0"/>
              </a:defRPr>
            </a:lvl1pPr>
          </a:lstStyle>
          <a:p>
            <a:pPr defTabSz="822940">
              <a:defRPr/>
            </a:pPr>
            <a:r>
              <a:rPr lang="nl-BE" sz="1620" kern="0" dirty="0"/>
              <a:t>2041</a:t>
            </a:r>
          </a:p>
        </p:txBody>
      </p:sp>
      <p:sp>
        <p:nvSpPr>
          <p:cNvPr id="5" name="Freeform: Shape 4"/>
          <p:cNvSpPr/>
          <p:nvPr/>
        </p:nvSpPr>
        <p:spPr>
          <a:xfrm>
            <a:off x="3736183" y="1555750"/>
            <a:ext cx="2250281" cy="1849438"/>
          </a:xfrm>
          <a:custGeom>
            <a:avLst/>
            <a:gdLst>
              <a:gd name="connsiteX0" fmla="*/ 0 w 3000375"/>
              <a:gd name="connsiteY0" fmla="*/ 2219325 h 2219325"/>
              <a:gd name="connsiteX1" fmla="*/ 1009650 w 3000375"/>
              <a:gd name="connsiteY1" fmla="*/ 1504950 h 2219325"/>
              <a:gd name="connsiteX2" fmla="*/ 1619250 w 3000375"/>
              <a:gd name="connsiteY2" fmla="*/ 838200 h 2219325"/>
              <a:gd name="connsiteX3" fmla="*/ 2305050 w 3000375"/>
              <a:gd name="connsiteY3" fmla="*/ 285750 h 2219325"/>
              <a:gd name="connsiteX4" fmla="*/ 3000375 w 3000375"/>
              <a:gd name="connsiteY4" fmla="*/ 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75" h="2219325">
                <a:moveTo>
                  <a:pt x="0" y="2219325"/>
                </a:moveTo>
                <a:cubicBezTo>
                  <a:pt x="369887" y="1977231"/>
                  <a:pt x="739775" y="1735137"/>
                  <a:pt x="1009650" y="1504950"/>
                </a:cubicBezTo>
                <a:cubicBezTo>
                  <a:pt x="1279525" y="1274763"/>
                  <a:pt x="1403350" y="1041400"/>
                  <a:pt x="1619250" y="838200"/>
                </a:cubicBezTo>
                <a:cubicBezTo>
                  <a:pt x="1835150" y="635000"/>
                  <a:pt x="2074862" y="425450"/>
                  <a:pt x="2305050" y="285750"/>
                </a:cubicBezTo>
                <a:cubicBezTo>
                  <a:pt x="2535238" y="146050"/>
                  <a:pt x="2882900" y="46037"/>
                  <a:pt x="3000375"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l-BE" sz="1350"/>
          </a:p>
        </p:txBody>
      </p:sp>
      <p:sp>
        <p:nvSpPr>
          <p:cNvPr id="12" name="Freeform: Shape 11"/>
          <p:cNvSpPr/>
          <p:nvPr/>
        </p:nvSpPr>
        <p:spPr>
          <a:xfrm>
            <a:off x="3743325" y="3405188"/>
            <a:ext cx="2276622" cy="757308"/>
          </a:xfrm>
          <a:custGeom>
            <a:avLst/>
            <a:gdLst>
              <a:gd name="connsiteX0" fmla="*/ 0 w 2990850"/>
              <a:gd name="connsiteY0" fmla="*/ 0 h 908769"/>
              <a:gd name="connsiteX1" fmla="*/ 742950 w 2990850"/>
              <a:gd name="connsiteY1" fmla="*/ 123825 h 908769"/>
              <a:gd name="connsiteX2" fmla="*/ 1476375 w 2990850"/>
              <a:gd name="connsiteY2" fmla="*/ 666750 h 908769"/>
              <a:gd name="connsiteX3" fmla="*/ 2343150 w 2990850"/>
              <a:gd name="connsiteY3" fmla="*/ 876300 h 908769"/>
              <a:gd name="connsiteX4" fmla="*/ 2990850 w 2990850"/>
              <a:gd name="connsiteY4" fmla="*/ 904875 h 90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850" h="908769">
                <a:moveTo>
                  <a:pt x="0" y="0"/>
                </a:moveTo>
                <a:cubicBezTo>
                  <a:pt x="248444" y="6350"/>
                  <a:pt x="496888" y="12700"/>
                  <a:pt x="742950" y="123825"/>
                </a:cubicBezTo>
                <a:cubicBezTo>
                  <a:pt x="989013" y="234950"/>
                  <a:pt x="1209675" y="541338"/>
                  <a:pt x="1476375" y="666750"/>
                </a:cubicBezTo>
                <a:cubicBezTo>
                  <a:pt x="1743075" y="792163"/>
                  <a:pt x="2090738" y="836613"/>
                  <a:pt x="2343150" y="876300"/>
                </a:cubicBezTo>
                <a:cubicBezTo>
                  <a:pt x="2595563" y="915988"/>
                  <a:pt x="2793206" y="910431"/>
                  <a:pt x="2990850" y="904875"/>
                </a:cubicBezTo>
              </a:path>
            </a:pathLst>
          </a:custGeom>
          <a:ln w="28575"/>
        </p:spPr>
        <p:style>
          <a:lnRef idx="1">
            <a:schemeClr val="accent5"/>
          </a:lnRef>
          <a:fillRef idx="0">
            <a:schemeClr val="accent5"/>
          </a:fillRef>
          <a:effectRef idx="0">
            <a:schemeClr val="accent5"/>
          </a:effectRef>
          <a:fontRef idx="minor">
            <a:schemeClr val="tx1"/>
          </a:fontRef>
        </p:style>
        <p:txBody>
          <a:bodyPr rtlCol="0" anchor="ctr"/>
          <a:lstStyle/>
          <a:p>
            <a:pPr algn="ctr"/>
            <a:endParaRPr lang="nl-BE" sz="1350"/>
          </a:p>
        </p:txBody>
      </p:sp>
      <p:sp>
        <p:nvSpPr>
          <p:cNvPr id="21" name="TextBox 20"/>
          <p:cNvSpPr txBox="1"/>
          <p:nvPr/>
        </p:nvSpPr>
        <p:spPr>
          <a:xfrm>
            <a:off x="7260493" y="4784863"/>
            <a:ext cx="519417" cy="341632"/>
          </a:xfrm>
          <a:prstGeom prst="rect">
            <a:avLst/>
          </a:prstGeom>
          <a:noFill/>
        </p:spPr>
        <p:txBody>
          <a:bodyPr wrap="none" rtlCol="0">
            <a:spAutoFit/>
          </a:bodyPr>
          <a:lstStyle/>
          <a:p>
            <a:pPr defTabSz="822940" fontAlgn="base">
              <a:spcBef>
                <a:spcPct val="0"/>
              </a:spcBef>
              <a:spcAft>
                <a:spcPct val="0"/>
              </a:spcAft>
              <a:defRPr/>
            </a:pPr>
            <a:r>
              <a:rPr lang="en-US" sz="1620" kern="0" dirty="0" err="1">
                <a:solidFill>
                  <a:srgbClr val="183161"/>
                </a:solidFill>
                <a:latin typeface="Arial" charset="0"/>
                <a:cs typeface="Arial" charset="0"/>
              </a:rPr>
              <a:t>Tijd</a:t>
            </a:r>
            <a:endParaRPr lang="en-US" sz="1620" kern="0" dirty="0">
              <a:solidFill>
                <a:srgbClr val="183161"/>
              </a:solidFill>
              <a:latin typeface="Arial" charset="0"/>
              <a:cs typeface="Arial" charset="0"/>
            </a:endParaRPr>
          </a:p>
        </p:txBody>
      </p:sp>
    </p:spTree>
    <p:extLst>
      <p:ext uri="{BB962C8B-B14F-4D97-AF65-F5344CB8AC3E}">
        <p14:creationId xmlns:p14="http://schemas.microsoft.com/office/powerpoint/2010/main" val="1435174919"/>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51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51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198173" y="1807386"/>
            <a:ext cx="911822" cy="2342228"/>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rgbClr val="48A425"/>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48A425"/>
              </a:solidFill>
            </a:endParaRPr>
          </a:p>
        </p:txBody>
      </p:sp>
      <p:sp>
        <p:nvSpPr>
          <p:cNvPr id="15" name="Text Placeholder 2"/>
          <p:cNvSpPr txBox="1">
            <a:spLocks/>
          </p:cNvSpPr>
          <p:nvPr/>
        </p:nvSpPr>
        <p:spPr>
          <a:xfrm>
            <a:off x="1668005" y="1050943"/>
            <a:ext cx="5404044" cy="4173210"/>
          </a:xfrm>
          <a:prstGeom prst="rect">
            <a:avLst/>
          </a:prstGeom>
        </p:spPr>
        <p:txBody>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rgbClr val="4884B6"/>
              </a:solidFill>
            </a:endParaRPr>
          </a:p>
        </p:txBody>
      </p:sp>
      <p:sp>
        <p:nvSpPr>
          <p:cNvPr id="4" name="Oval 3"/>
          <p:cNvSpPr/>
          <p:nvPr/>
        </p:nvSpPr>
        <p:spPr>
          <a:xfrm>
            <a:off x="2339766" y="2731982"/>
            <a:ext cx="203532" cy="479453"/>
          </a:xfrm>
          <a:prstGeom prst="ellipse">
            <a:avLst/>
          </a:prstGeom>
          <a:solidFill>
            <a:srgbClr val="4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48A425"/>
              </a:solidFill>
            </a:endParaRPr>
          </a:p>
        </p:txBody>
      </p:sp>
      <p:sp>
        <p:nvSpPr>
          <p:cNvPr id="9" name="Oval 8"/>
          <p:cNvSpPr/>
          <p:nvPr/>
        </p:nvSpPr>
        <p:spPr>
          <a:xfrm>
            <a:off x="5457874" y="2542012"/>
            <a:ext cx="390781" cy="859398"/>
          </a:xfrm>
          <a:prstGeom prst="ellipse">
            <a:avLst/>
          </a:prstGeom>
          <a:solidFill>
            <a:srgbClr val="48A425"/>
          </a:solidFill>
          <a:ln>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48A425"/>
              </a:solidFill>
            </a:endParaRPr>
          </a:p>
        </p:txBody>
      </p:sp>
      <p:sp>
        <p:nvSpPr>
          <p:cNvPr id="10" name="Oval 9"/>
          <p:cNvSpPr/>
          <p:nvPr/>
        </p:nvSpPr>
        <p:spPr>
          <a:xfrm>
            <a:off x="5555567" y="2704843"/>
            <a:ext cx="203532" cy="542779"/>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48A425"/>
              </a:solidFill>
            </a:endParaRPr>
          </a:p>
        </p:txBody>
      </p:sp>
      <p:cxnSp>
        <p:nvCxnSpPr>
          <p:cNvPr id="7" name="Straight Connector 6"/>
          <p:cNvCxnSpPr>
            <a:stCxn id="4" idx="4"/>
            <a:endCxn id="11" idx="4"/>
          </p:cNvCxnSpPr>
          <p:nvPr/>
        </p:nvCxnSpPr>
        <p:spPr>
          <a:xfrm>
            <a:off x="2441534" y="3211438"/>
            <a:ext cx="3212551" cy="938176"/>
          </a:xfrm>
          <a:prstGeom prst="line">
            <a:avLst/>
          </a:prstGeom>
          <a:ln w="28575" cmpd="sng">
            <a:solidFill>
              <a:srgbClr val="48A42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4" idx="0"/>
            <a:endCxn id="11" idx="0"/>
          </p:cNvCxnSpPr>
          <p:nvPr/>
        </p:nvCxnSpPr>
        <p:spPr>
          <a:xfrm flipV="1">
            <a:off x="2441534" y="1807385"/>
            <a:ext cx="3212551" cy="924599"/>
          </a:xfrm>
          <a:prstGeom prst="line">
            <a:avLst/>
          </a:prstGeom>
          <a:ln w="28575" cmpd="sng">
            <a:solidFill>
              <a:srgbClr val="48A42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4" idx="0"/>
            <a:endCxn id="9" idx="0"/>
          </p:cNvCxnSpPr>
          <p:nvPr/>
        </p:nvCxnSpPr>
        <p:spPr>
          <a:xfrm flipV="1">
            <a:off x="2441533" y="2542012"/>
            <a:ext cx="3211730" cy="189972"/>
          </a:xfrm>
          <a:prstGeom prst="line">
            <a:avLst/>
          </a:prstGeom>
          <a:ln w="9525" cmpd="sng">
            <a:solidFill>
              <a:srgbClr val="48A42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4" idx="4"/>
            <a:endCxn id="9" idx="4"/>
          </p:cNvCxnSpPr>
          <p:nvPr/>
        </p:nvCxnSpPr>
        <p:spPr>
          <a:xfrm>
            <a:off x="2441533" y="3211438"/>
            <a:ext cx="3211730" cy="189972"/>
          </a:xfrm>
          <a:prstGeom prst="line">
            <a:avLst/>
          </a:prstGeom>
          <a:ln w="12700" cmpd="sng">
            <a:solidFill>
              <a:srgbClr val="48A425"/>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196793" y="3571005"/>
            <a:ext cx="568447" cy="300082"/>
          </a:xfrm>
          <a:prstGeom prst="rect">
            <a:avLst/>
          </a:prstGeom>
          <a:noFill/>
        </p:spPr>
        <p:txBody>
          <a:bodyPr wrap="none" rtlCol="0">
            <a:spAutoFit/>
          </a:bodyPr>
          <a:lstStyle/>
          <a:p>
            <a:r>
              <a:rPr lang="en-US" sz="1350" dirty="0" smtClean="0">
                <a:latin typeface="Century Gothic" panose="020B0502020202020204" pitchFamily="34" charset="0"/>
              </a:rPr>
              <a:t>2016</a:t>
            </a:r>
            <a:endParaRPr lang="en-US" sz="1350" dirty="0">
              <a:latin typeface="Century Gothic" panose="020B0502020202020204" pitchFamily="34" charset="0"/>
            </a:endParaRPr>
          </a:p>
        </p:txBody>
      </p:sp>
      <p:grpSp>
        <p:nvGrpSpPr>
          <p:cNvPr id="25" name="Group 24"/>
          <p:cNvGrpSpPr/>
          <p:nvPr/>
        </p:nvGrpSpPr>
        <p:grpSpPr>
          <a:xfrm>
            <a:off x="5375902" y="2138380"/>
            <a:ext cx="235962" cy="297064"/>
            <a:chOff x="8132952" y="4491094"/>
            <a:chExt cx="314615" cy="356477"/>
          </a:xfrm>
        </p:grpSpPr>
        <p:sp>
          <p:nvSpPr>
            <p:cNvPr id="24" name="Oval 23"/>
            <p:cNvSpPr/>
            <p:nvPr/>
          </p:nvSpPr>
          <p:spPr>
            <a:xfrm>
              <a:off x="8135999" y="4491094"/>
              <a:ext cx="202337" cy="356477"/>
            </a:xfrm>
            <a:prstGeom prst="ellipse">
              <a:avLst/>
            </a:prstGeom>
            <a:noFill/>
            <a:ln>
              <a:solidFill>
                <a:srgbClr val="48A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solidFill>
                  <a:srgbClr val="48A425"/>
                </a:solidFill>
              </a:endParaRPr>
            </a:p>
          </p:txBody>
        </p:sp>
        <p:sp>
          <p:nvSpPr>
            <p:cNvPr id="23" name="TextBox 22"/>
            <p:cNvSpPr txBox="1"/>
            <p:nvPr/>
          </p:nvSpPr>
          <p:spPr>
            <a:xfrm>
              <a:off x="8132952" y="4522799"/>
              <a:ext cx="314615" cy="256317"/>
            </a:xfrm>
            <a:prstGeom prst="rect">
              <a:avLst/>
            </a:prstGeom>
            <a:noFill/>
          </p:spPr>
          <p:txBody>
            <a:bodyPr wrap="none" rtlCol="0">
              <a:spAutoFit/>
            </a:bodyPr>
            <a:lstStyle/>
            <a:p>
              <a:r>
                <a:rPr lang="en-US" sz="788" dirty="0">
                  <a:solidFill>
                    <a:srgbClr val="48A425"/>
                  </a:solidFill>
                </a:rPr>
                <a:t>1</a:t>
              </a:r>
            </a:p>
          </p:txBody>
        </p:sp>
      </p:grpSp>
      <p:grpSp>
        <p:nvGrpSpPr>
          <p:cNvPr id="62" name="Group 61"/>
          <p:cNvGrpSpPr/>
          <p:nvPr/>
        </p:nvGrpSpPr>
        <p:grpSpPr>
          <a:xfrm>
            <a:off x="5654085" y="1973536"/>
            <a:ext cx="235962" cy="297064"/>
            <a:chOff x="7551882" y="2221490"/>
            <a:chExt cx="314615" cy="356477"/>
          </a:xfrm>
        </p:grpSpPr>
        <p:sp>
          <p:nvSpPr>
            <p:cNvPr id="28" name="Oval 27"/>
            <p:cNvSpPr/>
            <p:nvPr/>
          </p:nvSpPr>
          <p:spPr>
            <a:xfrm>
              <a:off x="7579781" y="2221490"/>
              <a:ext cx="202337" cy="356477"/>
            </a:xfrm>
            <a:prstGeom prst="ellipse">
              <a:avLst/>
            </a:prstGeom>
            <a:noFill/>
            <a:ln>
              <a:solidFill>
                <a:srgbClr val="48A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solidFill>
                  <a:srgbClr val="48A425"/>
                </a:solidFill>
              </a:endParaRPr>
            </a:p>
          </p:txBody>
        </p:sp>
        <p:sp>
          <p:nvSpPr>
            <p:cNvPr id="29" name="TextBox 28"/>
            <p:cNvSpPr txBox="1"/>
            <p:nvPr/>
          </p:nvSpPr>
          <p:spPr>
            <a:xfrm>
              <a:off x="7551882" y="2254910"/>
              <a:ext cx="314615" cy="256317"/>
            </a:xfrm>
            <a:prstGeom prst="rect">
              <a:avLst/>
            </a:prstGeom>
            <a:noFill/>
          </p:spPr>
          <p:txBody>
            <a:bodyPr wrap="none" rtlCol="0">
              <a:spAutoFit/>
            </a:bodyPr>
            <a:lstStyle/>
            <a:p>
              <a:r>
                <a:rPr lang="en-US" sz="788" dirty="0">
                  <a:solidFill>
                    <a:srgbClr val="48A425"/>
                  </a:solidFill>
                </a:rPr>
                <a:t>2</a:t>
              </a:r>
            </a:p>
          </p:txBody>
        </p:sp>
      </p:grpSp>
      <p:grpSp>
        <p:nvGrpSpPr>
          <p:cNvPr id="36" name="Group 35"/>
          <p:cNvGrpSpPr/>
          <p:nvPr/>
        </p:nvGrpSpPr>
        <p:grpSpPr>
          <a:xfrm>
            <a:off x="5352048" y="3427830"/>
            <a:ext cx="235962" cy="297064"/>
            <a:chOff x="7532948" y="4081690"/>
            <a:chExt cx="314616" cy="356477"/>
          </a:xfrm>
        </p:grpSpPr>
        <p:sp>
          <p:nvSpPr>
            <p:cNvPr id="31" name="Oval 30"/>
            <p:cNvSpPr/>
            <p:nvPr/>
          </p:nvSpPr>
          <p:spPr>
            <a:xfrm>
              <a:off x="7569418" y="4081690"/>
              <a:ext cx="202337" cy="356477"/>
            </a:xfrm>
            <a:prstGeom prst="ellipse">
              <a:avLst/>
            </a:prstGeom>
            <a:noFill/>
            <a:ln>
              <a:solidFill>
                <a:srgbClr val="48A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solidFill>
                  <a:srgbClr val="48A425"/>
                </a:solidFill>
              </a:endParaRPr>
            </a:p>
          </p:txBody>
        </p:sp>
        <p:sp>
          <p:nvSpPr>
            <p:cNvPr id="32" name="TextBox 31"/>
            <p:cNvSpPr txBox="1"/>
            <p:nvPr/>
          </p:nvSpPr>
          <p:spPr>
            <a:xfrm>
              <a:off x="7532948" y="4113395"/>
              <a:ext cx="314616" cy="256317"/>
            </a:xfrm>
            <a:prstGeom prst="rect">
              <a:avLst/>
            </a:prstGeom>
            <a:noFill/>
          </p:spPr>
          <p:txBody>
            <a:bodyPr wrap="none" rtlCol="0">
              <a:spAutoFit/>
            </a:bodyPr>
            <a:lstStyle/>
            <a:p>
              <a:r>
                <a:rPr lang="en-US" sz="788" dirty="0">
                  <a:solidFill>
                    <a:srgbClr val="48A425"/>
                  </a:solidFill>
                </a:rPr>
                <a:t>3</a:t>
              </a:r>
            </a:p>
          </p:txBody>
        </p:sp>
      </p:grpSp>
      <p:grpSp>
        <p:nvGrpSpPr>
          <p:cNvPr id="26" name="Group 25"/>
          <p:cNvGrpSpPr/>
          <p:nvPr/>
        </p:nvGrpSpPr>
        <p:grpSpPr>
          <a:xfrm>
            <a:off x="5529940" y="3591368"/>
            <a:ext cx="260741" cy="374932"/>
            <a:chOff x="7569418" y="4856639"/>
            <a:chExt cx="261610" cy="293800"/>
          </a:xfrm>
        </p:grpSpPr>
        <p:sp>
          <p:nvSpPr>
            <p:cNvPr id="33" name="Oval 32"/>
            <p:cNvSpPr/>
            <p:nvPr/>
          </p:nvSpPr>
          <p:spPr>
            <a:xfrm>
              <a:off x="7605888" y="4856639"/>
              <a:ext cx="187308" cy="259008"/>
            </a:xfrm>
            <a:prstGeom prst="ellipse">
              <a:avLst/>
            </a:prstGeom>
            <a:noFill/>
            <a:ln>
              <a:solidFill>
                <a:srgbClr val="48A4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25" dirty="0">
                <a:solidFill>
                  <a:srgbClr val="48A425"/>
                </a:solidFill>
              </a:endParaRPr>
            </a:p>
          </p:txBody>
        </p:sp>
        <p:sp>
          <p:nvSpPr>
            <p:cNvPr id="34" name="TextBox 33"/>
            <p:cNvSpPr txBox="1"/>
            <p:nvPr/>
          </p:nvSpPr>
          <p:spPr>
            <a:xfrm>
              <a:off x="7569418" y="4896523"/>
              <a:ext cx="261610" cy="253916"/>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nl-NL"/>
              </a:defPPr>
              <a:lvl1pPr algn="ctr">
                <a:defRPr sz="1100">
                  <a:solidFill>
                    <a:srgbClr val="48A425"/>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25" dirty="0"/>
                <a:t>4</a:t>
              </a:r>
            </a:p>
          </p:txBody>
        </p:sp>
      </p:grpSp>
      <p:sp>
        <p:nvSpPr>
          <p:cNvPr id="43" name="TextBox 42"/>
          <p:cNvSpPr txBox="1"/>
          <p:nvPr/>
        </p:nvSpPr>
        <p:spPr>
          <a:xfrm>
            <a:off x="6814120" y="2731982"/>
            <a:ext cx="986549" cy="300082"/>
          </a:xfrm>
          <a:prstGeom prst="rect">
            <a:avLst/>
          </a:prstGeom>
          <a:noFill/>
        </p:spPr>
        <p:txBody>
          <a:bodyPr wrap="none" rtlCol="0">
            <a:spAutoFit/>
          </a:bodyPr>
          <a:lstStyle/>
          <a:p>
            <a:r>
              <a:rPr lang="en-US" sz="1350" dirty="0">
                <a:solidFill>
                  <a:srgbClr val="48A425"/>
                </a:solidFill>
                <a:latin typeface="Century Gothic" panose="020B0502020202020204" pitchFamily="34" charset="0"/>
              </a:rPr>
              <a:t>Scenarios</a:t>
            </a:r>
          </a:p>
        </p:txBody>
      </p:sp>
      <p:cxnSp>
        <p:nvCxnSpPr>
          <p:cNvPr id="45" name="Straight Connector 44"/>
          <p:cNvCxnSpPr>
            <a:stCxn id="23" idx="3"/>
            <a:endCxn id="43" idx="1"/>
          </p:cNvCxnSpPr>
          <p:nvPr/>
        </p:nvCxnSpPr>
        <p:spPr>
          <a:xfrm>
            <a:off x="5611864" y="2271600"/>
            <a:ext cx="1202256" cy="610423"/>
          </a:xfrm>
          <a:prstGeom prst="line">
            <a:avLst/>
          </a:prstGeom>
          <a:ln w="9525" cmpd="sng">
            <a:solidFill>
              <a:srgbClr val="48A42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9" idx="3"/>
            <a:endCxn id="43" idx="1"/>
          </p:cNvCxnSpPr>
          <p:nvPr/>
        </p:nvCxnSpPr>
        <p:spPr>
          <a:xfrm>
            <a:off x="5890047" y="2108185"/>
            <a:ext cx="924073" cy="773838"/>
          </a:xfrm>
          <a:prstGeom prst="line">
            <a:avLst/>
          </a:prstGeom>
          <a:ln w="9525" cmpd="sng">
            <a:solidFill>
              <a:srgbClr val="48A42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34" idx="3"/>
            <a:endCxn id="43" idx="1"/>
          </p:cNvCxnSpPr>
          <p:nvPr/>
        </p:nvCxnSpPr>
        <p:spPr>
          <a:xfrm flipV="1">
            <a:off x="5790681" y="2882023"/>
            <a:ext cx="1023439" cy="922260"/>
          </a:xfrm>
          <a:prstGeom prst="line">
            <a:avLst/>
          </a:prstGeom>
          <a:ln w="9525" cmpd="sng">
            <a:solidFill>
              <a:srgbClr val="48A42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32" idx="3"/>
            <a:endCxn id="43" idx="1"/>
          </p:cNvCxnSpPr>
          <p:nvPr/>
        </p:nvCxnSpPr>
        <p:spPr>
          <a:xfrm flipV="1">
            <a:off x="5588010" y="2882023"/>
            <a:ext cx="1226110" cy="679027"/>
          </a:xfrm>
          <a:prstGeom prst="line">
            <a:avLst/>
          </a:prstGeom>
          <a:ln w="9525" cmpd="sng">
            <a:solidFill>
              <a:srgbClr val="48A425"/>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675007" y="1902951"/>
            <a:ext cx="74749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6693894" y="1739780"/>
            <a:ext cx="1106718" cy="253916"/>
          </a:xfrm>
          <a:prstGeom prst="rect">
            <a:avLst/>
          </a:prstGeom>
          <a:noFill/>
        </p:spPr>
        <p:txBody>
          <a:bodyPr wrap="none" rtlCol="0">
            <a:spAutoFit/>
          </a:bodyPr>
          <a:lstStyle/>
          <a:p>
            <a:r>
              <a:rPr lang="en-US" sz="1050" dirty="0">
                <a:latin typeface="Century Gothic" panose="020B0502020202020204" pitchFamily="34" charset="0"/>
              </a:rPr>
              <a:t>Possible future</a:t>
            </a:r>
          </a:p>
        </p:txBody>
      </p:sp>
      <p:cxnSp>
        <p:nvCxnSpPr>
          <p:cNvPr id="72" name="Straight Connector 71"/>
          <p:cNvCxnSpPr/>
          <p:nvPr/>
        </p:nvCxnSpPr>
        <p:spPr>
          <a:xfrm flipV="1">
            <a:off x="2441533" y="2961358"/>
            <a:ext cx="3211730" cy="1"/>
          </a:xfrm>
          <a:prstGeom prst="line">
            <a:avLst/>
          </a:prstGeom>
          <a:ln w="9525" cmpd="sng">
            <a:solidFill>
              <a:srgbClr val="48A425"/>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653263" y="2961359"/>
            <a:ext cx="983763" cy="44005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6673056" y="3326010"/>
            <a:ext cx="1123090" cy="253916"/>
          </a:xfrm>
          <a:prstGeom prst="rect">
            <a:avLst/>
          </a:prstGeom>
          <a:noFill/>
        </p:spPr>
        <p:txBody>
          <a:bodyPr wrap="none" rtlCol="0">
            <a:spAutoFit/>
          </a:bodyPr>
          <a:lstStyle/>
          <a:p>
            <a:r>
              <a:rPr lang="en-US" sz="1050" dirty="0">
                <a:latin typeface="Century Gothic" panose="020B0502020202020204" pitchFamily="34" charset="0"/>
              </a:rPr>
              <a:t>Wanted future</a:t>
            </a:r>
          </a:p>
        </p:txBody>
      </p:sp>
      <p:cxnSp>
        <p:nvCxnSpPr>
          <p:cNvPr id="77" name="Straight Connector 76"/>
          <p:cNvCxnSpPr/>
          <p:nvPr/>
        </p:nvCxnSpPr>
        <p:spPr>
          <a:xfrm>
            <a:off x="5716788" y="3275552"/>
            <a:ext cx="882533" cy="574569"/>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6604126" y="3744323"/>
            <a:ext cx="1199029" cy="253916"/>
          </a:xfrm>
          <a:prstGeom prst="rect">
            <a:avLst/>
          </a:prstGeom>
          <a:noFill/>
        </p:spPr>
        <p:txBody>
          <a:bodyPr wrap="none" rtlCol="0">
            <a:spAutoFit/>
          </a:bodyPr>
          <a:lstStyle/>
          <a:p>
            <a:r>
              <a:rPr lang="en-US" sz="1050" dirty="0">
                <a:latin typeface="Century Gothic" panose="020B0502020202020204" pitchFamily="34" charset="0"/>
              </a:rPr>
              <a:t>Probable future</a:t>
            </a:r>
          </a:p>
        </p:txBody>
      </p:sp>
      <p:sp>
        <p:nvSpPr>
          <p:cNvPr id="2" name="Title 1"/>
          <p:cNvSpPr>
            <a:spLocks noGrp="1"/>
          </p:cNvSpPr>
          <p:nvPr>
            <p:ph type="title"/>
          </p:nvPr>
        </p:nvSpPr>
        <p:spPr/>
        <p:txBody>
          <a:bodyPr>
            <a:normAutofit/>
          </a:bodyPr>
          <a:lstStyle/>
          <a:p>
            <a:r>
              <a:rPr lang="en-US" sz="1800" dirty="0"/>
              <a:t>Future thinking &amp; Scenarios</a:t>
            </a:r>
          </a:p>
        </p:txBody>
      </p:sp>
      <p:sp>
        <p:nvSpPr>
          <p:cNvPr id="41" name="TextBox 40"/>
          <p:cNvSpPr txBox="1"/>
          <p:nvPr/>
        </p:nvSpPr>
        <p:spPr>
          <a:xfrm>
            <a:off x="5457874" y="4410932"/>
            <a:ext cx="568447" cy="300082"/>
          </a:xfrm>
          <a:prstGeom prst="rect">
            <a:avLst/>
          </a:prstGeom>
          <a:noFill/>
        </p:spPr>
        <p:txBody>
          <a:bodyPr wrap="none" rtlCol="0">
            <a:spAutoFit/>
          </a:bodyPr>
          <a:lstStyle/>
          <a:p>
            <a:r>
              <a:rPr lang="en-US" sz="1350" dirty="0">
                <a:latin typeface="Century Gothic" panose="020B0502020202020204" pitchFamily="34" charset="0"/>
              </a:rPr>
              <a:t>2040</a:t>
            </a:r>
          </a:p>
        </p:txBody>
      </p:sp>
    </p:spTree>
    <p:extLst>
      <p:ext uri="{BB962C8B-B14F-4D97-AF65-F5344CB8AC3E}">
        <p14:creationId xmlns:p14="http://schemas.microsoft.com/office/powerpoint/2010/main" val="489300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509"/>
                                          </p:stCondLst>
                                        </p:cTn>
                                        <p:tgtEl>
                                          <p:spTgt spid="75"/>
                                        </p:tgtEl>
                                        <p:attrNameLst>
                                          <p:attrName>style.visibility</p:attrName>
                                        </p:attrNameLst>
                                      </p:cBhvr>
                                      <p:to>
                                        <p:strVal val="visible"/>
                                      </p:to>
                                    </p:set>
                                  </p:childTnLst>
                                </p:cTn>
                              </p:par>
                              <p:par>
                                <p:cTn id="11" presetID="12" presetClass="entr" presetSubtype="4"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1000"/>
                                        <p:tgtEl>
                                          <p:spTgt spid="76"/>
                                        </p:tgtEl>
                                        <p:attrNameLst>
                                          <p:attrName>ppt_y</p:attrName>
                                        </p:attrNameLst>
                                      </p:cBhvr>
                                      <p:tavLst>
                                        <p:tav tm="0">
                                          <p:val>
                                            <p:strVal val="#ppt_y+#ppt_h*1.125000"/>
                                          </p:val>
                                        </p:tav>
                                        <p:tav tm="100000">
                                          <p:val>
                                            <p:strVal val="#ppt_y"/>
                                          </p:val>
                                        </p:tav>
                                      </p:tavLst>
                                    </p:anim>
                                    <p:animEffect transition="in" filter="wipe(up)">
                                      <p:cBhvr>
                                        <p:cTn id="14" dur="10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509"/>
                                          </p:stCondLst>
                                        </p:cTn>
                                        <p:tgtEl>
                                          <p:spTgt spid="77"/>
                                        </p:tgtEl>
                                        <p:attrNameLst>
                                          <p:attrName>style.visibility</p:attrName>
                                        </p:attrNameLst>
                                      </p:cBhvr>
                                      <p:to>
                                        <p:strVal val="visible"/>
                                      </p:to>
                                    </p:set>
                                  </p:childTnLst>
                                </p:cTn>
                              </p:par>
                              <p:par>
                                <p:cTn id="23" presetID="12" presetClass="entr" presetSubtype="4"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additive="base">
                                        <p:cTn id="25" dur="1000"/>
                                        <p:tgtEl>
                                          <p:spTgt spid="78"/>
                                        </p:tgtEl>
                                        <p:attrNameLst>
                                          <p:attrName>ppt_y</p:attrName>
                                        </p:attrNameLst>
                                      </p:cBhvr>
                                      <p:tavLst>
                                        <p:tav tm="0">
                                          <p:val>
                                            <p:strVal val="#ppt_y+#ppt_h*1.125000"/>
                                          </p:val>
                                        </p:tav>
                                        <p:tav tm="100000">
                                          <p:val>
                                            <p:strVal val="#ppt_y"/>
                                          </p:val>
                                        </p:tav>
                                      </p:tavLst>
                                    </p:anim>
                                    <p:animEffect transition="in" filter="wipe(up)">
                                      <p:cBhvr>
                                        <p:cTn id="26" dur="1000"/>
                                        <p:tgtEl>
                                          <p:spTgt spid="78"/>
                                        </p:tgtEl>
                                      </p:cBhvr>
                                    </p:animEffect>
                                  </p:childTnLst>
                                </p:cTn>
                              </p:par>
                              <p:par>
                                <p:cTn id="27" presetID="6" presetClass="entr" presetSubtype="16" fill="hold" grpId="1"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5" presetClass="entr" presetSubtype="1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checkerboard(across)">
                                      <p:cBhvr>
                                        <p:cTn id="42" dur="1000"/>
                                        <p:tgtEl>
                                          <p:spTgt spid="69"/>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500"/>
                                        <p:tgtEl>
                                          <p:spTgt spid="71"/>
                                        </p:tgtEl>
                                        <p:attrNameLst>
                                          <p:attrName>ppt_y</p:attrName>
                                        </p:attrNameLst>
                                      </p:cBhvr>
                                      <p:tavLst>
                                        <p:tav tm="0">
                                          <p:val>
                                            <p:strVal val="#ppt_y+#ppt_h*1.125000"/>
                                          </p:val>
                                        </p:tav>
                                        <p:tav tm="100000">
                                          <p:val>
                                            <p:strVal val="#ppt_y"/>
                                          </p:val>
                                        </p:tav>
                                      </p:tavLst>
                                    </p:anim>
                                    <p:animEffect transition="in" filter="wipe(up)">
                                      <p:cBhvr>
                                        <p:cTn id="46" dur="500"/>
                                        <p:tgtEl>
                                          <p:spTgt spid="71"/>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par>
                                <p:cTn id="52" presetID="3" presetClass="entr" presetSubtype="10"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blinds(horizontal)">
                                      <p:cBhvr>
                                        <p:cTn id="54" dur="500"/>
                                        <p:tgtEl>
                                          <p:spTgt spid="62"/>
                                        </p:tgtEl>
                                      </p:cBhvr>
                                    </p:animEffect>
                                  </p:childTnLst>
                                </p:cTn>
                              </p:par>
                              <p:par>
                                <p:cTn id="55" presetID="3" presetClass="entr" presetSubtype="1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linds(horizontal)">
                                      <p:cBhvr>
                                        <p:cTn id="57" dur="500"/>
                                        <p:tgtEl>
                                          <p:spTgt spid="36"/>
                                        </p:tgtEl>
                                      </p:cBhvr>
                                    </p:animEffect>
                                  </p:childTnLst>
                                </p:cTn>
                              </p:par>
                              <p:par>
                                <p:cTn id="58" presetID="3" presetClass="entr" presetSubtype="1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linds(horizontal)">
                                      <p:cBhvr>
                                        <p:cTn id="60" dur="500"/>
                                        <p:tgtEl>
                                          <p:spTgt spid="26"/>
                                        </p:tgtEl>
                                      </p:cBhvr>
                                    </p:animEffect>
                                  </p:childTnLst>
                                </p:cTn>
                              </p:par>
                              <p:par>
                                <p:cTn id="61" presetID="3" presetClass="entr" presetSubtype="1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blinds(horizontal)">
                                      <p:cBhvr>
                                        <p:cTn id="63" dur="1000"/>
                                        <p:tgtEl>
                                          <p:spTgt spid="48"/>
                                        </p:tgtEl>
                                      </p:cBhvr>
                                    </p:animEffect>
                                  </p:childTnLst>
                                </p:cTn>
                              </p:par>
                              <p:par>
                                <p:cTn id="64" presetID="3" presetClass="entr" presetSubtype="1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blinds(horizontal)">
                                      <p:cBhvr>
                                        <p:cTn id="66" dur="1000"/>
                                        <p:tgtEl>
                                          <p:spTgt spid="45"/>
                                        </p:tgtEl>
                                      </p:cBhvr>
                                    </p:animEffect>
                                  </p:childTnLst>
                                </p:cTn>
                              </p:par>
                              <p:par>
                                <p:cTn id="67" presetID="3"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blinds(horizontal)">
                                      <p:cBhvr>
                                        <p:cTn id="69" dur="1000"/>
                                        <p:tgtEl>
                                          <p:spTgt spid="54"/>
                                        </p:tgtEl>
                                      </p:cBhvr>
                                    </p:animEffect>
                                  </p:childTnLst>
                                </p:cTn>
                              </p:par>
                              <p:par>
                                <p:cTn id="70" presetID="3" presetClass="entr" presetSubtype="1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blinds(horizontal)">
                                      <p:cBhvr>
                                        <p:cTn id="72" dur="1000"/>
                                        <p:tgtEl>
                                          <p:spTgt spid="51"/>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1500"/>
                                        <p:tgtEl>
                                          <p:spTgt spid="43"/>
                                        </p:tgtEl>
                                        <p:attrNameLst>
                                          <p:attrName>ppt_y</p:attrName>
                                        </p:attrNameLst>
                                      </p:cBhvr>
                                      <p:tavLst>
                                        <p:tav tm="0">
                                          <p:val>
                                            <p:strVal val="#ppt_y+#ppt_h*1.125000"/>
                                          </p:val>
                                        </p:tav>
                                        <p:tav tm="100000">
                                          <p:val>
                                            <p:strVal val="#ppt_y"/>
                                          </p:val>
                                        </p:tav>
                                      </p:tavLst>
                                    </p:anim>
                                    <p:animEffect transition="in" filter="wipe(up)">
                                      <p:cBhvr>
                                        <p:cTn id="76" dur="1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9" grpId="1" animBg="1"/>
      <p:bldP spid="10" grpId="0" animBg="1"/>
      <p:bldP spid="43" grpId="0"/>
      <p:bldP spid="71" grpId="0"/>
      <p:bldP spid="76" grpId="0"/>
      <p:bldP spid="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squiggle1_550_242.jpg"/>
          <p:cNvPicPr>
            <a:picLocks noChangeAspect="1"/>
          </p:cNvPicPr>
          <p:nvPr/>
        </p:nvPicPr>
        <p:blipFill rotWithShape="1">
          <a:blip r:embed="rId3" cstate="screen">
            <a:extLst>
              <a:ext uri="{28A0092B-C50C-407E-A947-70E740481C1C}">
                <a14:useLocalDpi xmlns:a14="http://schemas.microsoft.com/office/drawing/2010/main"/>
              </a:ext>
            </a:extLst>
          </a:blip>
          <a:srcRect b="-314"/>
          <a:stretch/>
        </p:blipFill>
        <p:spPr>
          <a:xfrm>
            <a:off x="311801" y="1594934"/>
            <a:ext cx="8603176" cy="3320988"/>
          </a:xfrm>
          <a:prstGeom prst="rect">
            <a:avLst/>
          </a:prstGeom>
        </p:spPr>
      </p:pic>
      <p:sp>
        <p:nvSpPr>
          <p:cNvPr id="4" name="TextBox 3"/>
          <p:cNvSpPr txBox="1"/>
          <p:nvPr/>
        </p:nvSpPr>
        <p:spPr>
          <a:xfrm>
            <a:off x="5614073" y="1048306"/>
            <a:ext cx="3300904" cy="369332"/>
          </a:xfrm>
          <a:prstGeom prst="rect">
            <a:avLst/>
          </a:prstGeom>
          <a:noFill/>
        </p:spPr>
        <p:txBody>
          <a:bodyPr wrap="none" rtlCol="0">
            <a:spAutoFit/>
          </a:bodyPr>
          <a:lstStyle/>
          <a:p>
            <a:r>
              <a:rPr lang="en-US" dirty="0" smtClean="0">
                <a:latin typeface="Arial Rounded MT Bold"/>
                <a:cs typeface="Arial Rounded MT Bold"/>
              </a:rPr>
              <a:t>ONTWERPMETHODOLOGIE</a:t>
            </a:r>
            <a:endParaRPr lang="en-US" dirty="0">
              <a:latin typeface="Arial Rounded MT Bold"/>
              <a:cs typeface="Arial Rounded MT Bold"/>
            </a:endParaRPr>
          </a:p>
        </p:txBody>
      </p:sp>
      <p:pic>
        <p:nvPicPr>
          <p:cNvPr id="5" name="Picture 4" descr="HOWEST logo_Z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6" name="Picture 5" descr="IDC_LOGO-0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Tree>
    <p:extLst>
      <p:ext uri="{BB962C8B-B14F-4D97-AF65-F5344CB8AC3E}">
        <p14:creationId xmlns:p14="http://schemas.microsoft.com/office/powerpoint/2010/main" val="3641325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668005" y="1087566"/>
            <a:ext cx="5404044" cy="2094132"/>
          </a:xfrm>
          <a:prstGeom prst="rect">
            <a:avLst/>
          </a:prstGeom>
        </p:spPr>
        <p:txBody>
          <a:bodyPr/>
          <a:ls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dirty="0">
              <a:solidFill>
                <a:srgbClr val="000000"/>
              </a:solidFill>
            </a:endParaRPr>
          </a:p>
          <a:p>
            <a:pPr fontAlgn="base">
              <a:spcBef>
                <a:spcPct val="0"/>
              </a:spcBef>
              <a:spcAft>
                <a:spcPct val="0"/>
              </a:spcAft>
            </a:pPr>
            <a:endParaRPr lang="en-US" dirty="0">
              <a:solidFill>
                <a:srgbClr val="000000"/>
              </a:solidFill>
            </a:endParaRPr>
          </a:p>
          <a:p>
            <a:pPr fontAlgn="base">
              <a:spcBef>
                <a:spcPct val="0"/>
              </a:spcBef>
              <a:spcAft>
                <a:spcPct val="0"/>
              </a:spcAft>
            </a:pPr>
            <a:endParaRPr lang="en-US" dirty="0">
              <a:solidFill>
                <a:srgbClr val="000000"/>
              </a:solidFill>
              <a:latin typeface="Century Gothic" charset="0"/>
              <a:ea typeface="Century Gothic" charset="0"/>
              <a:cs typeface="Century Gothic" charset="0"/>
            </a:endParaRPr>
          </a:p>
          <a:p>
            <a:pPr fontAlgn="base">
              <a:spcBef>
                <a:spcPct val="0"/>
              </a:spcBef>
              <a:spcAft>
                <a:spcPct val="0"/>
              </a:spcAft>
            </a:pPr>
            <a:r>
              <a:rPr lang="en-US" sz="1500" dirty="0">
                <a:solidFill>
                  <a:srgbClr val="000000"/>
                </a:solidFill>
                <a:latin typeface="Century Gothic" charset="0"/>
                <a:ea typeface="Century Gothic" charset="0"/>
                <a:cs typeface="Century Gothic" charset="0"/>
              </a:rPr>
              <a:t>1 </a:t>
            </a:r>
            <a:r>
              <a:rPr lang="en-US" sz="1500" dirty="0" err="1">
                <a:solidFill>
                  <a:srgbClr val="000000"/>
                </a:solidFill>
                <a:latin typeface="Century Gothic" charset="0"/>
                <a:ea typeface="Century Gothic" charset="0"/>
                <a:cs typeface="Century Gothic" charset="0"/>
              </a:rPr>
              <a:t>verwachting</a:t>
            </a:r>
            <a:endParaRPr lang="en-US" sz="1500" dirty="0">
              <a:solidFill>
                <a:srgbClr val="000000"/>
              </a:solidFill>
              <a:latin typeface="Century Gothic" charset="0"/>
              <a:ea typeface="Century Gothic" charset="0"/>
              <a:cs typeface="Century Gothic" charset="0"/>
            </a:endParaRPr>
          </a:p>
          <a:p>
            <a:pPr fontAlgn="base">
              <a:spcBef>
                <a:spcPct val="0"/>
              </a:spcBef>
              <a:spcAft>
                <a:spcPct val="0"/>
              </a:spcAft>
            </a:pPr>
            <a:r>
              <a:rPr lang="nl-BE" sz="1500" dirty="0">
                <a:solidFill>
                  <a:srgbClr val="000000"/>
                </a:solidFill>
                <a:latin typeface="Century Gothic" charset="0"/>
                <a:ea typeface="Century Gothic" charset="0"/>
                <a:cs typeface="Century Gothic" charset="0"/>
              </a:rPr>
              <a:t>Kijk naar het verleden om de toekomst te zien</a:t>
            </a:r>
            <a:endParaRPr lang="en-US" sz="1500" dirty="0">
              <a:solidFill>
                <a:srgbClr val="000000"/>
              </a:solidFill>
              <a:latin typeface="Century Gothic" charset="0"/>
              <a:ea typeface="Century Gothic" charset="0"/>
              <a:cs typeface="Century Gothic" charset="0"/>
            </a:endParaRPr>
          </a:p>
          <a:p>
            <a:pPr fontAlgn="base">
              <a:spcBef>
                <a:spcPct val="0"/>
              </a:spcBef>
              <a:spcAft>
                <a:spcPct val="0"/>
              </a:spcAft>
            </a:pPr>
            <a:r>
              <a:rPr lang="en-US" sz="1500" dirty="0">
                <a:solidFill>
                  <a:srgbClr val="000000"/>
                </a:solidFill>
                <a:latin typeface="Century Gothic" charset="0"/>
                <a:ea typeface="Century Gothic" charset="0"/>
                <a:cs typeface="Century Gothic" charset="0"/>
              </a:rPr>
              <a:t>Zo exact </a:t>
            </a:r>
            <a:r>
              <a:rPr lang="en-US" sz="1500" dirty="0" err="1">
                <a:solidFill>
                  <a:srgbClr val="000000"/>
                </a:solidFill>
                <a:latin typeface="Century Gothic" charset="0"/>
                <a:ea typeface="Century Gothic" charset="0"/>
                <a:cs typeface="Century Gothic" charset="0"/>
              </a:rPr>
              <a:t>mogelijk</a:t>
            </a:r>
            <a:endParaRPr lang="en-US" sz="1500" dirty="0">
              <a:solidFill>
                <a:srgbClr val="000000"/>
              </a:solidFill>
              <a:latin typeface="Century Gothic" charset="0"/>
              <a:ea typeface="Century Gothic" charset="0"/>
              <a:cs typeface="Century Gothic" charset="0"/>
            </a:endParaRPr>
          </a:p>
          <a:p>
            <a:pPr fontAlgn="base">
              <a:spcBef>
                <a:spcPct val="0"/>
              </a:spcBef>
              <a:spcAft>
                <a:spcPct val="0"/>
              </a:spcAft>
            </a:pPr>
            <a:endParaRPr lang="en-US" dirty="0">
              <a:solidFill>
                <a:srgbClr val="000000"/>
              </a:solidFill>
            </a:endParaRPr>
          </a:p>
          <a:p>
            <a:pPr fontAlgn="base">
              <a:spcBef>
                <a:spcPct val="0"/>
              </a:spcBef>
              <a:spcAft>
                <a:spcPct val="0"/>
              </a:spcAft>
            </a:pPr>
            <a:endParaRPr lang="en-US" dirty="0">
              <a:solidFill>
                <a:srgbClr val="000000"/>
              </a:solidFill>
            </a:endParaRPr>
          </a:p>
        </p:txBody>
      </p:sp>
      <p:sp>
        <p:nvSpPr>
          <p:cNvPr id="2" name="Oval 1"/>
          <p:cNvSpPr/>
          <p:nvPr/>
        </p:nvSpPr>
        <p:spPr>
          <a:xfrm>
            <a:off x="1916421" y="1293622"/>
            <a:ext cx="561748" cy="615149"/>
          </a:xfrm>
          <a:prstGeom prst="ellipse">
            <a:avLst/>
          </a:prstGeom>
          <a:solidFill>
            <a:srgbClr val="4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srgbClr val="48A425"/>
              </a:solidFill>
            </a:endParaRPr>
          </a:p>
        </p:txBody>
      </p:sp>
      <p:sp>
        <p:nvSpPr>
          <p:cNvPr id="8" name="Oval 7"/>
          <p:cNvSpPr/>
          <p:nvPr/>
        </p:nvSpPr>
        <p:spPr>
          <a:xfrm>
            <a:off x="6264180" y="1293622"/>
            <a:ext cx="561748" cy="615149"/>
          </a:xfrm>
          <a:prstGeom prst="ellipse">
            <a:avLst/>
          </a:prstGeom>
          <a:solidFill>
            <a:srgbClr val="4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prstClr val="white"/>
              </a:solidFill>
            </a:endParaRPr>
          </a:p>
        </p:txBody>
      </p:sp>
      <p:sp>
        <p:nvSpPr>
          <p:cNvPr id="3" name="Right Arrow 2"/>
          <p:cNvSpPr/>
          <p:nvPr/>
        </p:nvSpPr>
        <p:spPr>
          <a:xfrm>
            <a:off x="2950362" y="1501687"/>
            <a:ext cx="3069258" cy="208066"/>
          </a:xfrm>
          <a:prstGeom prst="rightArrow">
            <a:avLst/>
          </a:prstGeom>
          <a:solidFill>
            <a:srgbClr val="48A425">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prstClr val="white"/>
              </a:solidFill>
            </a:endParaRPr>
          </a:p>
        </p:txBody>
      </p:sp>
      <p:sp>
        <p:nvSpPr>
          <p:cNvPr id="10" name="Oval 9"/>
          <p:cNvSpPr/>
          <p:nvPr/>
        </p:nvSpPr>
        <p:spPr>
          <a:xfrm>
            <a:off x="1916421" y="3408791"/>
            <a:ext cx="561748" cy="615149"/>
          </a:xfrm>
          <a:prstGeom prst="ellipse">
            <a:avLst/>
          </a:prstGeom>
          <a:solidFill>
            <a:srgbClr val="4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prstClr val="white"/>
              </a:solidFill>
            </a:endParaRPr>
          </a:p>
        </p:txBody>
      </p:sp>
      <p:sp>
        <p:nvSpPr>
          <p:cNvPr id="11" name="Right Arrow 10"/>
          <p:cNvSpPr/>
          <p:nvPr/>
        </p:nvSpPr>
        <p:spPr>
          <a:xfrm rot="21083446">
            <a:off x="2942543" y="3399868"/>
            <a:ext cx="3069258" cy="208066"/>
          </a:xfrm>
          <a:prstGeom prst="rightArrow">
            <a:avLst/>
          </a:prstGeom>
          <a:solidFill>
            <a:srgbClr val="48A425">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prstClr val="white"/>
              </a:solidFill>
            </a:endParaRPr>
          </a:p>
        </p:txBody>
      </p:sp>
      <p:sp>
        <p:nvSpPr>
          <p:cNvPr id="12" name="Oval 11"/>
          <p:cNvSpPr/>
          <p:nvPr/>
        </p:nvSpPr>
        <p:spPr>
          <a:xfrm>
            <a:off x="6264180" y="2300319"/>
            <a:ext cx="561748" cy="615149"/>
          </a:xfrm>
          <a:prstGeom prst="ellipse">
            <a:avLst/>
          </a:prstGeom>
          <a:solidFill>
            <a:srgbClr val="48A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r>
              <a:rPr lang="en-US" sz="1350" dirty="0">
                <a:solidFill>
                  <a:prstClr val="white"/>
                </a:solidFill>
              </a:rPr>
              <a:t>1</a:t>
            </a:r>
          </a:p>
        </p:txBody>
      </p:sp>
      <p:sp>
        <p:nvSpPr>
          <p:cNvPr id="13" name="Oval 12"/>
          <p:cNvSpPr/>
          <p:nvPr/>
        </p:nvSpPr>
        <p:spPr>
          <a:xfrm>
            <a:off x="6264180" y="2943344"/>
            <a:ext cx="561748" cy="615149"/>
          </a:xfrm>
          <a:prstGeom prst="ellipse">
            <a:avLst/>
          </a:prstGeom>
          <a:solidFill>
            <a:srgbClr val="48A425">
              <a:alpha val="6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r>
              <a:rPr lang="en-US" sz="1350" dirty="0">
                <a:solidFill>
                  <a:prstClr val="white"/>
                </a:solidFill>
              </a:rPr>
              <a:t>2</a:t>
            </a:r>
          </a:p>
        </p:txBody>
      </p:sp>
      <p:sp>
        <p:nvSpPr>
          <p:cNvPr id="14" name="Oval 13"/>
          <p:cNvSpPr/>
          <p:nvPr/>
        </p:nvSpPr>
        <p:spPr>
          <a:xfrm>
            <a:off x="6260431" y="3788283"/>
            <a:ext cx="561748" cy="615149"/>
          </a:xfrm>
          <a:prstGeom prst="ellipse">
            <a:avLst/>
          </a:prstGeom>
          <a:solidFill>
            <a:srgbClr val="48A425">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r>
              <a:rPr lang="en-US" sz="1350" dirty="0">
                <a:solidFill>
                  <a:srgbClr val="48A425"/>
                </a:solidFill>
              </a:rPr>
              <a:t>3</a:t>
            </a:r>
          </a:p>
        </p:txBody>
      </p:sp>
      <p:sp>
        <p:nvSpPr>
          <p:cNvPr id="16" name="Right Arrow 15"/>
          <p:cNvSpPr/>
          <p:nvPr/>
        </p:nvSpPr>
        <p:spPr>
          <a:xfrm rot="20766079">
            <a:off x="2888146" y="3096690"/>
            <a:ext cx="3069258" cy="208066"/>
          </a:xfrm>
          <a:prstGeom prst="rightArrow">
            <a:avLst/>
          </a:prstGeom>
          <a:solidFill>
            <a:srgbClr val="48A42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prstClr val="white"/>
              </a:solidFill>
            </a:endParaRPr>
          </a:p>
        </p:txBody>
      </p:sp>
      <p:sp>
        <p:nvSpPr>
          <p:cNvPr id="17" name="Right Arrow 16"/>
          <p:cNvSpPr/>
          <p:nvPr/>
        </p:nvSpPr>
        <p:spPr>
          <a:xfrm rot="579949">
            <a:off x="2914073" y="4189540"/>
            <a:ext cx="3069258" cy="208066"/>
          </a:xfrm>
          <a:prstGeom prst="rightArrow">
            <a:avLst/>
          </a:prstGeom>
          <a:solidFill>
            <a:srgbClr val="48A425">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prstClr val="white"/>
              </a:solidFill>
            </a:endParaRPr>
          </a:p>
        </p:txBody>
      </p:sp>
      <p:sp>
        <p:nvSpPr>
          <p:cNvPr id="4" name="Title 3"/>
          <p:cNvSpPr>
            <a:spLocks noGrp="1"/>
          </p:cNvSpPr>
          <p:nvPr>
            <p:ph type="title"/>
          </p:nvPr>
        </p:nvSpPr>
        <p:spPr/>
        <p:txBody>
          <a:bodyPr/>
          <a:lstStyle/>
          <a:p>
            <a:r>
              <a:rPr lang="en-US" dirty="0"/>
              <a:t>Trends versus Scenario’s</a:t>
            </a:r>
          </a:p>
        </p:txBody>
      </p:sp>
      <p:sp>
        <p:nvSpPr>
          <p:cNvPr id="15" name="Right Arrow 14"/>
          <p:cNvSpPr/>
          <p:nvPr/>
        </p:nvSpPr>
        <p:spPr>
          <a:xfrm rot="184679">
            <a:off x="2955119" y="3886466"/>
            <a:ext cx="3069258" cy="208066"/>
          </a:xfrm>
          <a:prstGeom prst="rightArrow">
            <a:avLst/>
          </a:prstGeom>
          <a:solidFill>
            <a:srgbClr val="48A425">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endParaRPr lang="en-US" sz="1350">
              <a:solidFill>
                <a:prstClr val="white"/>
              </a:solidFill>
            </a:endParaRPr>
          </a:p>
        </p:txBody>
      </p:sp>
      <p:sp>
        <p:nvSpPr>
          <p:cNvPr id="18" name="Oval 17"/>
          <p:cNvSpPr/>
          <p:nvPr/>
        </p:nvSpPr>
        <p:spPr>
          <a:xfrm>
            <a:off x="6260431" y="4448317"/>
            <a:ext cx="561748" cy="615149"/>
          </a:xfrm>
          <a:prstGeom prst="ellipse">
            <a:avLst/>
          </a:prstGeom>
          <a:solidFill>
            <a:srgbClr val="48A425">
              <a:alpha val="1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22960" fontAlgn="base">
              <a:spcBef>
                <a:spcPct val="0"/>
              </a:spcBef>
              <a:spcAft>
                <a:spcPct val="0"/>
              </a:spcAft>
            </a:pPr>
            <a:r>
              <a:rPr lang="en-US" sz="1350" dirty="0">
                <a:solidFill>
                  <a:srgbClr val="48A425"/>
                </a:solidFill>
              </a:rPr>
              <a:t>4</a:t>
            </a:r>
          </a:p>
        </p:txBody>
      </p:sp>
      <p:sp>
        <p:nvSpPr>
          <p:cNvPr id="5" name="Tekstvak 4"/>
          <p:cNvSpPr txBox="1"/>
          <p:nvPr/>
        </p:nvSpPr>
        <p:spPr>
          <a:xfrm>
            <a:off x="583614" y="1411156"/>
            <a:ext cx="1208601" cy="590931"/>
          </a:xfrm>
          <a:prstGeom prst="rect">
            <a:avLst/>
          </a:prstGeom>
          <a:noFill/>
        </p:spPr>
        <p:txBody>
          <a:bodyPr wrap="square" rtlCol="0">
            <a:spAutoFit/>
          </a:bodyPr>
          <a:lstStyle/>
          <a:p>
            <a:pPr defTabSz="822960" fontAlgn="base">
              <a:spcBef>
                <a:spcPct val="0"/>
              </a:spcBef>
              <a:spcAft>
                <a:spcPct val="0"/>
              </a:spcAft>
            </a:pPr>
            <a:r>
              <a:rPr lang="en-US" sz="1620" dirty="0">
                <a:solidFill>
                  <a:srgbClr val="000000"/>
                </a:solidFill>
                <a:latin typeface="Century Gothic" charset="0"/>
                <a:ea typeface="Century Gothic" charset="0"/>
                <a:cs typeface="Century Gothic" charset="0"/>
              </a:rPr>
              <a:t>TRENDS</a:t>
            </a:r>
          </a:p>
          <a:p>
            <a:pPr defTabSz="822960" fontAlgn="base">
              <a:spcBef>
                <a:spcPct val="0"/>
              </a:spcBef>
              <a:spcAft>
                <a:spcPct val="0"/>
              </a:spcAft>
            </a:pPr>
            <a:endParaRPr lang="nl-BE" sz="1620" dirty="0">
              <a:solidFill>
                <a:prstClr val="black"/>
              </a:solidFill>
              <a:latin typeface="Arial" charset="0"/>
              <a:cs typeface="Arial" charset="0"/>
            </a:endParaRPr>
          </a:p>
        </p:txBody>
      </p:sp>
      <p:sp>
        <p:nvSpPr>
          <p:cNvPr id="6" name="Tekstvak 5"/>
          <p:cNvSpPr txBox="1"/>
          <p:nvPr/>
        </p:nvSpPr>
        <p:spPr>
          <a:xfrm>
            <a:off x="415503" y="3538848"/>
            <a:ext cx="1525712" cy="590931"/>
          </a:xfrm>
          <a:prstGeom prst="rect">
            <a:avLst/>
          </a:prstGeom>
          <a:noFill/>
        </p:spPr>
        <p:txBody>
          <a:bodyPr wrap="square" rtlCol="0">
            <a:spAutoFit/>
          </a:bodyPr>
          <a:lstStyle/>
          <a:p>
            <a:pPr defTabSz="822960" fontAlgn="base">
              <a:spcBef>
                <a:spcPct val="0"/>
              </a:spcBef>
              <a:spcAft>
                <a:spcPct val="0"/>
              </a:spcAft>
            </a:pPr>
            <a:r>
              <a:rPr lang="en-US" sz="1620" dirty="0">
                <a:solidFill>
                  <a:srgbClr val="000000"/>
                </a:solidFill>
                <a:latin typeface="Century Gothic" charset="0"/>
                <a:ea typeface="Century Gothic" charset="0"/>
                <a:cs typeface="Century Gothic" charset="0"/>
              </a:rPr>
              <a:t>SCENARIO’S</a:t>
            </a:r>
          </a:p>
          <a:p>
            <a:pPr defTabSz="822960" fontAlgn="base">
              <a:spcBef>
                <a:spcPct val="0"/>
              </a:spcBef>
              <a:spcAft>
                <a:spcPct val="0"/>
              </a:spcAft>
            </a:pPr>
            <a:endParaRPr lang="nl-BE" sz="1620" dirty="0">
              <a:solidFill>
                <a:prstClr val="black"/>
              </a:solidFill>
              <a:latin typeface="Arial" charset="0"/>
              <a:cs typeface="Arial" charset="0"/>
            </a:endParaRPr>
          </a:p>
        </p:txBody>
      </p:sp>
    </p:spTree>
    <p:extLst>
      <p:ext uri="{BB962C8B-B14F-4D97-AF65-F5344CB8AC3E}">
        <p14:creationId xmlns:p14="http://schemas.microsoft.com/office/powerpoint/2010/main" val="608370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2" presetClass="entr" presetSubtype="4"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3" end="3"/>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18" dur="500"/>
                                        <p:tgtEl>
                                          <p:spTgt spid="7">
                                            <p:txEl>
                                              <p:pRg st="4" end="4"/>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1" grpId="0" animBg="1"/>
      <p:bldP spid="12" grpId="0" animBg="1"/>
      <p:bldP spid="13" grpId="0" animBg="1"/>
      <p:bldP spid="14" grpId="0" animBg="1"/>
      <p:bldP spid="16" grpId="0" animBg="1"/>
      <p:bldP spid="17" grpId="0" animBg="1"/>
      <p:bldP spid="15"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Content Placeholder 5"/>
          <p:cNvSpPr>
            <a:spLocks noGrp="1"/>
          </p:cNvSpPr>
          <p:nvPr>
            <p:ph sz="half" idx="12"/>
          </p:nvPr>
        </p:nvSpPr>
        <p:spPr/>
        <p:txBody>
          <a:bodyPr/>
          <a:lstStyle/>
          <a:p>
            <a:endParaRPr lang="en-US"/>
          </a:p>
        </p:txBody>
      </p:sp>
      <p:pic>
        <p:nvPicPr>
          <p:cNvPr id="5" name="Picture 4"/>
          <p:cNvPicPr>
            <a:picLocks noChangeAspect="1"/>
          </p:cNvPicPr>
          <p:nvPr/>
        </p:nvPicPr>
        <p:blipFill rotWithShape="1">
          <a:blip r:embed="rId3"/>
          <a:srcRect l="2210" r="5321"/>
          <a:stretch/>
        </p:blipFill>
        <p:spPr>
          <a:xfrm>
            <a:off x="1390651" y="105835"/>
            <a:ext cx="6210300" cy="485524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05836"/>
            <a:ext cx="3819525" cy="1322917"/>
          </a:xfrm>
          <a:prstGeom prst="rect">
            <a:avLst/>
          </a:prstGeom>
        </p:spPr>
      </p:pic>
    </p:spTree>
    <p:extLst>
      <p:ext uri="{BB962C8B-B14F-4D97-AF65-F5344CB8AC3E}">
        <p14:creationId xmlns:p14="http://schemas.microsoft.com/office/powerpoint/2010/main" val="23023472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65"/>
            <a:ext cx="8229600" cy="952500"/>
          </a:xfrm>
        </p:spPr>
        <p:txBody>
          <a:bodyPr/>
          <a:lstStyle/>
          <a:p>
            <a:r>
              <a:rPr lang="en-US" dirty="0" smtClean="0"/>
              <a:t>Impact - </a:t>
            </a:r>
            <a:r>
              <a:rPr lang="en-US" dirty="0" err="1" smtClean="0"/>
              <a:t>onzekerheidscores</a:t>
            </a:r>
            <a:endParaRPr lang="en-US" dirty="0"/>
          </a:p>
        </p:txBody>
      </p:sp>
      <p:sp>
        <p:nvSpPr>
          <p:cNvPr id="22" name="Up Arrow 3">
            <a:extLst>
              <a:ext uri="{FF2B5EF4-FFF2-40B4-BE49-F238E27FC236}">
                <a16:creationId xmlns:a16="http://schemas.microsoft.com/office/drawing/2014/main" xmlns="" id="{B9A04A37-E60E-4477-83CF-DBE0653438C5}"/>
              </a:ext>
            </a:extLst>
          </p:cNvPr>
          <p:cNvSpPr/>
          <p:nvPr/>
        </p:nvSpPr>
        <p:spPr>
          <a:xfrm>
            <a:off x="2289666" y="975883"/>
            <a:ext cx="125642" cy="3758192"/>
          </a:xfrm>
          <a:prstGeom prst="upArrow">
            <a:avLst/>
          </a:prstGeom>
          <a:solidFill>
            <a:srgbClr val="48A425"/>
          </a:solidFill>
          <a:ln>
            <a:solidFill>
              <a:srgbClr val="48A4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Right Arrow 6">
            <a:extLst>
              <a:ext uri="{FF2B5EF4-FFF2-40B4-BE49-F238E27FC236}">
                <a16:creationId xmlns:a16="http://schemas.microsoft.com/office/drawing/2014/main" xmlns="" id="{A9144FA0-8E08-4865-95D2-5EEC4D0071C4}"/>
              </a:ext>
            </a:extLst>
          </p:cNvPr>
          <p:cNvSpPr/>
          <p:nvPr/>
        </p:nvSpPr>
        <p:spPr>
          <a:xfrm>
            <a:off x="2317412" y="4668994"/>
            <a:ext cx="4697603" cy="102741"/>
          </a:xfrm>
          <a:prstGeom prst="rightArrow">
            <a:avLst/>
          </a:prstGeom>
          <a:solidFill>
            <a:srgbClr val="48A425"/>
          </a:solidFill>
          <a:ln>
            <a:solidFill>
              <a:srgbClr val="48A4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5" name="Picture 7">
            <a:extLst>
              <a:ext uri="{FF2B5EF4-FFF2-40B4-BE49-F238E27FC236}">
                <a16:creationId xmlns:a16="http://schemas.microsoft.com/office/drawing/2014/main" xmlns="" id="{119A288F-A948-4215-B5B6-3A6C6EB7BFD9}"/>
              </a:ext>
            </a:extLst>
          </p:cNvPr>
          <p:cNvPicPr>
            <a:picLocks noChangeAspect="1"/>
          </p:cNvPicPr>
          <p:nvPr/>
        </p:nvPicPr>
        <p:blipFill>
          <a:blip r:embed="rId3"/>
          <a:stretch>
            <a:fillRect/>
          </a:stretch>
        </p:blipFill>
        <p:spPr>
          <a:xfrm>
            <a:off x="4360196" y="4834488"/>
            <a:ext cx="694528" cy="575806"/>
          </a:xfrm>
          <a:prstGeom prst="rect">
            <a:avLst/>
          </a:prstGeom>
        </p:spPr>
      </p:pic>
      <p:pic>
        <p:nvPicPr>
          <p:cNvPr id="28" name="Picture 2" descr="https://s-media-cache-ak0.pinimg.com/736x/30/b7/43/30b743e715cbddab0177dd01e559127e.jpg">
            <a:extLst>
              <a:ext uri="{FF2B5EF4-FFF2-40B4-BE49-F238E27FC236}">
                <a16:creationId xmlns:a16="http://schemas.microsoft.com/office/drawing/2014/main" xmlns="" id="{73CC78C3-67C5-4347-9EB2-FC16281066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697" y="2682252"/>
            <a:ext cx="971099" cy="78955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5">
            <a:extLst>
              <a:ext uri="{FF2B5EF4-FFF2-40B4-BE49-F238E27FC236}">
                <a16:creationId xmlns:a16="http://schemas.microsoft.com/office/drawing/2014/main" xmlns="" id="{3A48BEBE-7FA1-4543-83D3-D05E88361474}"/>
              </a:ext>
            </a:extLst>
          </p:cNvPr>
          <p:cNvSpPr txBox="1"/>
          <p:nvPr/>
        </p:nvSpPr>
        <p:spPr>
          <a:xfrm>
            <a:off x="912848" y="1627089"/>
            <a:ext cx="1421195" cy="300082"/>
          </a:xfrm>
          <a:prstGeom prst="rect">
            <a:avLst/>
          </a:prstGeom>
          <a:noFill/>
        </p:spPr>
        <p:txBody>
          <a:bodyPr wrap="square" rtlCol="0">
            <a:spAutoFit/>
          </a:bodyPr>
          <a:lstStyle/>
          <a:p>
            <a:pPr algn="ctr"/>
            <a:r>
              <a:rPr lang="en-US" sz="1350" dirty="0" err="1">
                <a:latin typeface="Century Gothic" charset="0"/>
                <a:ea typeface="Century Gothic" charset="0"/>
                <a:cs typeface="Century Gothic" charset="0"/>
              </a:rPr>
              <a:t>Hoge</a:t>
            </a:r>
            <a:r>
              <a:rPr lang="en-US" sz="1350" dirty="0">
                <a:latin typeface="Century Gothic" charset="0"/>
                <a:ea typeface="Century Gothic" charset="0"/>
                <a:cs typeface="Century Gothic" charset="0"/>
              </a:rPr>
              <a:t> </a:t>
            </a:r>
            <a:r>
              <a:rPr lang="en-US" sz="1350" dirty="0" smtClean="0">
                <a:latin typeface="Century Gothic" charset="0"/>
                <a:ea typeface="Century Gothic" charset="0"/>
                <a:cs typeface="Century Gothic" charset="0"/>
              </a:rPr>
              <a:t>impact</a:t>
            </a:r>
            <a:endParaRPr lang="en-US" sz="1350" dirty="0">
              <a:latin typeface="Century Gothic" charset="0"/>
              <a:ea typeface="Century Gothic" charset="0"/>
              <a:cs typeface="Century Gothic" charset="0"/>
            </a:endParaRPr>
          </a:p>
        </p:txBody>
      </p:sp>
      <p:sp>
        <p:nvSpPr>
          <p:cNvPr id="31" name="TextBox 8">
            <a:extLst>
              <a:ext uri="{FF2B5EF4-FFF2-40B4-BE49-F238E27FC236}">
                <a16:creationId xmlns:a16="http://schemas.microsoft.com/office/drawing/2014/main" xmlns="" id="{F965E0E7-5643-4E93-A338-F35E76C03B09}"/>
              </a:ext>
            </a:extLst>
          </p:cNvPr>
          <p:cNvSpPr txBox="1"/>
          <p:nvPr/>
        </p:nvSpPr>
        <p:spPr>
          <a:xfrm>
            <a:off x="2445712" y="5208654"/>
            <a:ext cx="633507" cy="300082"/>
          </a:xfrm>
          <a:prstGeom prst="rect">
            <a:avLst/>
          </a:prstGeom>
          <a:noFill/>
        </p:spPr>
        <p:txBody>
          <a:bodyPr wrap="none" rtlCol="0">
            <a:spAutoFit/>
          </a:bodyPr>
          <a:lstStyle/>
          <a:p>
            <a:r>
              <a:rPr lang="nl-BE" sz="1350" dirty="0">
                <a:latin typeface="Century Gothic" charset="0"/>
                <a:ea typeface="Century Gothic" charset="0"/>
                <a:cs typeface="Century Gothic" charset="0"/>
              </a:rPr>
              <a:t>Z</a:t>
            </a:r>
            <a:r>
              <a:rPr lang="en-US" sz="1350" dirty="0" err="1">
                <a:latin typeface="Century Gothic" charset="0"/>
                <a:ea typeface="Century Gothic" charset="0"/>
                <a:cs typeface="Century Gothic" charset="0"/>
              </a:rPr>
              <a:t>eker</a:t>
            </a:r>
            <a:endParaRPr lang="en-US" sz="1350" dirty="0">
              <a:latin typeface="Century Gothic" charset="0"/>
              <a:ea typeface="Century Gothic" charset="0"/>
              <a:cs typeface="Century Gothic" charset="0"/>
            </a:endParaRPr>
          </a:p>
        </p:txBody>
      </p:sp>
      <p:sp>
        <p:nvSpPr>
          <p:cNvPr id="32" name="TextBox 9">
            <a:extLst>
              <a:ext uri="{FF2B5EF4-FFF2-40B4-BE49-F238E27FC236}">
                <a16:creationId xmlns:a16="http://schemas.microsoft.com/office/drawing/2014/main" xmlns="" id="{62DD31D4-D5F4-434A-8755-BB2F7B28E7B7}"/>
              </a:ext>
            </a:extLst>
          </p:cNvPr>
          <p:cNvSpPr txBox="1"/>
          <p:nvPr/>
        </p:nvSpPr>
        <p:spPr>
          <a:xfrm>
            <a:off x="6211324" y="5155629"/>
            <a:ext cx="878262" cy="300082"/>
          </a:xfrm>
          <a:prstGeom prst="rect">
            <a:avLst/>
          </a:prstGeom>
          <a:noFill/>
        </p:spPr>
        <p:txBody>
          <a:bodyPr wrap="none" rtlCol="0">
            <a:spAutoFit/>
          </a:bodyPr>
          <a:lstStyle/>
          <a:p>
            <a:r>
              <a:rPr lang="en-US" sz="1350" dirty="0" err="1">
                <a:latin typeface="Century Gothic" charset="0"/>
                <a:ea typeface="Century Gothic" charset="0"/>
                <a:cs typeface="Century Gothic" charset="0"/>
              </a:rPr>
              <a:t>Onzeker</a:t>
            </a:r>
            <a:endParaRPr lang="en-US" sz="1350" dirty="0">
              <a:latin typeface="Century Gothic" charset="0"/>
              <a:ea typeface="Century Gothic" charset="0"/>
              <a:cs typeface="Century Gothic" charset="0"/>
            </a:endParaRPr>
          </a:p>
        </p:txBody>
      </p:sp>
      <p:sp>
        <p:nvSpPr>
          <p:cNvPr id="33" name="TextBox 2">
            <a:extLst>
              <a:ext uri="{FF2B5EF4-FFF2-40B4-BE49-F238E27FC236}">
                <a16:creationId xmlns:a16="http://schemas.microsoft.com/office/drawing/2014/main" xmlns="" id="{41849288-C01A-4AD0-9DF4-34AEE3F64829}"/>
              </a:ext>
            </a:extLst>
          </p:cNvPr>
          <p:cNvSpPr txBox="1"/>
          <p:nvPr/>
        </p:nvSpPr>
        <p:spPr>
          <a:xfrm>
            <a:off x="896217" y="4393805"/>
            <a:ext cx="1421195" cy="300082"/>
          </a:xfrm>
          <a:prstGeom prst="rect">
            <a:avLst/>
          </a:prstGeom>
          <a:noFill/>
        </p:spPr>
        <p:txBody>
          <a:bodyPr wrap="square" rtlCol="0">
            <a:spAutoFit/>
          </a:bodyPr>
          <a:lstStyle/>
          <a:p>
            <a:pPr algn="ctr"/>
            <a:r>
              <a:rPr lang="en-US" sz="1350" dirty="0" err="1">
                <a:latin typeface="Century Gothic" charset="0"/>
                <a:ea typeface="Century Gothic" charset="0"/>
                <a:cs typeface="Century Gothic" charset="0"/>
              </a:rPr>
              <a:t>Lage</a:t>
            </a:r>
            <a:r>
              <a:rPr lang="en-US" sz="1350" dirty="0">
                <a:latin typeface="Century Gothic" charset="0"/>
                <a:ea typeface="Century Gothic" charset="0"/>
                <a:cs typeface="Century Gothic" charset="0"/>
              </a:rPr>
              <a:t> impact</a:t>
            </a:r>
          </a:p>
        </p:txBody>
      </p:sp>
      <p:pic>
        <p:nvPicPr>
          <p:cNvPr id="34" name="Afbeelding 33">
            <a:extLst>
              <a:ext uri="{FF2B5EF4-FFF2-40B4-BE49-F238E27FC236}">
                <a16:creationId xmlns:a16="http://schemas.microsoft.com/office/drawing/2014/main" xmlns="" id="{8A7D98D4-B149-444D-87EE-CE951973F8B0}"/>
              </a:ext>
            </a:extLst>
          </p:cNvPr>
          <p:cNvPicPr>
            <a:picLocks noChangeAspect="1"/>
          </p:cNvPicPr>
          <p:nvPr/>
        </p:nvPicPr>
        <p:blipFill>
          <a:blip r:embed="rId5"/>
          <a:stretch>
            <a:fillRect/>
          </a:stretch>
        </p:blipFill>
        <p:spPr>
          <a:xfrm>
            <a:off x="1160148" y="3860272"/>
            <a:ext cx="802103" cy="572930"/>
          </a:xfrm>
          <a:prstGeom prst="rect">
            <a:avLst/>
          </a:prstGeom>
        </p:spPr>
      </p:pic>
      <p:pic>
        <p:nvPicPr>
          <p:cNvPr id="35" name="Afbeelding 34">
            <a:extLst>
              <a:ext uri="{FF2B5EF4-FFF2-40B4-BE49-F238E27FC236}">
                <a16:creationId xmlns:a16="http://schemas.microsoft.com/office/drawing/2014/main" xmlns="" id="{491E2270-CC54-4CD7-8E69-6463A517964D}"/>
              </a:ext>
            </a:extLst>
          </p:cNvPr>
          <p:cNvPicPr>
            <a:picLocks noChangeAspect="1"/>
          </p:cNvPicPr>
          <p:nvPr/>
        </p:nvPicPr>
        <p:blipFill rotWithShape="1">
          <a:blip r:embed="rId6"/>
          <a:srcRect l="25815" r="5366"/>
          <a:stretch/>
        </p:blipFill>
        <p:spPr>
          <a:xfrm>
            <a:off x="1249969" y="1111768"/>
            <a:ext cx="746952" cy="566216"/>
          </a:xfrm>
          <a:prstGeom prst="rect">
            <a:avLst/>
          </a:prstGeom>
        </p:spPr>
      </p:pic>
      <p:pic>
        <p:nvPicPr>
          <p:cNvPr id="36" name="Picture 8" descr="http://www.redletterchristians.org/wp-content/uploads/Certainty-and-Doubt.jpg">
            <a:extLst>
              <a:ext uri="{FF2B5EF4-FFF2-40B4-BE49-F238E27FC236}">
                <a16:creationId xmlns:a16="http://schemas.microsoft.com/office/drawing/2014/main" xmlns="" id="{B97B1152-A797-455A-B491-46EBC9EAE2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6559" y="4820313"/>
            <a:ext cx="672035" cy="3938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s://redeeminggod.com/wp-content/uploads/2013/06/Certainty.jpg">
            <a:extLst>
              <a:ext uri="{FF2B5EF4-FFF2-40B4-BE49-F238E27FC236}">
                <a16:creationId xmlns:a16="http://schemas.microsoft.com/office/drawing/2014/main" xmlns="" id="{55D36347-F1E5-46DA-9716-FB89903946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68899" y="4829994"/>
            <a:ext cx="567482" cy="420357"/>
          </a:xfrm>
          <a:prstGeom prst="rect">
            <a:avLst/>
          </a:prstGeom>
          <a:noFill/>
          <a:extLst>
            <a:ext uri="{909E8E84-426E-40dd-AFC4-6F175D3DCCD1}">
              <a14:hiddenFill xmlns:a14="http://schemas.microsoft.com/office/drawing/2010/main">
                <a:solidFill>
                  <a:srgbClr val="FFFFFF"/>
                </a:solidFill>
              </a14:hiddenFill>
            </a:ext>
          </a:extLst>
        </p:spPr>
      </p:pic>
      <p:sp>
        <p:nvSpPr>
          <p:cNvPr id="38" name="Rechthoek 37">
            <a:extLst>
              <a:ext uri="{FF2B5EF4-FFF2-40B4-BE49-F238E27FC236}">
                <a16:creationId xmlns:a16="http://schemas.microsoft.com/office/drawing/2014/main" xmlns="" id="{B7D3B2C4-ED08-4F4B-95A8-E537E7124A5C}"/>
              </a:ext>
            </a:extLst>
          </p:cNvPr>
          <p:cNvSpPr/>
          <p:nvPr/>
        </p:nvSpPr>
        <p:spPr>
          <a:xfrm>
            <a:off x="2486701" y="1110990"/>
            <a:ext cx="2240303" cy="1955249"/>
          </a:xfrm>
          <a:prstGeom prst="rect">
            <a:avLst/>
          </a:prstGeom>
          <a:noFill/>
          <a:ln w="38100">
            <a:solidFill>
              <a:srgbClr val="2EA72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9" name="Rechthoek 38">
            <a:extLst>
              <a:ext uri="{FF2B5EF4-FFF2-40B4-BE49-F238E27FC236}">
                <a16:creationId xmlns:a16="http://schemas.microsoft.com/office/drawing/2014/main" xmlns="" id="{04952B22-00D4-459D-B740-2209B799D0A5}"/>
              </a:ext>
            </a:extLst>
          </p:cNvPr>
          <p:cNvSpPr/>
          <p:nvPr/>
        </p:nvSpPr>
        <p:spPr>
          <a:xfrm>
            <a:off x="4809263" y="1107855"/>
            <a:ext cx="2119331" cy="1955249"/>
          </a:xfrm>
          <a:prstGeom prst="rect">
            <a:avLst/>
          </a:prstGeom>
          <a:noFill/>
          <a:ln w="38100">
            <a:solidFill>
              <a:srgbClr val="2EA72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 name="Tekstvak 39">
            <a:extLst>
              <a:ext uri="{FF2B5EF4-FFF2-40B4-BE49-F238E27FC236}">
                <a16:creationId xmlns:a16="http://schemas.microsoft.com/office/drawing/2014/main" xmlns="" id="{6F5D0BC2-EFBF-4507-AB9E-1A7779907FE6}"/>
              </a:ext>
            </a:extLst>
          </p:cNvPr>
          <p:cNvSpPr txBox="1"/>
          <p:nvPr/>
        </p:nvSpPr>
        <p:spPr>
          <a:xfrm>
            <a:off x="5008568" y="1851086"/>
            <a:ext cx="1831685" cy="507831"/>
          </a:xfrm>
          <a:prstGeom prst="rect">
            <a:avLst/>
          </a:prstGeom>
          <a:noFill/>
        </p:spPr>
        <p:txBody>
          <a:bodyPr wrap="square" rtlCol="0">
            <a:spAutoFit/>
          </a:bodyPr>
          <a:lstStyle/>
          <a:p>
            <a:pPr algn="ctr"/>
            <a:r>
              <a:rPr lang="nl-BE" sz="1350" dirty="0">
                <a:latin typeface="Century Gothic" charset="0"/>
                <a:ea typeface="Century Gothic" charset="0"/>
                <a:cs typeface="Century Gothic" charset="0"/>
              </a:rPr>
              <a:t>Kernonzekerheden of </a:t>
            </a:r>
            <a:r>
              <a:rPr lang="nl-BE" sz="1350" dirty="0" err="1">
                <a:latin typeface="Century Gothic" charset="0"/>
                <a:ea typeface="Century Gothic" charset="0"/>
                <a:cs typeface="Century Gothic" charset="0"/>
              </a:rPr>
              <a:t>Key</a:t>
            </a:r>
            <a:r>
              <a:rPr lang="nl-BE" sz="1350" dirty="0">
                <a:latin typeface="Century Gothic" charset="0"/>
                <a:ea typeface="Century Gothic" charset="0"/>
                <a:cs typeface="Century Gothic" charset="0"/>
              </a:rPr>
              <a:t> </a:t>
            </a:r>
            <a:r>
              <a:rPr lang="nl-BE" sz="1350" dirty="0" err="1">
                <a:latin typeface="Century Gothic" charset="0"/>
                <a:ea typeface="Century Gothic" charset="0"/>
                <a:cs typeface="Century Gothic" charset="0"/>
              </a:rPr>
              <a:t>Uncertainties</a:t>
            </a:r>
            <a:r>
              <a:rPr lang="nl-BE" sz="1350" dirty="0">
                <a:latin typeface="Century Gothic" charset="0"/>
                <a:ea typeface="Century Gothic" charset="0"/>
                <a:cs typeface="Century Gothic" charset="0"/>
              </a:rPr>
              <a:t> </a:t>
            </a:r>
            <a:endParaRPr lang="en-US" sz="1350" dirty="0">
              <a:latin typeface="Century Gothic" charset="0"/>
              <a:ea typeface="Century Gothic" charset="0"/>
              <a:cs typeface="Century Gothic" charset="0"/>
            </a:endParaRPr>
          </a:p>
        </p:txBody>
      </p:sp>
      <p:sp>
        <p:nvSpPr>
          <p:cNvPr id="41" name="Tekstvak 40">
            <a:extLst>
              <a:ext uri="{FF2B5EF4-FFF2-40B4-BE49-F238E27FC236}">
                <a16:creationId xmlns:a16="http://schemas.microsoft.com/office/drawing/2014/main" xmlns="" id="{FBF0A252-17E6-4D70-938D-8C9DE2665FDE}"/>
              </a:ext>
            </a:extLst>
          </p:cNvPr>
          <p:cNvSpPr txBox="1"/>
          <p:nvPr/>
        </p:nvSpPr>
        <p:spPr>
          <a:xfrm>
            <a:off x="2845660" y="1960872"/>
            <a:ext cx="1283493" cy="300082"/>
          </a:xfrm>
          <a:prstGeom prst="rect">
            <a:avLst/>
          </a:prstGeom>
          <a:noFill/>
        </p:spPr>
        <p:txBody>
          <a:bodyPr wrap="square" rtlCol="0">
            <a:spAutoFit/>
          </a:bodyPr>
          <a:lstStyle/>
          <a:p>
            <a:pPr algn="ctr"/>
            <a:r>
              <a:rPr lang="nl-BE" sz="1350" dirty="0">
                <a:latin typeface="Century Gothic" charset="0"/>
                <a:ea typeface="Century Gothic" charset="0"/>
                <a:cs typeface="Century Gothic" charset="0"/>
              </a:rPr>
              <a:t>Megatrends</a:t>
            </a:r>
            <a:endParaRPr lang="en-US" sz="1350" dirty="0">
              <a:latin typeface="Century Gothic" charset="0"/>
              <a:ea typeface="Century Gothic" charset="0"/>
              <a:cs typeface="Century Gothic" charset="0"/>
            </a:endParaRPr>
          </a:p>
        </p:txBody>
      </p:sp>
      <p:sp>
        <p:nvSpPr>
          <p:cNvPr id="42" name="Rechthoek 41">
            <a:extLst>
              <a:ext uri="{FF2B5EF4-FFF2-40B4-BE49-F238E27FC236}">
                <a16:creationId xmlns:a16="http://schemas.microsoft.com/office/drawing/2014/main" xmlns="" id="{F28F1A72-BB13-4F7E-9E1B-B77BD1B3927E}"/>
              </a:ext>
            </a:extLst>
          </p:cNvPr>
          <p:cNvSpPr/>
          <p:nvPr/>
        </p:nvSpPr>
        <p:spPr>
          <a:xfrm>
            <a:off x="2475032" y="3176934"/>
            <a:ext cx="4453560" cy="1419717"/>
          </a:xfrm>
          <a:prstGeom prst="rect">
            <a:avLst/>
          </a:prstGeom>
          <a:noFill/>
          <a:ln w="38100">
            <a:solidFill>
              <a:srgbClr val="2EA72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3" name="Tekstvak 42">
            <a:extLst>
              <a:ext uri="{FF2B5EF4-FFF2-40B4-BE49-F238E27FC236}">
                <a16:creationId xmlns:a16="http://schemas.microsoft.com/office/drawing/2014/main" xmlns="" id="{AA61CB27-1690-4EDD-9626-A6FD204C5A4F}"/>
              </a:ext>
            </a:extLst>
          </p:cNvPr>
          <p:cNvSpPr txBox="1"/>
          <p:nvPr/>
        </p:nvSpPr>
        <p:spPr>
          <a:xfrm>
            <a:off x="4073354" y="3633558"/>
            <a:ext cx="1256916" cy="507831"/>
          </a:xfrm>
          <a:prstGeom prst="rect">
            <a:avLst/>
          </a:prstGeom>
          <a:noFill/>
        </p:spPr>
        <p:txBody>
          <a:bodyPr wrap="square" rtlCol="0">
            <a:spAutoFit/>
          </a:bodyPr>
          <a:lstStyle/>
          <a:p>
            <a:pPr algn="ctr"/>
            <a:r>
              <a:rPr lang="nl-BE" sz="1350" dirty="0">
                <a:latin typeface="Century Gothic" charset="0"/>
                <a:ea typeface="Century Gothic" charset="0"/>
                <a:cs typeface="Century Gothic" charset="0"/>
              </a:rPr>
              <a:t>2</a:t>
            </a:r>
            <a:r>
              <a:rPr lang="nl-BE" sz="1350" baseline="30000" dirty="0">
                <a:latin typeface="Century Gothic" charset="0"/>
                <a:ea typeface="Century Gothic" charset="0"/>
                <a:cs typeface="Century Gothic" charset="0"/>
              </a:rPr>
              <a:t>de</a:t>
            </a:r>
            <a:r>
              <a:rPr lang="nl-BE" sz="1350" dirty="0">
                <a:latin typeface="Century Gothic" charset="0"/>
                <a:ea typeface="Century Gothic" charset="0"/>
                <a:cs typeface="Century Gothic" charset="0"/>
              </a:rPr>
              <a:t> orde thema’s</a:t>
            </a:r>
            <a:endParaRPr lang="en-US" sz="1350" dirty="0">
              <a:latin typeface="Century Gothic" charset="0"/>
              <a:ea typeface="Century Gothic" charset="0"/>
              <a:cs typeface="Century Gothic" charset="0"/>
            </a:endParaRPr>
          </a:p>
        </p:txBody>
      </p:sp>
      <p:sp>
        <p:nvSpPr>
          <p:cNvPr id="3" name="Content Placeholder 2"/>
          <p:cNvSpPr>
            <a:spLocks noGrp="1"/>
          </p:cNvSpPr>
          <p:nvPr>
            <p:ph sz="half" idx="12"/>
          </p:nvPr>
        </p:nvSpPr>
        <p:spPr/>
        <p:txBody>
          <a:bodyPr/>
          <a:lstStyle/>
          <a:p>
            <a:endParaRPr lang="en-US"/>
          </a:p>
        </p:txBody>
      </p:sp>
    </p:spTree>
    <p:extLst>
      <p:ext uri="{BB962C8B-B14F-4D97-AF65-F5344CB8AC3E}">
        <p14:creationId xmlns:p14="http://schemas.microsoft.com/office/powerpoint/2010/main" val="1245410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65"/>
            <a:ext cx="8229600" cy="952500"/>
          </a:xfrm>
        </p:spPr>
        <p:txBody>
          <a:bodyPr/>
          <a:lstStyle/>
          <a:p>
            <a:r>
              <a:rPr lang="en-US" dirty="0" err="1" smtClean="0"/>
              <a:t>Onzekerheidscores</a:t>
            </a:r>
            <a:endParaRPr lang="en-US" dirty="0"/>
          </a:p>
        </p:txBody>
      </p:sp>
      <p:sp>
        <p:nvSpPr>
          <p:cNvPr id="4" name="Up Arrow 3"/>
          <p:cNvSpPr/>
          <p:nvPr/>
        </p:nvSpPr>
        <p:spPr>
          <a:xfrm>
            <a:off x="2289666" y="975882"/>
            <a:ext cx="125642" cy="3758192"/>
          </a:xfrm>
          <a:prstGeom prst="upArrow">
            <a:avLst/>
          </a:prstGeom>
          <a:solidFill>
            <a:srgbClr val="48A425"/>
          </a:solidFill>
          <a:ln>
            <a:solidFill>
              <a:srgbClr val="48A4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6" name="TextBox 5"/>
          <p:cNvSpPr txBox="1"/>
          <p:nvPr/>
        </p:nvSpPr>
        <p:spPr>
          <a:xfrm rot="16200000">
            <a:off x="1305648" y="1271249"/>
            <a:ext cx="1579106" cy="300082"/>
          </a:xfrm>
          <a:prstGeom prst="rect">
            <a:avLst/>
          </a:prstGeom>
          <a:noFill/>
        </p:spPr>
        <p:txBody>
          <a:bodyPr wrap="square" rtlCol="0">
            <a:spAutoFit/>
          </a:bodyPr>
          <a:lstStyle/>
          <a:p>
            <a:r>
              <a:rPr lang="en-US" sz="1350" dirty="0">
                <a:solidFill>
                  <a:prstClr val="black"/>
                </a:solidFill>
              </a:rPr>
              <a:t>impact high</a:t>
            </a:r>
          </a:p>
        </p:txBody>
      </p:sp>
      <p:sp>
        <p:nvSpPr>
          <p:cNvPr id="7" name="Right Arrow 6"/>
          <p:cNvSpPr/>
          <p:nvPr/>
        </p:nvSpPr>
        <p:spPr>
          <a:xfrm>
            <a:off x="2317411" y="4668993"/>
            <a:ext cx="4697603" cy="102741"/>
          </a:xfrm>
          <a:prstGeom prst="rightArrow">
            <a:avLst/>
          </a:prstGeom>
          <a:solidFill>
            <a:srgbClr val="48A425"/>
          </a:solidFill>
          <a:ln>
            <a:solidFill>
              <a:srgbClr val="48A4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pic>
        <p:nvPicPr>
          <p:cNvPr id="8" name="Picture 7"/>
          <p:cNvPicPr>
            <a:picLocks noChangeAspect="1"/>
          </p:cNvPicPr>
          <p:nvPr/>
        </p:nvPicPr>
        <p:blipFill>
          <a:blip r:embed="rId3"/>
          <a:stretch>
            <a:fillRect/>
          </a:stretch>
        </p:blipFill>
        <p:spPr>
          <a:xfrm>
            <a:off x="4360196" y="4834487"/>
            <a:ext cx="694528" cy="575806"/>
          </a:xfrm>
          <a:prstGeom prst="rect">
            <a:avLst/>
          </a:prstGeom>
        </p:spPr>
      </p:pic>
      <p:sp>
        <p:nvSpPr>
          <p:cNvPr id="9" name="TextBox 8"/>
          <p:cNvSpPr txBox="1"/>
          <p:nvPr/>
        </p:nvSpPr>
        <p:spPr>
          <a:xfrm>
            <a:off x="2502350" y="4727132"/>
            <a:ext cx="675974" cy="300082"/>
          </a:xfrm>
          <a:prstGeom prst="rect">
            <a:avLst/>
          </a:prstGeom>
          <a:noFill/>
        </p:spPr>
        <p:txBody>
          <a:bodyPr wrap="none" rtlCol="0">
            <a:spAutoFit/>
          </a:bodyPr>
          <a:lstStyle/>
          <a:p>
            <a:r>
              <a:rPr lang="en-US" sz="1350" dirty="0">
                <a:solidFill>
                  <a:prstClr val="black"/>
                </a:solidFill>
              </a:rPr>
              <a:t>certain</a:t>
            </a:r>
          </a:p>
        </p:txBody>
      </p:sp>
      <p:sp>
        <p:nvSpPr>
          <p:cNvPr id="10" name="TextBox 9"/>
          <p:cNvSpPr txBox="1"/>
          <p:nvPr/>
        </p:nvSpPr>
        <p:spPr>
          <a:xfrm>
            <a:off x="6287905" y="4730842"/>
            <a:ext cx="857890" cy="300082"/>
          </a:xfrm>
          <a:prstGeom prst="rect">
            <a:avLst/>
          </a:prstGeom>
          <a:noFill/>
        </p:spPr>
        <p:txBody>
          <a:bodyPr wrap="none" rtlCol="0">
            <a:spAutoFit/>
          </a:bodyPr>
          <a:lstStyle/>
          <a:p>
            <a:r>
              <a:rPr lang="en-US" sz="1350" dirty="0">
                <a:solidFill>
                  <a:prstClr val="black"/>
                </a:solidFill>
              </a:rPr>
              <a:t>uncertain</a:t>
            </a:r>
          </a:p>
        </p:txBody>
      </p:sp>
      <p:pic>
        <p:nvPicPr>
          <p:cNvPr id="1026" name="Picture 2" descr="https://s-media-cache-ak0.pinimg.com/736x/30/b7/43/30b743e715cbddab0177dd01e559127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1696" y="2682252"/>
            <a:ext cx="971099" cy="789553"/>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0"/>
          <p:cNvSpPr/>
          <p:nvPr/>
        </p:nvSpPr>
        <p:spPr>
          <a:xfrm>
            <a:off x="5313516" y="975883"/>
            <a:ext cx="1904936" cy="1500190"/>
          </a:xfrm>
          <a:prstGeom prst="roundRect">
            <a:avLst/>
          </a:prstGeom>
          <a:solidFill>
            <a:srgbClr val="48A425">
              <a:alpha val="21000"/>
            </a:srgbClr>
          </a:solidFill>
          <a:ln>
            <a:solidFill>
              <a:srgbClr val="48A4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14" name="TextBox 2"/>
          <p:cNvSpPr txBox="1"/>
          <p:nvPr/>
        </p:nvSpPr>
        <p:spPr>
          <a:xfrm rot="16200000">
            <a:off x="1333632" y="3817941"/>
            <a:ext cx="1579106" cy="300082"/>
          </a:xfrm>
          <a:prstGeom prst="rect">
            <a:avLst/>
          </a:prstGeom>
          <a:noFill/>
        </p:spPr>
        <p:txBody>
          <a:bodyPr wrap="square" rtlCol="0">
            <a:spAutoFit/>
          </a:bodyPr>
          <a:lstStyle/>
          <a:p>
            <a:r>
              <a:rPr lang="en-US" sz="1350" dirty="0">
                <a:solidFill>
                  <a:prstClr val="black"/>
                </a:solidFill>
              </a:rPr>
              <a:t>impact low</a:t>
            </a:r>
          </a:p>
        </p:txBody>
      </p:sp>
      <p:sp>
        <p:nvSpPr>
          <p:cNvPr id="12" name="Content Placeholder 2">
            <a:extLst>
              <a:ext uri="{FF2B5EF4-FFF2-40B4-BE49-F238E27FC236}">
                <a16:creationId xmlns:a16="http://schemas.microsoft.com/office/drawing/2014/main" xmlns="" id="{DB2A879D-9093-4BF8-BDEF-8B5D710CEA8E}"/>
              </a:ext>
            </a:extLst>
          </p:cNvPr>
          <p:cNvSpPr>
            <a:spLocks noGrp="1"/>
          </p:cNvSpPr>
          <p:nvPr>
            <p:ph sz="half" idx="12"/>
          </p:nvPr>
        </p:nvSpPr>
        <p:spPr>
          <a:xfrm>
            <a:off x="7214320" y="1193075"/>
            <a:ext cx="1764571" cy="3475919"/>
          </a:xfrm>
        </p:spPr>
        <p:txBody>
          <a:bodyPr>
            <a:normAutofit/>
          </a:bodyPr>
          <a:lstStyle/>
          <a:p>
            <a:r>
              <a:rPr lang="nl-BE" sz="1080" dirty="0">
                <a:latin typeface="Century Gothic" charset="0"/>
                <a:ea typeface="Century Gothic" charset="0"/>
                <a:cs typeface="Century Gothic" charset="0"/>
              </a:rPr>
              <a:t>We werken met </a:t>
            </a:r>
          </a:p>
          <a:p>
            <a:r>
              <a:rPr lang="nl-BE" sz="1080" u="sng" dirty="0">
                <a:latin typeface="Century Gothic" charset="0"/>
                <a:ea typeface="Century Gothic" charset="0"/>
                <a:cs typeface="Century Gothic" charset="0"/>
              </a:rPr>
              <a:t>2 kernonzekerheden</a:t>
            </a:r>
          </a:p>
          <a:p>
            <a:pPr marL="257175" indent="-257175">
              <a:buFontTx/>
              <a:buChar char="-"/>
            </a:pPr>
            <a:r>
              <a:rPr lang="nl-BE" sz="1080" dirty="0">
                <a:latin typeface="Century Gothic" charset="0"/>
                <a:ea typeface="Century Gothic" charset="0"/>
                <a:cs typeface="Century Gothic" charset="0"/>
              </a:rPr>
              <a:t>Indien meer: </a:t>
            </a:r>
            <a:r>
              <a:rPr lang="nl-BE" sz="1080" dirty="0" err="1">
                <a:latin typeface="Century Gothic" charset="0"/>
                <a:ea typeface="Century Gothic" charset="0"/>
                <a:cs typeface="Century Gothic" charset="0"/>
              </a:rPr>
              <a:t>herclusteren</a:t>
            </a:r>
            <a:r>
              <a:rPr lang="nl-BE" sz="1080" dirty="0">
                <a:latin typeface="Century Gothic" charset="0"/>
                <a:ea typeface="Century Gothic" charset="0"/>
                <a:cs typeface="Century Gothic" charset="0"/>
              </a:rPr>
              <a:t> </a:t>
            </a:r>
          </a:p>
          <a:p>
            <a:pPr marL="257175" indent="-257175">
              <a:buFontTx/>
              <a:buChar char="-"/>
            </a:pPr>
            <a:r>
              <a:rPr lang="nl-BE" sz="1080" dirty="0">
                <a:latin typeface="Century Gothic" charset="0"/>
                <a:ea typeface="Century Gothic" charset="0"/>
                <a:cs typeface="Century Gothic" charset="0"/>
              </a:rPr>
              <a:t>Indien minder: scores zijn relatief</a:t>
            </a:r>
          </a:p>
          <a:p>
            <a:pPr marL="257175" indent="-257175">
              <a:buFontTx/>
              <a:buChar char="-"/>
            </a:pPr>
            <a:endParaRPr lang="nl-BE" sz="1080" dirty="0">
              <a:latin typeface="Century Gothic" charset="0"/>
              <a:ea typeface="Century Gothic" charset="0"/>
              <a:cs typeface="Century Gothic" charset="0"/>
            </a:endParaRPr>
          </a:p>
          <a:p>
            <a:r>
              <a:rPr lang="en-US" sz="1080" u="sng" dirty="0" err="1">
                <a:latin typeface="Century Gothic" charset="0"/>
                <a:ea typeface="Century Gothic" charset="0"/>
                <a:cs typeface="Century Gothic" charset="0"/>
              </a:rPr>
              <a:t>Voorwaarden</a:t>
            </a:r>
            <a:r>
              <a:rPr lang="en-US" sz="1080" u="sng" dirty="0">
                <a:latin typeface="Century Gothic" charset="0"/>
                <a:ea typeface="Century Gothic" charset="0"/>
                <a:cs typeface="Century Gothic" charset="0"/>
              </a:rPr>
              <a:t> :</a:t>
            </a:r>
            <a:endParaRPr lang="en-US" sz="1080" dirty="0">
              <a:latin typeface="Century Gothic" charset="0"/>
              <a:ea typeface="Century Gothic" charset="0"/>
              <a:cs typeface="Century Gothic" charset="0"/>
            </a:endParaRPr>
          </a:p>
          <a:p>
            <a:pPr marL="257175" indent="-257175">
              <a:buFont typeface="Wingdings" panose="05000000000000000000" pitchFamily="2" charset="2"/>
              <a:buChar char="q"/>
            </a:pPr>
            <a:r>
              <a:rPr lang="en-US" sz="1080" dirty="0">
                <a:latin typeface="Century Gothic" charset="0"/>
                <a:ea typeface="Century Gothic" charset="0"/>
                <a:cs typeface="Century Gothic" charset="0"/>
              </a:rPr>
              <a:t>Relevant</a:t>
            </a:r>
          </a:p>
          <a:p>
            <a:pPr marL="257175" indent="-257175">
              <a:buFont typeface="Wingdings" panose="05000000000000000000" pitchFamily="2" charset="2"/>
              <a:buChar char="q"/>
            </a:pPr>
            <a:r>
              <a:rPr lang="en-US" sz="1080" dirty="0" err="1">
                <a:latin typeface="Century Gothic" charset="0"/>
                <a:ea typeface="Century Gothic" charset="0"/>
                <a:cs typeface="Century Gothic" charset="0"/>
              </a:rPr>
              <a:t>Onafhankelijk</a:t>
            </a:r>
            <a:endParaRPr lang="en-US" sz="1080" dirty="0">
              <a:latin typeface="Century Gothic" charset="0"/>
              <a:ea typeface="Century Gothic" charset="0"/>
              <a:cs typeface="Century Gothic" charset="0"/>
            </a:endParaRPr>
          </a:p>
          <a:p>
            <a:pPr marL="257175" indent="-257175">
              <a:buFont typeface="Wingdings" panose="05000000000000000000" pitchFamily="2" charset="2"/>
              <a:buChar char="q"/>
            </a:pPr>
            <a:r>
              <a:rPr lang="en-US" sz="1080" dirty="0" err="1">
                <a:latin typeface="Century Gothic" charset="0"/>
                <a:ea typeface="Century Gothic" charset="0"/>
                <a:cs typeface="Century Gothic" charset="0"/>
              </a:rPr>
              <a:t>Voldoende</a:t>
            </a:r>
            <a:r>
              <a:rPr lang="en-US" sz="1080" dirty="0">
                <a:latin typeface="Century Gothic" charset="0"/>
                <a:ea typeface="Century Gothic" charset="0"/>
                <a:cs typeface="Century Gothic" charset="0"/>
              </a:rPr>
              <a:t> </a:t>
            </a:r>
            <a:r>
              <a:rPr lang="en-US" sz="1080" dirty="0" err="1">
                <a:latin typeface="Century Gothic" charset="0"/>
                <a:ea typeface="Century Gothic" charset="0"/>
                <a:cs typeface="Century Gothic" charset="0"/>
              </a:rPr>
              <a:t>onderscheidend</a:t>
            </a:r>
            <a:endParaRPr lang="en-US" sz="1080" dirty="0">
              <a:latin typeface="Century Gothic" charset="0"/>
              <a:ea typeface="Century Gothic" charset="0"/>
              <a:cs typeface="Century Gothic" charset="0"/>
            </a:endParaRPr>
          </a:p>
          <a:p>
            <a:pPr marL="257175" indent="-257175">
              <a:buFont typeface="Wingdings" panose="05000000000000000000" pitchFamily="2" charset="2"/>
              <a:buChar char="q"/>
            </a:pPr>
            <a:r>
              <a:rPr lang="en-US" sz="1080" dirty="0" err="1">
                <a:latin typeface="Century Gothic" charset="0"/>
                <a:ea typeface="Century Gothic" charset="0"/>
                <a:cs typeface="Century Gothic" charset="0"/>
              </a:rPr>
              <a:t>Formuleren</a:t>
            </a:r>
            <a:r>
              <a:rPr lang="en-US" sz="1080" dirty="0">
                <a:latin typeface="Century Gothic" charset="0"/>
                <a:ea typeface="Century Gothic" charset="0"/>
                <a:cs typeface="Century Gothic" charset="0"/>
              </a:rPr>
              <a:t> in </a:t>
            </a:r>
            <a:r>
              <a:rPr lang="en-US" sz="1080" dirty="0" err="1">
                <a:latin typeface="Century Gothic" charset="0"/>
                <a:ea typeface="Century Gothic" charset="0"/>
                <a:cs typeface="Century Gothic" charset="0"/>
              </a:rPr>
              <a:t>uitersten</a:t>
            </a:r>
            <a:r>
              <a:rPr lang="en-US" sz="1080" dirty="0">
                <a:latin typeface="Century Gothic" charset="0"/>
                <a:ea typeface="Century Gothic" charset="0"/>
                <a:cs typeface="Century Gothic" charset="0"/>
              </a:rPr>
              <a:t> (</a:t>
            </a:r>
            <a:r>
              <a:rPr lang="en-US" sz="1080" dirty="0" err="1">
                <a:latin typeface="Century Gothic" charset="0"/>
                <a:ea typeface="Century Gothic" charset="0"/>
                <a:cs typeface="Century Gothic" charset="0"/>
              </a:rPr>
              <a:t>bipolair</a:t>
            </a:r>
            <a:r>
              <a:rPr lang="en-US" sz="1080" dirty="0">
                <a:latin typeface="Century Gothic" charset="0"/>
                <a:ea typeface="Century Gothic" charset="0"/>
                <a:cs typeface="Century Gothic" charset="0"/>
              </a:rPr>
              <a:t>)?</a:t>
            </a:r>
          </a:p>
        </p:txBody>
      </p:sp>
    </p:spTree>
    <p:extLst>
      <p:ext uri="{BB962C8B-B14F-4D97-AF65-F5344CB8AC3E}">
        <p14:creationId xmlns:p14="http://schemas.microsoft.com/office/powerpoint/2010/main" val="13529042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4033039" y="1314701"/>
            <a:ext cx="317143" cy="3356306"/>
            <a:chOff x="2661892" y="1559169"/>
            <a:chExt cx="422857" cy="4027566"/>
          </a:xfrm>
        </p:grpSpPr>
        <p:cxnSp>
          <p:nvCxnSpPr>
            <p:cNvPr id="5" name="Straight Arrow Connector 4"/>
            <p:cNvCxnSpPr/>
            <p:nvPr/>
          </p:nvCxnSpPr>
          <p:spPr>
            <a:xfrm>
              <a:off x="2661892" y="1559169"/>
              <a:ext cx="0" cy="4027566"/>
            </a:xfrm>
            <a:prstGeom prst="straightConnector1">
              <a:avLst/>
            </a:prstGeom>
            <a:ln w="57150">
              <a:solidFill>
                <a:srgbClr val="FF3399"/>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 name="Rechthoek 5"/>
            <p:cNvSpPr/>
            <p:nvPr/>
          </p:nvSpPr>
          <p:spPr>
            <a:xfrm rot="5400000">
              <a:off x="1881090" y="2952708"/>
              <a:ext cx="2083467" cy="323850"/>
            </a:xfrm>
            <a:prstGeom prst="rect">
              <a:avLst/>
            </a:prstGeom>
            <a:solidFill>
              <a:sysClr val="window" lastClr="FFFFFF"/>
            </a:solidFill>
            <a:ln w="12700" cap="flat" cmpd="sng" algn="ctr">
              <a:solidFill>
                <a:sysClr val="window" lastClr="FFFFFF">
                  <a:lumMod val="50000"/>
                </a:sysClr>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r>
                <a:rPr lang="nl-BE" sz="1350" b="1" kern="0" cap="all" dirty="0">
                  <a:solidFill>
                    <a:prstClr val="black"/>
                  </a:solidFill>
                </a:rPr>
                <a:t>…</a:t>
              </a:r>
            </a:p>
          </p:txBody>
        </p:sp>
      </p:grpSp>
      <p:grpSp>
        <p:nvGrpSpPr>
          <p:cNvPr id="9" name="Groep 8"/>
          <p:cNvGrpSpPr/>
          <p:nvPr/>
        </p:nvGrpSpPr>
        <p:grpSpPr>
          <a:xfrm>
            <a:off x="2564158" y="2639657"/>
            <a:ext cx="2980592" cy="333421"/>
            <a:chOff x="703385" y="3149110"/>
            <a:chExt cx="3974123" cy="400104"/>
          </a:xfrm>
        </p:grpSpPr>
        <p:cxnSp>
          <p:nvCxnSpPr>
            <p:cNvPr id="10" name="Straight Arrow Connector 3"/>
            <p:cNvCxnSpPr/>
            <p:nvPr/>
          </p:nvCxnSpPr>
          <p:spPr>
            <a:xfrm>
              <a:off x="703385" y="3549214"/>
              <a:ext cx="3974123" cy="0"/>
            </a:xfrm>
            <a:prstGeom prst="straightConnector1">
              <a:avLst/>
            </a:prstGeom>
            <a:ln w="57150">
              <a:solidFill>
                <a:schemeClr val="accent5">
                  <a:lumMod val="60000"/>
                  <a:lumOff val="4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Rechthoek 10"/>
            <p:cNvSpPr/>
            <p:nvPr/>
          </p:nvSpPr>
          <p:spPr>
            <a:xfrm>
              <a:off x="1070722" y="3149110"/>
              <a:ext cx="2469647" cy="323850"/>
            </a:xfrm>
            <a:prstGeom prst="rect">
              <a:avLst/>
            </a:prstGeom>
            <a:solidFill>
              <a:sysClr val="window" lastClr="FFFFFF"/>
            </a:solidFill>
            <a:ln w="12700" cap="flat" cmpd="sng" algn="ctr">
              <a:solidFill>
                <a:sysClr val="window" lastClr="FFFFFF">
                  <a:lumMod val="50000"/>
                </a:sysClr>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a:defRPr/>
              </a:pPr>
              <a:r>
                <a:rPr lang="nl-BE" sz="1350" b="1" kern="0" cap="all" dirty="0">
                  <a:solidFill>
                    <a:prstClr val="black"/>
                  </a:solidFill>
                </a:rPr>
                <a:t>…</a:t>
              </a:r>
            </a:p>
          </p:txBody>
        </p:sp>
      </p:grpSp>
      <p:sp>
        <p:nvSpPr>
          <p:cNvPr id="14" name="Title 1"/>
          <p:cNvSpPr>
            <a:spLocks noGrp="1"/>
          </p:cNvSpPr>
          <p:nvPr>
            <p:ph type="title"/>
          </p:nvPr>
        </p:nvSpPr>
        <p:spPr>
          <a:xfrm>
            <a:off x="457200" y="114565"/>
            <a:ext cx="8229600" cy="952500"/>
          </a:xfrm>
        </p:spPr>
        <p:txBody>
          <a:bodyPr/>
          <a:lstStyle/>
          <a:p>
            <a:r>
              <a:rPr lang="en-US" dirty="0" smtClean="0"/>
              <a:t>Scenario matrix</a:t>
            </a:r>
            <a:endParaRPr lang="en-US" dirty="0"/>
          </a:p>
        </p:txBody>
      </p:sp>
      <p:sp>
        <p:nvSpPr>
          <p:cNvPr id="16" name="Tekstvak 2"/>
          <p:cNvSpPr txBox="1">
            <a:spLocks noChangeArrowheads="1"/>
          </p:cNvSpPr>
          <p:nvPr/>
        </p:nvSpPr>
        <p:spPr bwMode="auto">
          <a:xfrm>
            <a:off x="6666903" y="4067273"/>
            <a:ext cx="2264084" cy="1280587"/>
          </a:xfrm>
          <a:prstGeom prst="rect">
            <a:avLst/>
          </a:prstGeom>
          <a:solidFill>
            <a:srgbClr val="FFFFFF"/>
          </a:solidFill>
          <a:ln w="9525">
            <a:solidFill>
              <a:srgbClr val="FF0000"/>
            </a:solidFill>
            <a:miter lim="800000"/>
            <a:headEnd/>
            <a:tailEnd/>
          </a:ln>
          <a:effectLst>
            <a:outerShdw blurRad="50800" dist="38100" dir="2700000" algn="tl" rotWithShape="0">
              <a:prstClr val="black">
                <a:alpha val="40000"/>
              </a:prstClr>
            </a:outerShdw>
          </a:effectLst>
        </p:spPr>
        <p:txBody>
          <a:bodyPr rot="0" vert="horz" wrap="square" lIns="68580" tIns="34290" rIns="68580" bIns="34290" anchor="t" anchorCtr="0">
            <a:noAutofit/>
          </a:bodyPr>
          <a:lstStyle/>
          <a:p>
            <a:pPr>
              <a:lnSpc>
                <a:spcPct val="107000"/>
              </a:lnSpc>
              <a:spcAft>
                <a:spcPts val="600"/>
              </a:spcAft>
            </a:pPr>
            <a:r>
              <a:rPr lang="nl-BE" sz="1050" b="1" dirty="0">
                <a:solidFill>
                  <a:prstClr val="black"/>
                </a:solidFill>
                <a:ea typeface="Calibri" panose="020F0502020204030204" pitchFamily="34" charset="0"/>
                <a:cs typeface="Times New Roman" panose="02020603050405020304" pitchFamily="18" charset="0"/>
              </a:rPr>
              <a:t>VOORWAARDEN KERNONZEKERHEDEN</a:t>
            </a:r>
            <a:endParaRPr lang="nl-BE" sz="1050" dirty="0">
              <a:solidFill>
                <a:prstClr val="black"/>
              </a:solidFill>
              <a:ea typeface="Calibri" panose="020F0502020204030204" pitchFamily="34" charset="0"/>
              <a:cs typeface="Times New Roman" panose="02020603050405020304" pitchFamily="18" charset="0"/>
            </a:endParaRPr>
          </a:p>
          <a:p>
            <a:pPr marL="257175" indent="-257175">
              <a:buFont typeface="Wingdings" panose="05000000000000000000" pitchFamily="2" charset="2"/>
              <a:buChar char=""/>
            </a:pPr>
            <a:r>
              <a:rPr lang="nl-BE" sz="1050" dirty="0">
                <a:solidFill>
                  <a:prstClr val="black"/>
                </a:solidFill>
                <a:ea typeface="Calibri" panose="020F0502020204030204" pitchFamily="34" charset="0"/>
              </a:rPr>
              <a:t>Relevant</a:t>
            </a:r>
            <a:endParaRPr lang="nl-BE" sz="1050" dirty="0">
              <a:solidFill>
                <a:prstClr val="black"/>
              </a:solidFill>
              <a:latin typeface="Times New Roman" panose="02020603050405020304" pitchFamily="18" charset="0"/>
              <a:ea typeface="Times New Roman" panose="02020603050405020304" pitchFamily="18" charset="0"/>
            </a:endParaRPr>
          </a:p>
          <a:p>
            <a:pPr marL="257175" indent="-257175">
              <a:buFont typeface="Wingdings" panose="05000000000000000000" pitchFamily="2" charset="2"/>
              <a:buChar char=""/>
            </a:pPr>
            <a:r>
              <a:rPr lang="nl-BE" sz="1050" dirty="0">
                <a:solidFill>
                  <a:prstClr val="black"/>
                </a:solidFill>
                <a:ea typeface="Times New Roman" panose="02020603050405020304" pitchFamily="18" charset="0"/>
              </a:rPr>
              <a:t>Onafhankelijk</a:t>
            </a:r>
            <a:endParaRPr lang="nl-BE" sz="1050" dirty="0">
              <a:solidFill>
                <a:prstClr val="black"/>
              </a:solidFill>
              <a:latin typeface="Times New Roman" panose="02020603050405020304" pitchFamily="18" charset="0"/>
              <a:ea typeface="Times New Roman" panose="02020603050405020304" pitchFamily="18" charset="0"/>
            </a:endParaRPr>
          </a:p>
          <a:p>
            <a:pPr marL="257175" indent="-257175">
              <a:buFont typeface="Wingdings" panose="05000000000000000000" pitchFamily="2" charset="2"/>
              <a:buChar char=""/>
            </a:pPr>
            <a:r>
              <a:rPr lang="nl-BE" sz="1050" dirty="0">
                <a:solidFill>
                  <a:prstClr val="black"/>
                </a:solidFill>
                <a:ea typeface="Times New Roman" panose="02020603050405020304" pitchFamily="18" charset="0"/>
              </a:rPr>
              <a:t>Voldoende onderscheidend</a:t>
            </a:r>
            <a:endParaRPr lang="nl-BE" sz="1050" dirty="0">
              <a:solidFill>
                <a:prstClr val="black"/>
              </a:solidFill>
              <a:latin typeface="Times New Roman" panose="02020603050405020304" pitchFamily="18" charset="0"/>
              <a:ea typeface="Times New Roman" panose="02020603050405020304" pitchFamily="18" charset="0"/>
            </a:endParaRPr>
          </a:p>
          <a:p>
            <a:pPr marL="257175" indent="-257175">
              <a:buFont typeface="Wingdings" panose="05000000000000000000" pitchFamily="2" charset="2"/>
              <a:buChar char=""/>
            </a:pPr>
            <a:r>
              <a:rPr lang="nl-BE" sz="1050" dirty="0">
                <a:solidFill>
                  <a:prstClr val="black"/>
                </a:solidFill>
                <a:ea typeface="Times New Roman" panose="02020603050405020304" pitchFamily="18" charset="0"/>
              </a:rPr>
              <a:t>Formuleren in uitersten (bipolair)</a:t>
            </a:r>
            <a:endParaRPr lang="nl-BE" sz="1050" dirty="0">
              <a:solidFill>
                <a:prstClr val="black"/>
              </a:solidFill>
              <a:latin typeface="Times New Roman" panose="02020603050405020304" pitchFamily="18" charset="0"/>
              <a:ea typeface="Times New Roman" panose="02020603050405020304" pitchFamily="18" charset="0"/>
            </a:endParaRPr>
          </a:p>
          <a:p>
            <a:pPr>
              <a:lnSpc>
                <a:spcPct val="107000"/>
              </a:lnSpc>
              <a:spcAft>
                <a:spcPts val="600"/>
              </a:spcAft>
            </a:pPr>
            <a:r>
              <a:rPr lang="nl-BE" sz="1050" dirty="0">
                <a:solidFill>
                  <a:prstClr val="black"/>
                </a:solidFill>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677319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hthoek 44"/>
          <p:cNvSpPr/>
          <p:nvPr/>
        </p:nvSpPr>
        <p:spPr>
          <a:xfrm>
            <a:off x="4572849" y="4079396"/>
            <a:ext cx="677636" cy="17857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350">
              <a:solidFill>
                <a:prstClr val="white"/>
              </a:solidFill>
            </a:endParaRPr>
          </a:p>
        </p:txBody>
      </p:sp>
      <p:sp>
        <p:nvSpPr>
          <p:cNvPr id="44" name="Rechthoek 43"/>
          <p:cNvSpPr/>
          <p:nvPr/>
        </p:nvSpPr>
        <p:spPr>
          <a:xfrm>
            <a:off x="5723164" y="3660973"/>
            <a:ext cx="677636" cy="17857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350">
              <a:solidFill>
                <a:prstClr val="white"/>
              </a:solidFill>
            </a:endParaRPr>
          </a:p>
        </p:txBody>
      </p:sp>
      <p:sp>
        <p:nvSpPr>
          <p:cNvPr id="43" name="Rechthoek 42"/>
          <p:cNvSpPr/>
          <p:nvPr/>
        </p:nvSpPr>
        <p:spPr>
          <a:xfrm>
            <a:off x="5311654" y="3253809"/>
            <a:ext cx="1157288" cy="17857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350">
              <a:solidFill>
                <a:prstClr val="white"/>
              </a:solidFill>
            </a:endParaRPr>
          </a:p>
        </p:txBody>
      </p:sp>
      <p:sp>
        <p:nvSpPr>
          <p:cNvPr id="42" name="Rechthoek 41"/>
          <p:cNvSpPr/>
          <p:nvPr/>
        </p:nvSpPr>
        <p:spPr>
          <a:xfrm>
            <a:off x="4830274" y="2828195"/>
            <a:ext cx="1157288" cy="17857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350">
              <a:solidFill>
                <a:prstClr val="white"/>
              </a:solidFill>
            </a:endParaRPr>
          </a:p>
        </p:txBody>
      </p:sp>
      <p:sp>
        <p:nvSpPr>
          <p:cNvPr id="6" name="Title 1"/>
          <p:cNvSpPr>
            <a:spLocks noGrp="1"/>
          </p:cNvSpPr>
          <p:nvPr>
            <p:ph type="title"/>
          </p:nvPr>
        </p:nvSpPr>
        <p:spPr>
          <a:xfrm>
            <a:off x="457200" y="228956"/>
            <a:ext cx="8229600" cy="793497"/>
          </a:xfrm>
        </p:spPr>
        <p:txBody>
          <a:bodyPr/>
          <a:lstStyle/>
          <a:p>
            <a:r>
              <a:rPr lang="en-US" dirty="0" err="1">
                <a:solidFill>
                  <a:srgbClr val="48A425"/>
                </a:solidFill>
              </a:rPr>
              <a:t>Inhoud</a:t>
            </a:r>
            <a:r>
              <a:rPr lang="en-US" dirty="0">
                <a:solidFill>
                  <a:srgbClr val="48A425"/>
                </a:solidFill>
              </a:rPr>
              <a:t> scenario’s</a:t>
            </a:r>
          </a:p>
        </p:txBody>
      </p:sp>
      <p:sp>
        <p:nvSpPr>
          <p:cNvPr id="25" name="Tekstvak 24"/>
          <p:cNvSpPr txBox="1"/>
          <p:nvPr/>
        </p:nvSpPr>
        <p:spPr>
          <a:xfrm>
            <a:off x="457202" y="1129768"/>
            <a:ext cx="4421900" cy="300082"/>
          </a:xfrm>
          <a:prstGeom prst="rect">
            <a:avLst/>
          </a:prstGeom>
          <a:noFill/>
        </p:spPr>
        <p:txBody>
          <a:bodyPr wrap="none" rtlCol="0">
            <a:spAutoFit/>
          </a:bodyPr>
          <a:lstStyle/>
          <a:p>
            <a:pPr defTabSz="685800"/>
            <a:r>
              <a:rPr lang="nl-BE" sz="1350" dirty="0">
                <a:solidFill>
                  <a:prstClr val="black"/>
                </a:solidFill>
              </a:rPr>
              <a:t>Elk van de scenario’s dient volgende elementen te bevatten:</a:t>
            </a:r>
          </a:p>
        </p:txBody>
      </p:sp>
      <p:grpSp>
        <p:nvGrpSpPr>
          <p:cNvPr id="38" name="Groep 37"/>
          <p:cNvGrpSpPr/>
          <p:nvPr/>
        </p:nvGrpSpPr>
        <p:grpSpPr>
          <a:xfrm>
            <a:off x="520557" y="2638744"/>
            <a:ext cx="6318908" cy="1650201"/>
            <a:chOff x="694074" y="3166489"/>
            <a:chExt cx="8425211" cy="1980241"/>
          </a:xfrm>
        </p:grpSpPr>
        <p:cxnSp>
          <p:nvCxnSpPr>
            <p:cNvPr id="18" name="Straight Arrow Connector 3"/>
            <p:cNvCxnSpPr/>
            <p:nvPr/>
          </p:nvCxnSpPr>
          <p:spPr>
            <a:xfrm>
              <a:off x="5895343" y="4011369"/>
              <a:ext cx="3223942" cy="0"/>
            </a:xfrm>
            <a:prstGeom prst="straightConnector1">
              <a:avLst/>
            </a:prstGeom>
            <a:ln>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3"/>
            <p:cNvCxnSpPr/>
            <p:nvPr/>
          </p:nvCxnSpPr>
          <p:spPr>
            <a:xfrm>
              <a:off x="5895343" y="4500652"/>
              <a:ext cx="3223942" cy="0"/>
            </a:xfrm>
            <a:prstGeom prst="straightConnector1">
              <a:avLst/>
            </a:prstGeom>
            <a:ln>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3"/>
            <p:cNvCxnSpPr/>
            <p:nvPr/>
          </p:nvCxnSpPr>
          <p:spPr>
            <a:xfrm>
              <a:off x="5895343" y="5014599"/>
              <a:ext cx="3223942" cy="0"/>
            </a:xfrm>
            <a:prstGeom prst="straightConnector1">
              <a:avLst/>
            </a:prstGeom>
            <a:ln>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Rechthoek 20"/>
            <p:cNvSpPr/>
            <p:nvPr/>
          </p:nvSpPr>
          <p:spPr>
            <a:xfrm>
              <a:off x="1913419" y="3297346"/>
              <a:ext cx="2469647" cy="323850"/>
            </a:xfrm>
            <a:prstGeom prst="rect">
              <a:avLst/>
            </a:prstGeom>
            <a:solidFill>
              <a:sysClr val="window" lastClr="FFFFFF"/>
            </a:solidFill>
            <a:ln w="12700" cap="flat" cmpd="sng" algn="ctr">
              <a:solidFill>
                <a:schemeClr val="bg1">
                  <a:lumMod val="65000"/>
                </a:schemeClr>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r>
                <a:rPr lang="nl-BE" sz="1350" b="1" kern="0" cap="all" dirty="0">
                  <a:solidFill>
                    <a:prstClr val="black"/>
                  </a:solidFill>
                </a:rPr>
                <a:t>…</a:t>
              </a:r>
            </a:p>
          </p:txBody>
        </p:sp>
        <p:sp>
          <p:nvSpPr>
            <p:cNvPr id="22" name="Rechthoek 21"/>
            <p:cNvSpPr/>
            <p:nvPr/>
          </p:nvSpPr>
          <p:spPr>
            <a:xfrm>
              <a:off x="1913419" y="3792062"/>
              <a:ext cx="2469647" cy="323850"/>
            </a:xfrm>
            <a:prstGeom prst="rect">
              <a:avLst/>
            </a:prstGeom>
            <a:solidFill>
              <a:sysClr val="window" lastClr="FFFFFF"/>
            </a:solidFill>
            <a:ln w="12700" cap="flat" cmpd="sng" algn="ctr">
              <a:solidFill>
                <a:schemeClr val="bg1">
                  <a:lumMod val="65000"/>
                </a:schemeClr>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r>
                <a:rPr lang="nl-BE" sz="1350" b="1" kern="0" cap="all" dirty="0">
                  <a:solidFill>
                    <a:prstClr val="black"/>
                  </a:solidFill>
                </a:rPr>
                <a:t>…</a:t>
              </a:r>
            </a:p>
          </p:txBody>
        </p:sp>
        <p:sp>
          <p:nvSpPr>
            <p:cNvPr id="23" name="Rechthoek 22"/>
            <p:cNvSpPr/>
            <p:nvPr/>
          </p:nvSpPr>
          <p:spPr>
            <a:xfrm>
              <a:off x="1913419" y="4286778"/>
              <a:ext cx="2469647" cy="323850"/>
            </a:xfrm>
            <a:prstGeom prst="rect">
              <a:avLst/>
            </a:prstGeom>
            <a:solidFill>
              <a:sysClr val="window" lastClr="FFFFFF"/>
            </a:solidFill>
            <a:ln w="12700" cap="flat" cmpd="sng" algn="ctr">
              <a:solidFill>
                <a:schemeClr val="bg1">
                  <a:lumMod val="65000"/>
                </a:schemeClr>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r>
                <a:rPr lang="nl-BE" sz="1350" b="1" kern="0" cap="all" dirty="0">
                  <a:solidFill>
                    <a:prstClr val="black"/>
                  </a:solidFill>
                </a:rPr>
                <a:t>…</a:t>
              </a:r>
            </a:p>
          </p:txBody>
        </p:sp>
        <p:sp>
          <p:nvSpPr>
            <p:cNvPr id="24" name="Rechthoek 23"/>
            <p:cNvSpPr/>
            <p:nvPr/>
          </p:nvSpPr>
          <p:spPr>
            <a:xfrm>
              <a:off x="1913419" y="4781494"/>
              <a:ext cx="2469647" cy="323850"/>
            </a:xfrm>
            <a:prstGeom prst="rect">
              <a:avLst/>
            </a:prstGeom>
            <a:solidFill>
              <a:sysClr val="window" lastClr="FFFFFF"/>
            </a:solidFill>
            <a:ln w="12700" cap="flat" cmpd="sng" algn="ctr">
              <a:solidFill>
                <a:schemeClr val="bg1">
                  <a:lumMod val="65000"/>
                </a:schemeClr>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r>
                <a:rPr lang="nl-BE" sz="1350" b="1" kern="0" cap="all" dirty="0">
                  <a:solidFill>
                    <a:prstClr val="black"/>
                  </a:solidFill>
                </a:rPr>
                <a:t>…</a:t>
              </a:r>
            </a:p>
          </p:txBody>
        </p:sp>
        <p:sp>
          <p:nvSpPr>
            <p:cNvPr id="26" name="Ovaal 25"/>
            <p:cNvSpPr/>
            <p:nvPr/>
          </p:nvSpPr>
          <p:spPr>
            <a:xfrm>
              <a:off x="694074" y="3201448"/>
              <a:ext cx="444012" cy="444012"/>
            </a:xfrm>
            <a:prstGeom prst="ellipse">
              <a:avLst/>
            </a:prstGeom>
            <a:solidFill>
              <a:srgbClr val="48A425"/>
            </a:solidFill>
            <a:ln>
              <a:solidFill>
                <a:srgbClr val="48A42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350">
                <a:solidFill>
                  <a:prstClr val="white"/>
                </a:solidFill>
              </a:endParaRPr>
            </a:p>
          </p:txBody>
        </p:sp>
        <p:sp>
          <p:nvSpPr>
            <p:cNvPr id="27" name="Tekstvak 26"/>
            <p:cNvSpPr txBox="1"/>
            <p:nvPr/>
          </p:nvSpPr>
          <p:spPr>
            <a:xfrm rot="16200000">
              <a:off x="535632" y="3879611"/>
              <a:ext cx="1980241" cy="553997"/>
            </a:xfrm>
            <a:prstGeom prst="rect">
              <a:avLst/>
            </a:prstGeom>
            <a:noFill/>
          </p:spPr>
          <p:txBody>
            <a:bodyPr wrap="square" rtlCol="0">
              <a:spAutoFit/>
            </a:bodyPr>
            <a:lstStyle/>
            <a:p>
              <a:pPr defTabSz="685800"/>
              <a:r>
                <a:rPr lang="nl-BE" sz="1050" b="1" dirty="0">
                  <a:solidFill>
                    <a:prstClr val="black"/>
                  </a:solidFill>
                </a:rPr>
                <a:t>OVERIGE DRIJVENDE KRACHTEN</a:t>
              </a:r>
            </a:p>
          </p:txBody>
        </p:sp>
        <p:sp>
          <p:nvSpPr>
            <p:cNvPr id="28" name="Tekstvak 27"/>
            <p:cNvSpPr txBox="1"/>
            <p:nvPr/>
          </p:nvSpPr>
          <p:spPr>
            <a:xfrm>
              <a:off x="736383" y="3238789"/>
              <a:ext cx="424868" cy="360098"/>
            </a:xfrm>
            <a:prstGeom prst="rect">
              <a:avLst/>
            </a:prstGeom>
            <a:noFill/>
          </p:spPr>
          <p:txBody>
            <a:bodyPr wrap="none" rtlCol="0">
              <a:spAutoFit/>
            </a:bodyPr>
            <a:lstStyle/>
            <a:p>
              <a:pPr defTabSz="685800"/>
              <a:r>
                <a:rPr lang="nl-BE" sz="1350" b="1" dirty="0">
                  <a:solidFill>
                    <a:prstClr val="white"/>
                  </a:solidFill>
                </a:rPr>
                <a:t>2.</a:t>
              </a:r>
            </a:p>
          </p:txBody>
        </p:sp>
        <p:cxnSp>
          <p:nvCxnSpPr>
            <p:cNvPr id="17" name="Straight Arrow Connector 3"/>
            <p:cNvCxnSpPr/>
            <p:nvPr/>
          </p:nvCxnSpPr>
          <p:spPr>
            <a:xfrm>
              <a:off x="5895343" y="3497422"/>
              <a:ext cx="3223942" cy="0"/>
            </a:xfrm>
            <a:prstGeom prst="straightConnector1">
              <a:avLst/>
            </a:prstGeom>
            <a:ln>
              <a:solidFill>
                <a:schemeClr val="bg1">
                  <a:lumMod val="50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grpSp>
        <p:nvGrpSpPr>
          <p:cNvPr id="37" name="Groep 36"/>
          <p:cNvGrpSpPr/>
          <p:nvPr/>
        </p:nvGrpSpPr>
        <p:grpSpPr>
          <a:xfrm>
            <a:off x="520555" y="1472715"/>
            <a:ext cx="7061074" cy="1166030"/>
            <a:chOff x="694074" y="1767255"/>
            <a:chExt cx="9414765" cy="1399236"/>
          </a:xfrm>
        </p:grpSpPr>
        <p:sp>
          <p:nvSpPr>
            <p:cNvPr id="14" name="Ovaal 13"/>
            <p:cNvSpPr/>
            <p:nvPr/>
          </p:nvSpPr>
          <p:spPr>
            <a:xfrm>
              <a:off x="694074" y="2022715"/>
              <a:ext cx="444012" cy="444012"/>
            </a:xfrm>
            <a:prstGeom prst="ellipse">
              <a:avLst/>
            </a:prstGeom>
            <a:solidFill>
              <a:srgbClr val="48A425"/>
            </a:solidFill>
            <a:ln>
              <a:solidFill>
                <a:srgbClr val="48A42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BE" sz="1350">
                <a:solidFill>
                  <a:prstClr val="white"/>
                </a:solidFill>
              </a:endParaRPr>
            </a:p>
          </p:txBody>
        </p:sp>
        <p:cxnSp>
          <p:nvCxnSpPr>
            <p:cNvPr id="8" name="Straight Arrow Connector 3"/>
            <p:cNvCxnSpPr/>
            <p:nvPr/>
          </p:nvCxnSpPr>
          <p:spPr>
            <a:xfrm>
              <a:off x="5895343" y="2282061"/>
              <a:ext cx="3223942" cy="0"/>
            </a:xfrm>
            <a:prstGeom prst="straightConnector1">
              <a:avLst/>
            </a:prstGeom>
            <a:ln>
              <a:solidFill>
                <a:srgbClr val="48A425"/>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1" name="Tekstvak 10"/>
            <p:cNvSpPr txBox="1"/>
            <p:nvPr/>
          </p:nvSpPr>
          <p:spPr>
            <a:xfrm rot="16200000">
              <a:off x="826134" y="2189874"/>
              <a:ext cx="1399236" cy="553997"/>
            </a:xfrm>
            <a:prstGeom prst="rect">
              <a:avLst/>
            </a:prstGeom>
            <a:noFill/>
          </p:spPr>
          <p:txBody>
            <a:bodyPr wrap="square" rtlCol="0">
              <a:spAutoFit/>
            </a:bodyPr>
            <a:lstStyle/>
            <a:p>
              <a:pPr defTabSz="685800"/>
              <a:r>
                <a:rPr lang="nl-BE" sz="1050" b="1" dirty="0">
                  <a:solidFill>
                    <a:prstClr val="black"/>
                  </a:solidFill>
                </a:rPr>
                <a:t>KERNONZEKER-HEDEN</a:t>
              </a:r>
            </a:p>
          </p:txBody>
        </p:sp>
        <p:cxnSp>
          <p:nvCxnSpPr>
            <p:cNvPr id="12" name="Straight Arrow Connector 3"/>
            <p:cNvCxnSpPr/>
            <p:nvPr/>
          </p:nvCxnSpPr>
          <p:spPr>
            <a:xfrm>
              <a:off x="5895343" y="2796008"/>
              <a:ext cx="3223942" cy="0"/>
            </a:xfrm>
            <a:prstGeom prst="straightConnector1">
              <a:avLst/>
            </a:prstGeom>
            <a:ln>
              <a:solidFill>
                <a:srgbClr val="48A425"/>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kstvak 12"/>
            <p:cNvSpPr txBox="1"/>
            <p:nvPr/>
          </p:nvSpPr>
          <p:spPr>
            <a:xfrm>
              <a:off x="736383" y="2060055"/>
              <a:ext cx="424868" cy="360098"/>
            </a:xfrm>
            <a:prstGeom prst="rect">
              <a:avLst/>
            </a:prstGeom>
            <a:noFill/>
          </p:spPr>
          <p:txBody>
            <a:bodyPr wrap="none" rtlCol="0">
              <a:spAutoFit/>
            </a:bodyPr>
            <a:lstStyle/>
            <a:p>
              <a:pPr defTabSz="685800"/>
              <a:r>
                <a:rPr lang="nl-BE" sz="1350" b="1" dirty="0">
                  <a:solidFill>
                    <a:prstClr val="white"/>
                  </a:solidFill>
                </a:rPr>
                <a:t>1.</a:t>
              </a:r>
            </a:p>
          </p:txBody>
        </p:sp>
        <p:sp>
          <p:nvSpPr>
            <p:cNvPr id="15" name="Rechthoek 14"/>
            <p:cNvSpPr/>
            <p:nvPr/>
          </p:nvSpPr>
          <p:spPr>
            <a:xfrm>
              <a:off x="1913419" y="2134341"/>
              <a:ext cx="2469647" cy="323850"/>
            </a:xfrm>
            <a:prstGeom prst="rect">
              <a:avLst/>
            </a:prstGeom>
            <a:solidFill>
              <a:sysClr val="window" lastClr="FFFFFF"/>
            </a:solidFill>
            <a:ln w="12700" cap="flat" cmpd="sng" algn="ctr">
              <a:solidFill>
                <a:srgbClr val="48A425"/>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r>
                <a:rPr lang="nl-BE" sz="1350" b="1" kern="0" cap="all" dirty="0">
                  <a:solidFill>
                    <a:prstClr val="black"/>
                  </a:solidFill>
                </a:rPr>
                <a:t>…</a:t>
              </a:r>
            </a:p>
          </p:txBody>
        </p:sp>
        <p:sp>
          <p:nvSpPr>
            <p:cNvPr id="16" name="Rechthoek 15"/>
            <p:cNvSpPr/>
            <p:nvPr/>
          </p:nvSpPr>
          <p:spPr>
            <a:xfrm>
              <a:off x="1913419" y="2581757"/>
              <a:ext cx="2469647" cy="323850"/>
            </a:xfrm>
            <a:prstGeom prst="rect">
              <a:avLst/>
            </a:prstGeom>
            <a:solidFill>
              <a:sysClr val="window" lastClr="FFFFFF"/>
            </a:solidFill>
            <a:ln w="12700" cap="flat" cmpd="sng" algn="ctr">
              <a:solidFill>
                <a:srgbClr val="48A425"/>
              </a:solidFill>
              <a:prstDash val="solid"/>
              <a:miter lim="800000"/>
            </a:ln>
            <a:effectLst>
              <a:outerShdw blurRad="50800" dist="38100" dir="2700000" algn="tl" rotWithShape="0">
                <a:prstClr val="black">
                  <a:alpha val="40000"/>
                </a:prstClr>
              </a:outerShdw>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defRPr/>
              </a:pPr>
              <a:r>
                <a:rPr lang="nl-BE" sz="1350" b="1" kern="0" cap="all" dirty="0">
                  <a:solidFill>
                    <a:prstClr val="black"/>
                  </a:solidFill>
                </a:rPr>
                <a:t>…</a:t>
              </a:r>
            </a:p>
          </p:txBody>
        </p:sp>
        <p:sp>
          <p:nvSpPr>
            <p:cNvPr id="33" name="Tekstvak 32"/>
            <p:cNvSpPr txBox="1"/>
            <p:nvPr/>
          </p:nvSpPr>
          <p:spPr>
            <a:xfrm>
              <a:off x="4929117" y="2097395"/>
              <a:ext cx="943628" cy="332399"/>
            </a:xfrm>
            <a:prstGeom prst="rect">
              <a:avLst/>
            </a:prstGeom>
            <a:noFill/>
          </p:spPr>
          <p:txBody>
            <a:bodyPr wrap="none" rtlCol="0">
              <a:spAutoFit/>
            </a:bodyPr>
            <a:lstStyle/>
            <a:p>
              <a:pPr defTabSz="685800"/>
              <a:r>
                <a:rPr lang="nl-BE" sz="1200" dirty="0">
                  <a:solidFill>
                    <a:srgbClr val="48A425"/>
                  </a:solidFill>
                </a:rPr>
                <a:t>Extreem</a:t>
              </a:r>
            </a:p>
          </p:txBody>
        </p:sp>
        <p:sp>
          <p:nvSpPr>
            <p:cNvPr id="34" name="Tekstvak 33"/>
            <p:cNvSpPr txBox="1"/>
            <p:nvPr/>
          </p:nvSpPr>
          <p:spPr>
            <a:xfrm>
              <a:off x="9165211" y="2092415"/>
              <a:ext cx="943628" cy="332399"/>
            </a:xfrm>
            <a:prstGeom prst="rect">
              <a:avLst/>
            </a:prstGeom>
            <a:noFill/>
          </p:spPr>
          <p:txBody>
            <a:bodyPr wrap="none" rtlCol="0">
              <a:spAutoFit/>
            </a:bodyPr>
            <a:lstStyle/>
            <a:p>
              <a:pPr defTabSz="685800"/>
              <a:r>
                <a:rPr lang="nl-BE" sz="1200" dirty="0">
                  <a:solidFill>
                    <a:srgbClr val="48A425"/>
                  </a:solidFill>
                </a:rPr>
                <a:t>Extreem</a:t>
              </a:r>
            </a:p>
          </p:txBody>
        </p:sp>
        <p:sp>
          <p:nvSpPr>
            <p:cNvPr id="35" name="Tekstvak 34"/>
            <p:cNvSpPr txBox="1"/>
            <p:nvPr/>
          </p:nvSpPr>
          <p:spPr>
            <a:xfrm>
              <a:off x="4929117" y="2591950"/>
              <a:ext cx="943628" cy="332399"/>
            </a:xfrm>
            <a:prstGeom prst="rect">
              <a:avLst/>
            </a:prstGeom>
            <a:noFill/>
          </p:spPr>
          <p:txBody>
            <a:bodyPr wrap="none" rtlCol="0">
              <a:spAutoFit/>
            </a:bodyPr>
            <a:lstStyle/>
            <a:p>
              <a:pPr defTabSz="685800"/>
              <a:r>
                <a:rPr lang="nl-BE" sz="1200" dirty="0">
                  <a:solidFill>
                    <a:srgbClr val="48A425"/>
                  </a:solidFill>
                </a:rPr>
                <a:t>Extreem</a:t>
              </a:r>
            </a:p>
          </p:txBody>
        </p:sp>
        <p:sp>
          <p:nvSpPr>
            <p:cNvPr id="36" name="Tekstvak 35"/>
            <p:cNvSpPr txBox="1"/>
            <p:nvPr/>
          </p:nvSpPr>
          <p:spPr>
            <a:xfrm>
              <a:off x="9165211" y="2586970"/>
              <a:ext cx="943628" cy="332399"/>
            </a:xfrm>
            <a:prstGeom prst="rect">
              <a:avLst/>
            </a:prstGeom>
            <a:noFill/>
          </p:spPr>
          <p:txBody>
            <a:bodyPr wrap="none" rtlCol="0">
              <a:spAutoFit/>
            </a:bodyPr>
            <a:lstStyle/>
            <a:p>
              <a:pPr defTabSz="685800"/>
              <a:r>
                <a:rPr lang="nl-BE" sz="1200" dirty="0">
                  <a:solidFill>
                    <a:srgbClr val="48A425"/>
                  </a:solidFill>
                </a:rPr>
                <a:t>Extreem</a:t>
              </a:r>
            </a:p>
          </p:txBody>
        </p:sp>
      </p:grpSp>
      <p:cxnSp>
        <p:nvCxnSpPr>
          <p:cNvPr id="3" name="Rechte verbindingslijn 2"/>
          <p:cNvCxnSpPr/>
          <p:nvPr/>
        </p:nvCxnSpPr>
        <p:spPr>
          <a:xfrm>
            <a:off x="4480856" y="1900234"/>
            <a:ext cx="0" cy="428289"/>
          </a:xfrm>
          <a:prstGeom prst="line">
            <a:avLst/>
          </a:prstGeom>
          <a:ln>
            <a:solidFill>
              <a:srgbClr val="CC0066"/>
            </a:solidFill>
          </a:ln>
        </p:spPr>
        <p:style>
          <a:lnRef idx="2">
            <a:schemeClr val="accent1"/>
          </a:lnRef>
          <a:fillRef idx="0">
            <a:schemeClr val="accent1"/>
          </a:fillRef>
          <a:effectRef idx="1">
            <a:schemeClr val="accent1"/>
          </a:effectRef>
          <a:fontRef idx="minor">
            <a:schemeClr val="tx1"/>
          </a:fontRef>
        </p:style>
      </p:cxnSp>
      <p:cxnSp>
        <p:nvCxnSpPr>
          <p:cNvPr id="5" name="Rechte verbindingslijn 4"/>
          <p:cNvCxnSpPr/>
          <p:nvPr/>
        </p:nvCxnSpPr>
        <p:spPr>
          <a:xfrm>
            <a:off x="4477485" y="2330008"/>
            <a:ext cx="705583" cy="584512"/>
          </a:xfrm>
          <a:prstGeom prst="line">
            <a:avLst/>
          </a:prstGeom>
          <a:ln>
            <a:solidFill>
              <a:srgbClr val="CC0066"/>
            </a:solidFill>
          </a:ln>
        </p:spPr>
        <p:style>
          <a:lnRef idx="2">
            <a:schemeClr val="accent1"/>
          </a:lnRef>
          <a:fillRef idx="0">
            <a:schemeClr val="accent1"/>
          </a:fillRef>
          <a:effectRef idx="1">
            <a:schemeClr val="accent1"/>
          </a:effectRef>
          <a:fontRef idx="minor">
            <a:schemeClr val="tx1"/>
          </a:fontRef>
        </p:style>
      </p:cxnSp>
      <p:cxnSp>
        <p:nvCxnSpPr>
          <p:cNvPr id="9" name="Rechte verbindingslijn 8"/>
          <p:cNvCxnSpPr/>
          <p:nvPr/>
        </p:nvCxnSpPr>
        <p:spPr>
          <a:xfrm>
            <a:off x="5183067" y="2914519"/>
            <a:ext cx="257175" cy="428290"/>
          </a:xfrm>
          <a:prstGeom prst="line">
            <a:avLst/>
          </a:prstGeom>
          <a:ln>
            <a:solidFill>
              <a:srgbClr val="CC0066"/>
            </a:solidFill>
          </a:ln>
        </p:spPr>
        <p:style>
          <a:lnRef idx="2">
            <a:schemeClr val="accent1"/>
          </a:lnRef>
          <a:fillRef idx="0">
            <a:schemeClr val="accent1"/>
          </a:fillRef>
          <a:effectRef idx="1">
            <a:schemeClr val="accent1"/>
          </a:effectRef>
          <a:fontRef idx="minor">
            <a:schemeClr val="tx1"/>
          </a:fontRef>
        </p:style>
      </p:cxnSp>
      <p:cxnSp>
        <p:nvCxnSpPr>
          <p:cNvPr id="30" name="Rechte verbindingslijn 29"/>
          <p:cNvCxnSpPr/>
          <p:nvPr/>
        </p:nvCxnSpPr>
        <p:spPr>
          <a:xfrm>
            <a:off x="5433648" y="3342808"/>
            <a:ext cx="659423" cy="407736"/>
          </a:xfrm>
          <a:prstGeom prst="line">
            <a:avLst/>
          </a:prstGeom>
          <a:ln>
            <a:solidFill>
              <a:srgbClr val="CC0066"/>
            </a:solidFill>
          </a:ln>
        </p:spPr>
        <p:style>
          <a:lnRef idx="2">
            <a:schemeClr val="accent1"/>
          </a:lnRef>
          <a:fillRef idx="0">
            <a:schemeClr val="accent1"/>
          </a:fillRef>
          <a:effectRef idx="1">
            <a:schemeClr val="accent1"/>
          </a:effectRef>
          <a:fontRef idx="minor">
            <a:schemeClr val="tx1"/>
          </a:fontRef>
        </p:style>
      </p:cxnSp>
      <p:cxnSp>
        <p:nvCxnSpPr>
          <p:cNvPr id="40" name="Rechte verbindingslijn 39"/>
          <p:cNvCxnSpPr/>
          <p:nvPr/>
        </p:nvCxnSpPr>
        <p:spPr>
          <a:xfrm flipH="1">
            <a:off x="4792844" y="3750544"/>
            <a:ext cx="1294794" cy="428289"/>
          </a:xfrm>
          <a:prstGeom prst="line">
            <a:avLst/>
          </a:prstGeom>
          <a:ln>
            <a:solidFill>
              <a:srgbClr val="CC0066"/>
            </a:solidFill>
          </a:ln>
        </p:spPr>
        <p:style>
          <a:lnRef idx="2">
            <a:schemeClr val="accent1"/>
          </a:lnRef>
          <a:fillRef idx="0">
            <a:schemeClr val="accent1"/>
          </a:fillRef>
          <a:effectRef idx="1">
            <a:schemeClr val="accent1"/>
          </a:effectRef>
          <a:fontRef idx="minor">
            <a:schemeClr val="tx1"/>
          </a:fontRef>
        </p:style>
      </p:cxnSp>
      <p:pic>
        <p:nvPicPr>
          <p:cNvPr id="46" name="Afbeelding 45"/>
          <p:cNvPicPr>
            <a:picLocks noChangeAspect="1"/>
          </p:cNvPicPr>
          <p:nvPr/>
        </p:nvPicPr>
        <p:blipFill>
          <a:blip r:embed="rId3"/>
          <a:stretch>
            <a:fillRect/>
          </a:stretch>
        </p:blipFill>
        <p:spPr>
          <a:xfrm>
            <a:off x="6990805" y="3753269"/>
            <a:ext cx="1687800" cy="1755733"/>
          </a:xfrm>
          <a:prstGeom prst="rect">
            <a:avLst/>
          </a:prstGeom>
        </p:spPr>
      </p:pic>
      <p:grpSp>
        <p:nvGrpSpPr>
          <p:cNvPr id="68" name="Groep 67"/>
          <p:cNvGrpSpPr/>
          <p:nvPr/>
        </p:nvGrpSpPr>
        <p:grpSpPr>
          <a:xfrm>
            <a:off x="4348514" y="4178829"/>
            <a:ext cx="843791" cy="633101"/>
            <a:chOff x="5798016" y="5014598"/>
            <a:chExt cx="1125055" cy="759721"/>
          </a:xfrm>
        </p:grpSpPr>
        <p:cxnSp>
          <p:nvCxnSpPr>
            <p:cNvPr id="50" name="Rechte verbindingslijn met pijl 49"/>
            <p:cNvCxnSpPr/>
            <p:nvPr/>
          </p:nvCxnSpPr>
          <p:spPr>
            <a:xfrm>
              <a:off x="6390458" y="5014598"/>
              <a:ext cx="0" cy="359228"/>
            </a:xfrm>
            <a:prstGeom prst="straightConnector1">
              <a:avLst/>
            </a:prstGeom>
            <a:ln>
              <a:solidFill>
                <a:srgbClr val="CC0066"/>
              </a:solidFill>
              <a:tailEnd type="triangle"/>
            </a:ln>
          </p:spPr>
          <p:style>
            <a:lnRef idx="2">
              <a:schemeClr val="accent1"/>
            </a:lnRef>
            <a:fillRef idx="0">
              <a:schemeClr val="accent1"/>
            </a:fillRef>
            <a:effectRef idx="1">
              <a:schemeClr val="accent1"/>
            </a:effectRef>
            <a:fontRef idx="minor">
              <a:schemeClr val="tx1"/>
            </a:fontRef>
          </p:style>
        </p:cxnSp>
        <p:sp>
          <p:nvSpPr>
            <p:cNvPr id="51" name="Tekstvak 50"/>
            <p:cNvSpPr txBox="1"/>
            <p:nvPr/>
          </p:nvSpPr>
          <p:spPr>
            <a:xfrm>
              <a:off x="5798016" y="5469620"/>
              <a:ext cx="1125055" cy="304699"/>
            </a:xfrm>
            <a:prstGeom prst="rect">
              <a:avLst/>
            </a:prstGeom>
            <a:noFill/>
          </p:spPr>
          <p:txBody>
            <a:bodyPr wrap="none" rtlCol="0">
              <a:spAutoFit/>
            </a:bodyPr>
            <a:lstStyle/>
            <a:p>
              <a:pPr defTabSz="685800"/>
              <a:r>
                <a:rPr lang="nl-BE" sz="1050" cap="all" dirty="0">
                  <a:solidFill>
                    <a:srgbClr val="CC0066"/>
                  </a:solidFill>
                </a:rPr>
                <a:t>Scenario 1</a:t>
              </a:r>
            </a:p>
          </p:txBody>
        </p:sp>
      </p:grpSp>
      <p:cxnSp>
        <p:nvCxnSpPr>
          <p:cNvPr id="53" name="Rechte verbindingslijn 52"/>
          <p:cNvCxnSpPr/>
          <p:nvPr/>
        </p:nvCxnSpPr>
        <p:spPr>
          <a:xfrm>
            <a:off x="4477485" y="1900234"/>
            <a:ext cx="2361981" cy="428289"/>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5" name="Rechte verbindingslijn 54"/>
          <p:cNvCxnSpPr/>
          <p:nvPr/>
        </p:nvCxnSpPr>
        <p:spPr>
          <a:xfrm flipH="1">
            <a:off x="5723167" y="2328523"/>
            <a:ext cx="1116299" cy="585996"/>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8" name="Rechte verbindingslijn 57"/>
          <p:cNvCxnSpPr/>
          <p:nvPr/>
        </p:nvCxnSpPr>
        <p:spPr>
          <a:xfrm>
            <a:off x="5723165" y="2914519"/>
            <a:ext cx="0" cy="42829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Rechte verbindingslijn 59"/>
          <p:cNvCxnSpPr/>
          <p:nvPr/>
        </p:nvCxnSpPr>
        <p:spPr>
          <a:xfrm>
            <a:off x="5723167" y="3342808"/>
            <a:ext cx="89807" cy="407736"/>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2" name="Rechte verbindingslijn 61"/>
          <p:cNvCxnSpPr>
            <a:endCxn id="45" idx="3"/>
          </p:cNvCxnSpPr>
          <p:nvPr/>
        </p:nvCxnSpPr>
        <p:spPr>
          <a:xfrm flipH="1">
            <a:off x="5250484" y="3750545"/>
            <a:ext cx="562488" cy="418139"/>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grpSp>
        <p:nvGrpSpPr>
          <p:cNvPr id="69" name="Groep 68"/>
          <p:cNvGrpSpPr/>
          <p:nvPr/>
        </p:nvGrpSpPr>
        <p:grpSpPr>
          <a:xfrm>
            <a:off x="4818059" y="4168681"/>
            <a:ext cx="843791" cy="850941"/>
            <a:chOff x="6424077" y="5002418"/>
            <a:chExt cx="1125055" cy="1021131"/>
          </a:xfrm>
        </p:grpSpPr>
        <p:cxnSp>
          <p:nvCxnSpPr>
            <p:cNvPr id="65" name="Rechte verbindingslijn met pijl 64"/>
            <p:cNvCxnSpPr>
              <a:stCxn id="45" idx="3"/>
            </p:cNvCxnSpPr>
            <p:nvPr/>
          </p:nvCxnSpPr>
          <p:spPr>
            <a:xfrm>
              <a:off x="7000645" y="5002418"/>
              <a:ext cx="15874" cy="620639"/>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66" name="Tekstvak 65"/>
            <p:cNvSpPr txBox="1"/>
            <p:nvPr/>
          </p:nvSpPr>
          <p:spPr>
            <a:xfrm>
              <a:off x="6424077" y="5718849"/>
              <a:ext cx="1125055" cy="304700"/>
            </a:xfrm>
            <a:prstGeom prst="rect">
              <a:avLst/>
            </a:prstGeom>
            <a:noFill/>
          </p:spPr>
          <p:txBody>
            <a:bodyPr wrap="none" rtlCol="0">
              <a:spAutoFit/>
            </a:bodyPr>
            <a:lstStyle/>
            <a:p>
              <a:pPr defTabSz="685800"/>
              <a:r>
                <a:rPr lang="nl-BE" sz="1050" cap="all" dirty="0">
                  <a:solidFill>
                    <a:srgbClr val="FABA20"/>
                  </a:solidFill>
                </a:rPr>
                <a:t>Scenario 2</a:t>
              </a:r>
            </a:p>
          </p:txBody>
        </p:sp>
      </p:grpSp>
      <p:cxnSp>
        <p:nvCxnSpPr>
          <p:cNvPr id="71" name="Rechte verbindingslijn 70"/>
          <p:cNvCxnSpPr/>
          <p:nvPr/>
        </p:nvCxnSpPr>
        <p:spPr>
          <a:xfrm>
            <a:off x="6835778" y="1900234"/>
            <a:ext cx="0" cy="428289"/>
          </a:xfrm>
          <a:prstGeom prst="line">
            <a:avLst/>
          </a:prstGeom>
          <a:ln>
            <a:solidFill>
              <a:srgbClr val="3E7ADC"/>
            </a:solidFill>
          </a:ln>
        </p:spPr>
        <p:style>
          <a:lnRef idx="2">
            <a:schemeClr val="accent1"/>
          </a:lnRef>
          <a:fillRef idx="0">
            <a:schemeClr val="accent1"/>
          </a:fillRef>
          <a:effectRef idx="1">
            <a:schemeClr val="accent1"/>
          </a:effectRef>
          <a:fontRef idx="minor">
            <a:schemeClr val="tx1"/>
          </a:fontRef>
        </p:style>
      </p:cxnSp>
      <p:cxnSp>
        <p:nvCxnSpPr>
          <p:cNvPr id="74" name="Rechte verbindingslijn 73"/>
          <p:cNvCxnSpPr/>
          <p:nvPr/>
        </p:nvCxnSpPr>
        <p:spPr>
          <a:xfrm flipH="1">
            <a:off x="5311655" y="2328523"/>
            <a:ext cx="1527811" cy="585996"/>
          </a:xfrm>
          <a:prstGeom prst="line">
            <a:avLst/>
          </a:prstGeom>
          <a:ln>
            <a:solidFill>
              <a:srgbClr val="3E7ADC"/>
            </a:solidFill>
          </a:ln>
        </p:spPr>
        <p:style>
          <a:lnRef idx="2">
            <a:schemeClr val="accent1"/>
          </a:lnRef>
          <a:fillRef idx="0">
            <a:schemeClr val="accent1"/>
          </a:fillRef>
          <a:effectRef idx="1">
            <a:schemeClr val="accent1"/>
          </a:effectRef>
          <a:fontRef idx="minor">
            <a:schemeClr val="tx1"/>
          </a:fontRef>
        </p:style>
      </p:cxnSp>
      <p:cxnSp>
        <p:nvCxnSpPr>
          <p:cNvPr id="76" name="Rechte verbindingslijn 75"/>
          <p:cNvCxnSpPr/>
          <p:nvPr/>
        </p:nvCxnSpPr>
        <p:spPr>
          <a:xfrm>
            <a:off x="5311654" y="2914519"/>
            <a:ext cx="1043427" cy="428290"/>
          </a:xfrm>
          <a:prstGeom prst="line">
            <a:avLst/>
          </a:prstGeom>
          <a:ln>
            <a:solidFill>
              <a:srgbClr val="3E7ADC"/>
            </a:solidFill>
          </a:ln>
        </p:spPr>
        <p:style>
          <a:lnRef idx="2">
            <a:schemeClr val="accent1"/>
          </a:lnRef>
          <a:fillRef idx="0">
            <a:schemeClr val="accent1"/>
          </a:fillRef>
          <a:effectRef idx="1">
            <a:schemeClr val="accent1"/>
          </a:effectRef>
          <a:fontRef idx="minor">
            <a:schemeClr val="tx1"/>
          </a:fontRef>
        </p:style>
      </p:cxnSp>
      <p:cxnSp>
        <p:nvCxnSpPr>
          <p:cNvPr id="80" name="Rechte verbindingslijn 79"/>
          <p:cNvCxnSpPr>
            <a:endCxn id="44" idx="3"/>
          </p:cNvCxnSpPr>
          <p:nvPr/>
        </p:nvCxnSpPr>
        <p:spPr>
          <a:xfrm>
            <a:off x="6355080" y="3342809"/>
            <a:ext cx="45720" cy="407451"/>
          </a:xfrm>
          <a:prstGeom prst="line">
            <a:avLst/>
          </a:prstGeom>
          <a:ln>
            <a:solidFill>
              <a:srgbClr val="3E7ADC"/>
            </a:solidFill>
          </a:ln>
        </p:spPr>
        <p:style>
          <a:lnRef idx="2">
            <a:schemeClr val="accent1"/>
          </a:lnRef>
          <a:fillRef idx="0">
            <a:schemeClr val="accent1"/>
          </a:fillRef>
          <a:effectRef idx="1">
            <a:schemeClr val="accent1"/>
          </a:effectRef>
          <a:fontRef idx="minor">
            <a:schemeClr val="tx1"/>
          </a:fontRef>
        </p:style>
      </p:cxnSp>
      <p:cxnSp>
        <p:nvCxnSpPr>
          <p:cNvPr id="82" name="Rechte verbindingslijn 81"/>
          <p:cNvCxnSpPr>
            <a:stCxn id="44" idx="3"/>
            <a:endCxn id="45" idx="1"/>
          </p:cNvCxnSpPr>
          <p:nvPr/>
        </p:nvCxnSpPr>
        <p:spPr>
          <a:xfrm flipH="1">
            <a:off x="4572849" y="3750260"/>
            <a:ext cx="1827952" cy="418423"/>
          </a:xfrm>
          <a:prstGeom prst="line">
            <a:avLst/>
          </a:prstGeom>
          <a:ln>
            <a:solidFill>
              <a:srgbClr val="3E7ADC"/>
            </a:solidFill>
          </a:ln>
        </p:spPr>
        <p:style>
          <a:lnRef idx="2">
            <a:schemeClr val="accent1"/>
          </a:lnRef>
          <a:fillRef idx="0">
            <a:schemeClr val="accent1"/>
          </a:fillRef>
          <a:effectRef idx="1">
            <a:schemeClr val="accent1"/>
          </a:effectRef>
          <a:fontRef idx="minor">
            <a:schemeClr val="tx1"/>
          </a:fontRef>
        </p:style>
      </p:cxnSp>
      <p:grpSp>
        <p:nvGrpSpPr>
          <p:cNvPr id="87" name="Groep 86"/>
          <p:cNvGrpSpPr/>
          <p:nvPr/>
        </p:nvGrpSpPr>
        <p:grpSpPr>
          <a:xfrm>
            <a:off x="3623599" y="4168677"/>
            <a:ext cx="948405" cy="386770"/>
            <a:chOff x="4831465" y="5002417"/>
            <a:chExt cx="1264539" cy="464124"/>
          </a:xfrm>
        </p:grpSpPr>
        <p:cxnSp>
          <p:nvCxnSpPr>
            <p:cNvPr id="84" name="Rechte verbindingslijn met pijl 83"/>
            <p:cNvCxnSpPr>
              <a:endCxn id="85" idx="3"/>
            </p:cNvCxnSpPr>
            <p:nvPr/>
          </p:nvCxnSpPr>
          <p:spPr>
            <a:xfrm flipH="1">
              <a:off x="5956519" y="5002417"/>
              <a:ext cx="139485" cy="311774"/>
            </a:xfrm>
            <a:prstGeom prst="straightConnector1">
              <a:avLst/>
            </a:prstGeom>
            <a:ln>
              <a:solidFill>
                <a:srgbClr val="3E7ADC"/>
              </a:solidFill>
              <a:tailEnd type="triangle"/>
            </a:ln>
          </p:spPr>
          <p:style>
            <a:lnRef idx="2">
              <a:schemeClr val="accent1"/>
            </a:lnRef>
            <a:fillRef idx="0">
              <a:schemeClr val="accent1"/>
            </a:fillRef>
            <a:effectRef idx="1">
              <a:schemeClr val="accent1"/>
            </a:effectRef>
            <a:fontRef idx="minor">
              <a:schemeClr val="tx1"/>
            </a:fontRef>
          </p:style>
        </p:cxnSp>
        <p:sp>
          <p:nvSpPr>
            <p:cNvPr id="85" name="Tekstvak 84"/>
            <p:cNvSpPr txBox="1"/>
            <p:nvPr/>
          </p:nvSpPr>
          <p:spPr>
            <a:xfrm>
              <a:off x="4831465" y="5161842"/>
              <a:ext cx="1125054" cy="304699"/>
            </a:xfrm>
            <a:prstGeom prst="rect">
              <a:avLst/>
            </a:prstGeom>
            <a:noFill/>
          </p:spPr>
          <p:txBody>
            <a:bodyPr wrap="none" rtlCol="0">
              <a:spAutoFit/>
            </a:bodyPr>
            <a:lstStyle/>
            <a:p>
              <a:pPr defTabSz="685800"/>
              <a:r>
                <a:rPr lang="nl-BE" sz="1050" cap="all" dirty="0">
                  <a:solidFill>
                    <a:srgbClr val="3E7ADC"/>
                  </a:solidFill>
                </a:rPr>
                <a:t>Scenario 3</a:t>
              </a:r>
            </a:p>
          </p:txBody>
        </p:sp>
      </p:grpSp>
      <p:cxnSp>
        <p:nvCxnSpPr>
          <p:cNvPr id="89" name="Rechte verbindingslijn 88"/>
          <p:cNvCxnSpPr/>
          <p:nvPr/>
        </p:nvCxnSpPr>
        <p:spPr>
          <a:xfrm flipH="1">
            <a:off x="4477485" y="1900234"/>
            <a:ext cx="2311517" cy="428289"/>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1" name="Rechte verbindingslijn 90"/>
          <p:cNvCxnSpPr/>
          <p:nvPr/>
        </p:nvCxnSpPr>
        <p:spPr>
          <a:xfrm>
            <a:off x="4477485" y="2328523"/>
            <a:ext cx="492935" cy="58599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3" name="Rechte verbindingslijn 92"/>
          <p:cNvCxnSpPr/>
          <p:nvPr/>
        </p:nvCxnSpPr>
        <p:spPr>
          <a:xfrm>
            <a:off x="4970417" y="2914519"/>
            <a:ext cx="1017144" cy="42829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5" name="Rechte verbindingslijn 94"/>
          <p:cNvCxnSpPr/>
          <p:nvPr/>
        </p:nvCxnSpPr>
        <p:spPr>
          <a:xfrm>
            <a:off x="5987564" y="3342809"/>
            <a:ext cx="230359" cy="40745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7" name="Rechte verbindingslijn 96"/>
          <p:cNvCxnSpPr/>
          <p:nvPr/>
        </p:nvCxnSpPr>
        <p:spPr>
          <a:xfrm flipH="1">
            <a:off x="5145846" y="3750260"/>
            <a:ext cx="1078606" cy="418422"/>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nvGrpSpPr>
          <p:cNvPr id="98" name="Groep 97"/>
          <p:cNvGrpSpPr/>
          <p:nvPr/>
        </p:nvGrpSpPr>
        <p:grpSpPr>
          <a:xfrm>
            <a:off x="5145001" y="4178827"/>
            <a:ext cx="1032299" cy="526525"/>
            <a:chOff x="6183032" y="5391719"/>
            <a:chExt cx="1376398" cy="631830"/>
          </a:xfrm>
        </p:grpSpPr>
        <p:cxnSp>
          <p:nvCxnSpPr>
            <p:cNvPr id="99" name="Rechte verbindingslijn met pijl 98"/>
            <p:cNvCxnSpPr>
              <a:endCxn id="100" idx="0"/>
            </p:cNvCxnSpPr>
            <p:nvPr/>
          </p:nvCxnSpPr>
          <p:spPr>
            <a:xfrm>
              <a:off x="6183032" y="5391719"/>
              <a:ext cx="808722" cy="32713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0" name="Tekstvak 99"/>
            <p:cNvSpPr txBox="1"/>
            <p:nvPr/>
          </p:nvSpPr>
          <p:spPr>
            <a:xfrm>
              <a:off x="6424077" y="5718850"/>
              <a:ext cx="1135353" cy="304699"/>
            </a:xfrm>
            <a:prstGeom prst="rect">
              <a:avLst/>
            </a:prstGeom>
            <a:noFill/>
          </p:spPr>
          <p:txBody>
            <a:bodyPr wrap="none" rtlCol="0">
              <a:spAutoFit/>
            </a:bodyPr>
            <a:lstStyle/>
            <a:p>
              <a:pPr defTabSz="685800"/>
              <a:r>
                <a:rPr lang="nl-BE" sz="1050" cap="all" dirty="0">
                  <a:solidFill>
                    <a:srgbClr val="00B050"/>
                  </a:solidFill>
                </a:rPr>
                <a:t>Scenario 4</a:t>
              </a:r>
            </a:p>
          </p:txBody>
        </p:sp>
      </p:grpSp>
    </p:spTree>
    <p:extLst>
      <p:ext uri="{BB962C8B-B14F-4D97-AF65-F5344CB8AC3E}">
        <p14:creationId xmlns:p14="http://schemas.microsoft.com/office/powerpoint/2010/main" val="2139739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up)">
                                      <p:cBhvr>
                                        <p:cTn id="23" dur="500"/>
                                        <p:tgtEl>
                                          <p:spTgt spid="4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up)">
                                      <p:cBhvr>
                                        <p:cTn id="32" dur="500"/>
                                        <p:tgtEl>
                                          <p:spTgt spid="53"/>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up)">
                                      <p:cBhvr>
                                        <p:cTn id="36" dur="500"/>
                                        <p:tgtEl>
                                          <p:spTgt spid="55"/>
                                        </p:tgtEl>
                                      </p:cBhvr>
                                    </p:animEffect>
                                  </p:childTnLst>
                                </p:cTn>
                              </p:par>
                            </p:childTnLst>
                          </p:cTn>
                        </p:par>
                        <p:par>
                          <p:cTn id="37" fill="hold">
                            <p:stCondLst>
                              <p:cond delay="1000"/>
                            </p:stCondLst>
                            <p:childTnLst>
                              <p:par>
                                <p:cTn id="38" presetID="22" presetClass="entr" presetSubtype="1" fill="hold" nodeType="after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up)">
                                      <p:cBhvr>
                                        <p:cTn id="40" dur="500"/>
                                        <p:tgtEl>
                                          <p:spTgt spid="58"/>
                                        </p:tgtEl>
                                      </p:cBhvr>
                                    </p:animEffect>
                                  </p:childTnLst>
                                </p:cTn>
                              </p:par>
                            </p:childTnLst>
                          </p:cTn>
                        </p:par>
                        <p:par>
                          <p:cTn id="41" fill="hold">
                            <p:stCondLst>
                              <p:cond delay="1500"/>
                            </p:stCondLst>
                            <p:childTnLst>
                              <p:par>
                                <p:cTn id="42" presetID="22" presetClass="entr" presetSubtype="1"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up)">
                                      <p:cBhvr>
                                        <p:cTn id="44" dur="500"/>
                                        <p:tgtEl>
                                          <p:spTgt spid="60"/>
                                        </p:tgtEl>
                                      </p:cBhvr>
                                    </p:animEffect>
                                  </p:childTnLst>
                                </p:cTn>
                              </p:par>
                            </p:childTnLst>
                          </p:cTn>
                        </p:par>
                        <p:par>
                          <p:cTn id="45" fill="hold">
                            <p:stCondLst>
                              <p:cond delay="2000"/>
                            </p:stCondLst>
                            <p:childTnLst>
                              <p:par>
                                <p:cTn id="46" presetID="22" presetClass="entr" presetSubtype="1" fill="hold"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up)">
                                      <p:cBhvr>
                                        <p:cTn id="57" dur="500"/>
                                        <p:tgtEl>
                                          <p:spTgt spid="71"/>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up)">
                                      <p:cBhvr>
                                        <p:cTn id="61" dur="500"/>
                                        <p:tgtEl>
                                          <p:spTgt spid="74"/>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wipe(up)">
                                      <p:cBhvr>
                                        <p:cTn id="65" dur="500"/>
                                        <p:tgtEl>
                                          <p:spTgt spid="76"/>
                                        </p:tgtEl>
                                      </p:cBhvr>
                                    </p:animEffect>
                                  </p:childTnLst>
                                </p:cTn>
                              </p:par>
                            </p:childTnLst>
                          </p:cTn>
                        </p:par>
                        <p:par>
                          <p:cTn id="66" fill="hold">
                            <p:stCondLst>
                              <p:cond delay="1500"/>
                            </p:stCondLst>
                            <p:childTnLst>
                              <p:par>
                                <p:cTn id="67" presetID="22" presetClass="entr" presetSubtype="1" fill="hold" nodeType="after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wipe(up)">
                                      <p:cBhvr>
                                        <p:cTn id="69" dur="500"/>
                                        <p:tgtEl>
                                          <p:spTgt spid="80"/>
                                        </p:tgtEl>
                                      </p:cBhvr>
                                    </p:animEffect>
                                  </p:childTnLst>
                                </p:cTn>
                              </p:par>
                            </p:childTnLst>
                          </p:cTn>
                        </p:par>
                        <p:par>
                          <p:cTn id="70" fill="hold">
                            <p:stCondLst>
                              <p:cond delay="2000"/>
                            </p:stCondLst>
                            <p:childTnLst>
                              <p:par>
                                <p:cTn id="71" presetID="22" presetClass="entr" presetSubtype="1" fill="hold" nodeType="after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up)">
                                      <p:cBhvr>
                                        <p:cTn id="73" dur="500"/>
                                        <p:tgtEl>
                                          <p:spTgt spid="82"/>
                                        </p:tgtEl>
                                      </p:cBhvr>
                                    </p:animEffect>
                                  </p:childTnLst>
                                </p:cTn>
                              </p:par>
                            </p:childTnLst>
                          </p:cTn>
                        </p:par>
                        <p:par>
                          <p:cTn id="74" fill="hold">
                            <p:stCondLst>
                              <p:cond delay="2500"/>
                            </p:stCondLst>
                            <p:childTnLst>
                              <p:par>
                                <p:cTn id="75" presetID="10" presetClass="entr" presetSubtype="0" fill="hold" nodeType="after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500"/>
                                        <p:tgtEl>
                                          <p:spTgt spid="8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wipe(up)">
                                      <p:cBhvr>
                                        <p:cTn id="82" dur="500"/>
                                        <p:tgtEl>
                                          <p:spTgt spid="89"/>
                                        </p:tgtEl>
                                      </p:cBhvr>
                                    </p:animEffect>
                                  </p:childTnLst>
                                </p:cTn>
                              </p:par>
                            </p:childTnLst>
                          </p:cTn>
                        </p:par>
                        <p:par>
                          <p:cTn id="83" fill="hold">
                            <p:stCondLst>
                              <p:cond delay="500"/>
                            </p:stCondLst>
                            <p:childTnLst>
                              <p:par>
                                <p:cTn id="84" presetID="22" presetClass="entr" presetSubtype="1" fill="hold" nodeType="afterEffect">
                                  <p:stCondLst>
                                    <p:cond delay="0"/>
                                  </p:stCondLst>
                                  <p:childTnLst>
                                    <p:set>
                                      <p:cBhvr>
                                        <p:cTn id="85" dur="1" fill="hold">
                                          <p:stCondLst>
                                            <p:cond delay="0"/>
                                          </p:stCondLst>
                                        </p:cTn>
                                        <p:tgtEl>
                                          <p:spTgt spid="91"/>
                                        </p:tgtEl>
                                        <p:attrNameLst>
                                          <p:attrName>style.visibility</p:attrName>
                                        </p:attrNameLst>
                                      </p:cBhvr>
                                      <p:to>
                                        <p:strVal val="visible"/>
                                      </p:to>
                                    </p:set>
                                    <p:animEffect transition="in" filter="wipe(up)">
                                      <p:cBhvr>
                                        <p:cTn id="86" dur="500"/>
                                        <p:tgtEl>
                                          <p:spTgt spid="91"/>
                                        </p:tgtEl>
                                      </p:cBhvr>
                                    </p:animEffect>
                                  </p:childTnLst>
                                </p:cTn>
                              </p:par>
                            </p:childTnLst>
                          </p:cTn>
                        </p:par>
                        <p:par>
                          <p:cTn id="87" fill="hold">
                            <p:stCondLst>
                              <p:cond delay="1000"/>
                            </p:stCondLst>
                            <p:childTnLst>
                              <p:par>
                                <p:cTn id="88" presetID="22" presetClass="entr" presetSubtype="1" fill="hold" nodeType="afterEffect">
                                  <p:stCondLst>
                                    <p:cond delay="0"/>
                                  </p:stCondLst>
                                  <p:childTnLst>
                                    <p:set>
                                      <p:cBhvr>
                                        <p:cTn id="89" dur="1" fill="hold">
                                          <p:stCondLst>
                                            <p:cond delay="0"/>
                                          </p:stCondLst>
                                        </p:cTn>
                                        <p:tgtEl>
                                          <p:spTgt spid="93"/>
                                        </p:tgtEl>
                                        <p:attrNameLst>
                                          <p:attrName>style.visibility</p:attrName>
                                        </p:attrNameLst>
                                      </p:cBhvr>
                                      <p:to>
                                        <p:strVal val="visible"/>
                                      </p:to>
                                    </p:set>
                                    <p:animEffect transition="in" filter="wipe(up)">
                                      <p:cBhvr>
                                        <p:cTn id="90" dur="500"/>
                                        <p:tgtEl>
                                          <p:spTgt spid="93"/>
                                        </p:tgtEl>
                                      </p:cBhvr>
                                    </p:animEffect>
                                  </p:childTnLst>
                                </p:cTn>
                              </p:par>
                            </p:childTnLst>
                          </p:cTn>
                        </p:par>
                        <p:par>
                          <p:cTn id="91" fill="hold">
                            <p:stCondLst>
                              <p:cond delay="1500"/>
                            </p:stCondLst>
                            <p:childTnLst>
                              <p:par>
                                <p:cTn id="92" presetID="22" presetClass="entr" presetSubtype="1" fill="hold" nodeType="afterEffect">
                                  <p:stCondLst>
                                    <p:cond delay="0"/>
                                  </p:stCondLst>
                                  <p:childTnLst>
                                    <p:set>
                                      <p:cBhvr>
                                        <p:cTn id="93" dur="1" fill="hold">
                                          <p:stCondLst>
                                            <p:cond delay="0"/>
                                          </p:stCondLst>
                                        </p:cTn>
                                        <p:tgtEl>
                                          <p:spTgt spid="95"/>
                                        </p:tgtEl>
                                        <p:attrNameLst>
                                          <p:attrName>style.visibility</p:attrName>
                                        </p:attrNameLst>
                                      </p:cBhvr>
                                      <p:to>
                                        <p:strVal val="visible"/>
                                      </p:to>
                                    </p:set>
                                    <p:animEffect transition="in" filter="wipe(up)">
                                      <p:cBhvr>
                                        <p:cTn id="94" dur="500"/>
                                        <p:tgtEl>
                                          <p:spTgt spid="95"/>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97"/>
                                        </p:tgtEl>
                                        <p:attrNameLst>
                                          <p:attrName>style.visibility</p:attrName>
                                        </p:attrNameLst>
                                      </p:cBhvr>
                                      <p:to>
                                        <p:strVal val="visible"/>
                                      </p:to>
                                    </p:set>
                                    <p:animEffect transition="in" filter="wipe(up)">
                                      <p:cBhvr>
                                        <p:cTn id="98" dur="500"/>
                                        <p:tgtEl>
                                          <p:spTgt spid="97"/>
                                        </p:tgtEl>
                                      </p:cBhvr>
                                    </p:animEffect>
                                  </p:childTnLst>
                                </p:cTn>
                              </p:par>
                            </p:childTnLst>
                          </p:cTn>
                        </p:par>
                        <p:par>
                          <p:cTn id="99" fill="hold">
                            <p:stCondLst>
                              <p:cond delay="2500"/>
                            </p:stCondLst>
                            <p:childTnLst>
                              <p:par>
                                <p:cTn id="100" presetID="10" presetClass="entr" presetSubtype="0" fill="hold" nodeType="after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fade">
                                      <p:cBhvr>
                                        <p:cTn id="10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65"/>
            <a:ext cx="8229600" cy="952500"/>
          </a:xfrm>
        </p:spPr>
        <p:txBody>
          <a:bodyPr/>
          <a:lstStyle/>
          <a:p>
            <a:r>
              <a:rPr lang="en-US" dirty="0" smtClean="0"/>
              <a:t>4 scenario’s</a:t>
            </a:r>
            <a:endParaRPr lang="en-US" dirty="0"/>
          </a:p>
        </p:txBody>
      </p:sp>
      <p:sp>
        <p:nvSpPr>
          <p:cNvPr id="3" name="Content Placeholder 2"/>
          <p:cNvSpPr>
            <a:spLocks noGrp="1"/>
          </p:cNvSpPr>
          <p:nvPr>
            <p:ph sz="half" idx="12"/>
          </p:nvPr>
        </p:nvSpPr>
        <p:spPr>
          <a:xfrm>
            <a:off x="3620389" y="940340"/>
            <a:ext cx="4943567" cy="4128851"/>
          </a:xfrm>
        </p:spPr>
        <p:txBody>
          <a:bodyPr>
            <a:normAutofit/>
          </a:bodyPr>
          <a:lstStyle/>
          <a:p>
            <a:pPr marL="0" indent="0">
              <a:buNone/>
            </a:pPr>
            <a:r>
              <a:rPr lang="en-US" sz="1350" b="1" dirty="0" err="1"/>
              <a:t>Beschrijf</a:t>
            </a:r>
            <a:r>
              <a:rPr lang="en-US" sz="1350" b="1" dirty="0"/>
              <a:t> </a:t>
            </a:r>
            <a:r>
              <a:rPr lang="en-US" sz="1350" b="1" dirty="0" err="1"/>
              <a:t>kort</a:t>
            </a:r>
            <a:r>
              <a:rPr lang="en-US" sz="1350" b="1" dirty="0"/>
              <a:t> elk van de 4 </a:t>
            </a:r>
            <a:r>
              <a:rPr lang="en-US" sz="1350" b="1" dirty="0" err="1"/>
              <a:t>werelden</a:t>
            </a:r>
            <a:r>
              <a:rPr lang="en-US" sz="1350" b="1" dirty="0"/>
              <a:t>:</a:t>
            </a:r>
          </a:p>
          <a:p>
            <a:pPr marL="0" indent="0">
              <a:buNone/>
            </a:pPr>
            <a:endParaRPr lang="en-US" sz="1350" dirty="0"/>
          </a:p>
          <a:p>
            <a:pPr>
              <a:buFont typeface="Symbol" panose="05050102010706020507" pitchFamily="18" charset="2"/>
              <a:buChar char="Þ"/>
            </a:pPr>
            <a:r>
              <a:rPr lang="nl-BE" sz="1350" dirty="0" smtClean="0"/>
              <a:t> Beschrijf </a:t>
            </a:r>
            <a:r>
              <a:rPr lang="nl-BE" sz="1350" dirty="0"/>
              <a:t>deze wereld aan </a:t>
            </a:r>
            <a:r>
              <a:rPr lang="nl-BE" sz="1350" dirty="0" smtClean="0"/>
              <a:t>elkaar</a:t>
            </a:r>
            <a:endParaRPr lang="nl-BE" sz="1350" dirty="0"/>
          </a:p>
          <a:p>
            <a:pPr marL="0" indent="0">
              <a:buNone/>
            </a:pPr>
            <a:r>
              <a:rPr lang="nl-BE" sz="1350" dirty="0"/>
              <a:t>“Stel je wordt morgen wakker in deze wereld, hoe ziet deze eruit?” </a:t>
            </a:r>
          </a:p>
          <a:p>
            <a:pPr marL="0" indent="0">
              <a:buNone/>
            </a:pPr>
            <a:r>
              <a:rPr lang="nl-BE" sz="1350" dirty="0"/>
              <a:t>Noteer kernwoorden, denk in beelden, …</a:t>
            </a:r>
          </a:p>
          <a:p>
            <a:pPr marL="0" indent="0">
              <a:buNone/>
            </a:pPr>
            <a:endParaRPr lang="nl-BE" sz="1350" dirty="0"/>
          </a:p>
          <a:p>
            <a:pPr marL="0" indent="0">
              <a:buNone/>
            </a:pPr>
            <a:endParaRPr lang="nl-BE" sz="1350" dirty="0"/>
          </a:p>
          <a:p>
            <a:pPr marL="0" indent="0">
              <a:buNone/>
            </a:pPr>
            <a:endParaRPr lang="nl-BE" sz="1350" dirty="0"/>
          </a:p>
          <a:p>
            <a:pPr marL="0" indent="0">
              <a:buNone/>
            </a:pPr>
            <a:endParaRPr lang="nl-BE" sz="1350" dirty="0"/>
          </a:p>
          <a:p>
            <a:pPr marL="0" indent="0">
              <a:buNone/>
            </a:pPr>
            <a:endParaRPr lang="nl-BE" sz="1350" dirty="0"/>
          </a:p>
          <a:p>
            <a:pPr marL="0" indent="0">
              <a:buNone/>
            </a:pPr>
            <a:endParaRPr lang="nl-BE" sz="1350" dirty="0"/>
          </a:p>
          <a:p>
            <a:pPr marL="0" indent="0">
              <a:buNone/>
            </a:pPr>
            <a:endParaRPr lang="nl-BE" sz="1350" dirty="0"/>
          </a:p>
          <a:p>
            <a:pPr marL="0" indent="0">
              <a:buNone/>
            </a:pPr>
            <a:endParaRPr lang="nl-BE" sz="1350" dirty="0"/>
          </a:p>
          <a:p>
            <a:pPr marL="0" indent="0">
              <a:buNone/>
            </a:pPr>
            <a:endParaRPr lang="nl-BE" sz="1350" dirty="0"/>
          </a:p>
          <a:p>
            <a:pPr marL="0" indent="0">
              <a:buNone/>
            </a:pPr>
            <a:endParaRPr lang="en-US" sz="1350" dirty="0"/>
          </a:p>
          <a:p>
            <a:pPr>
              <a:buFontTx/>
              <a:buChar char="-"/>
            </a:pPr>
            <a:endParaRPr lang="en-US" sz="1350" dirty="0"/>
          </a:p>
        </p:txBody>
      </p:sp>
      <p:sp>
        <p:nvSpPr>
          <p:cNvPr id="4" name="Tekstvak 3"/>
          <p:cNvSpPr txBox="1"/>
          <p:nvPr/>
        </p:nvSpPr>
        <p:spPr>
          <a:xfrm>
            <a:off x="4671510" y="3414335"/>
            <a:ext cx="4332643" cy="300082"/>
          </a:xfrm>
          <a:prstGeom prst="rect">
            <a:avLst/>
          </a:prstGeom>
          <a:noFill/>
        </p:spPr>
        <p:txBody>
          <a:bodyPr wrap="square" rtlCol="0">
            <a:spAutoFit/>
          </a:bodyPr>
          <a:lstStyle/>
          <a:p>
            <a:endParaRPr lang="nl-BE" sz="1350" dirty="0">
              <a:solidFill>
                <a:prstClr val="black"/>
              </a:solidFill>
            </a:endParaRPr>
          </a:p>
        </p:txBody>
      </p:sp>
      <p:cxnSp>
        <p:nvCxnSpPr>
          <p:cNvPr id="8" name="Straight Arrow Connector 3"/>
          <p:cNvCxnSpPr/>
          <p:nvPr/>
        </p:nvCxnSpPr>
        <p:spPr>
          <a:xfrm>
            <a:off x="726335" y="2994619"/>
            <a:ext cx="2417957" cy="0"/>
          </a:xfrm>
          <a:prstGeom prst="straightConnector1">
            <a:avLst/>
          </a:prstGeom>
          <a:ln>
            <a:solidFill>
              <a:srgbClr val="48A425"/>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4"/>
          <p:cNvCxnSpPr/>
          <p:nvPr/>
        </p:nvCxnSpPr>
        <p:spPr>
          <a:xfrm>
            <a:off x="1955666" y="1785035"/>
            <a:ext cx="0" cy="2595868"/>
          </a:xfrm>
          <a:prstGeom prst="straightConnector1">
            <a:avLst/>
          </a:prstGeom>
          <a:ln>
            <a:solidFill>
              <a:srgbClr val="48A425"/>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TextBox 5"/>
          <p:cNvSpPr txBox="1"/>
          <p:nvPr/>
        </p:nvSpPr>
        <p:spPr>
          <a:xfrm>
            <a:off x="848576" y="2697589"/>
            <a:ext cx="1168562" cy="415498"/>
          </a:xfrm>
          <a:prstGeom prst="rect">
            <a:avLst/>
          </a:prstGeom>
          <a:noFill/>
        </p:spPr>
        <p:txBody>
          <a:bodyPr wrap="square" rtlCol="0">
            <a:spAutoFit/>
          </a:bodyPr>
          <a:lstStyle/>
          <a:p>
            <a:pPr algn="ctr"/>
            <a:r>
              <a:rPr lang="en-US" sz="1050" dirty="0">
                <a:solidFill>
                  <a:srgbClr val="000000"/>
                </a:solidFill>
              </a:rPr>
              <a:t>Driving force 1</a:t>
            </a:r>
          </a:p>
          <a:p>
            <a:pPr algn="ctr"/>
            <a:endParaRPr lang="en-US" sz="1050" dirty="0">
              <a:solidFill>
                <a:srgbClr val="000000"/>
              </a:solidFill>
            </a:endParaRPr>
          </a:p>
        </p:txBody>
      </p:sp>
      <p:sp>
        <p:nvSpPr>
          <p:cNvPr id="11" name="TextBox 6"/>
          <p:cNvSpPr txBox="1"/>
          <p:nvPr/>
        </p:nvSpPr>
        <p:spPr>
          <a:xfrm rot="5400000">
            <a:off x="1383349" y="2264380"/>
            <a:ext cx="1298402" cy="415498"/>
          </a:xfrm>
          <a:prstGeom prst="rect">
            <a:avLst/>
          </a:prstGeom>
          <a:noFill/>
        </p:spPr>
        <p:txBody>
          <a:bodyPr wrap="square" rtlCol="0">
            <a:spAutoFit/>
          </a:bodyPr>
          <a:lstStyle/>
          <a:p>
            <a:pPr algn="ctr"/>
            <a:r>
              <a:rPr lang="en-US" sz="1050" dirty="0">
                <a:solidFill>
                  <a:prstClr val="black"/>
                </a:solidFill>
              </a:rPr>
              <a:t>Driving force 2</a:t>
            </a:r>
          </a:p>
          <a:p>
            <a:pPr algn="ctr"/>
            <a:endParaRPr lang="en-US" sz="1050" dirty="0">
              <a:solidFill>
                <a:prstClr val="black"/>
              </a:solidFill>
            </a:endParaRPr>
          </a:p>
        </p:txBody>
      </p:sp>
      <p:sp>
        <p:nvSpPr>
          <p:cNvPr id="12" name="TextBox 7"/>
          <p:cNvSpPr txBox="1"/>
          <p:nvPr/>
        </p:nvSpPr>
        <p:spPr>
          <a:xfrm>
            <a:off x="1371385" y="1435599"/>
            <a:ext cx="1168562" cy="253916"/>
          </a:xfrm>
          <a:prstGeom prst="rect">
            <a:avLst/>
          </a:prstGeom>
          <a:noFill/>
        </p:spPr>
        <p:txBody>
          <a:bodyPr wrap="square" rtlCol="0">
            <a:spAutoFit/>
          </a:bodyPr>
          <a:lstStyle/>
          <a:p>
            <a:pPr algn="ctr"/>
            <a:r>
              <a:rPr lang="en-US" sz="1050" dirty="0">
                <a:solidFill>
                  <a:srgbClr val="48A425"/>
                </a:solidFill>
              </a:rPr>
              <a:t>Extreme</a:t>
            </a:r>
          </a:p>
        </p:txBody>
      </p:sp>
      <p:sp>
        <p:nvSpPr>
          <p:cNvPr id="13" name="TextBox 8"/>
          <p:cNvSpPr txBox="1"/>
          <p:nvPr/>
        </p:nvSpPr>
        <p:spPr>
          <a:xfrm>
            <a:off x="1371385" y="4388961"/>
            <a:ext cx="1168562" cy="253916"/>
          </a:xfrm>
          <a:prstGeom prst="rect">
            <a:avLst/>
          </a:prstGeom>
          <a:noFill/>
        </p:spPr>
        <p:txBody>
          <a:bodyPr wrap="square" rtlCol="0">
            <a:spAutoFit/>
          </a:bodyPr>
          <a:lstStyle/>
          <a:p>
            <a:pPr algn="ctr"/>
            <a:r>
              <a:rPr lang="en-US" sz="1050" dirty="0">
                <a:solidFill>
                  <a:srgbClr val="48A425"/>
                </a:solidFill>
              </a:rPr>
              <a:t>Extreme</a:t>
            </a:r>
          </a:p>
        </p:txBody>
      </p:sp>
      <p:sp>
        <p:nvSpPr>
          <p:cNvPr id="14" name="TextBox 9"/>
          <p:cNvSpPr txBox="1"/>
          <p:nvPr/>
        </p:nvSpPr>
        <p:spPr>
          <a:xfrm rot="16200000">
            <a:off x="-78988" y="2867662"/>
            <a:ext cx="1298402" cy="253916"/>
          </a:xfrm>
          <a:prstGeom prst="rect">
            <a:avLst/>
          </a:prstGeom>
          <a:noFill/>
        </p:spPr>
        <p:txBody>
          <a:bodyPr wrap="square" rtlCol="0">
            <a:spAutoFit/>
          </a:bodyPr>
          <a:lstStyle/>
          <a:p>
            <a:pPr algn="ctr"/>
            <a:r>
              <a:rPr lang="en-US" sz="1050" dirty="0">
                <a:solidFill>
                  <a:srgbClr val="48A425"/>
                </a:solidFill>
              </a:rPr>
              <a:t>Extreme</a:t>
            </a:r>
          </a:p>
        </p:txBody>
      </p:sp>
      <p:sp>
        <p:nvSpPr>
          <p:cNvPr id="15" name="TextBox 10"/>
          <p:cNvSpPr txBox="1"/>
          <p:nvPr/>
        </p:nvSpPr>
        <p:spPr>
          <a:xfrm rot="5400000">
            <a:off x="2663503" y="2867662"/>
            <a:ext cx="1298402" cy="253916"/>
          </a:xfrm>
          <a:prstGeom prst="rect">
            <a:avLst/>
          </a:prstGeom>
          <a:noFill/>
        </p:spPr>
        <p:txBody>
          <a:bodyPr wrap="square" rtlCol="0">
            <a:spAutoFit/>
          </a:bodyPr>
          <a:lstStyle/>
          <a:p>
            <a:pPr algn="ctr"/>
            <a:r>
              <a:rPr lang="en-US" sz="1050" dirty="0">
                <a:solidFill>
                  <a:srgbClr val="48A425"/>
                </a:solidFill>
              </a:rPr>
              <a:t>Extreme</a:t>
            </a:r>
          </a:p>
        </p:txBody>
      </p:sp>
      <p:sp>
        <p:nvSpPr>
          <p:cNvPr id="16" name="Oval 11"/>
          <p:cNvSpPr/>
          <p:nvPr/>
        </p:nvSpPr>
        <p:spPr>
          <a:xfrm>
            <a:off x="850482" y="1911789"/>
            <a:ext cx="561748" cy="615149"/>
          </a:xfrm>
          <a:prstGeom prst="ellipse">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1</a:t>
            </a:r>
          </a:p>
        </p:txBody>
      </p:sp>
      <p:sp>
        <p:nvSpPr>
          <p:cNvPr id="17" name="Oval 12"/>
          <p:cNvSpPr/>
          <p:nvPr/>
        </p:nvSpPr>
        <p:spPr>
          <a:xfrm>
            <a:off x="2431764" y="1939667"/>
            <a:ext cx="561748" cy="615149"/>
          </a:xfrm>
          <a:prstGeom prst="ellipse">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2</a:t>
            </a:r>
          </a:p>
        </p:txBody>
      </p:sp>
      <p:sp>
        <p:nvSpPr>
          <p:cNvPr id="18" name="Oval 13"/>
          <p:cNvSpPr/>
          <p:nvPr/>
        </p:nvSpPr>
        <p:spPr>
          <a:xfrm>
            <a:off x="2431764" y="3399754"/>
            <a:ext cx="561748" cy="615149"/>
          </a:xfrm>
          <a:prstGeom prst="ellipse">
            <a:avLst/>
          </a:prstGeom>
          <a:solidFill>
            <a:srgbClr val="3E7A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3</a:t>
            </a:r>
          </a:p>
        </p:txBody>
      </p:sp>
      <p:sp>
        <p:nvSpPr>
          <p:cNvPr id="19" name="Oval 14"/>
          <p:cNvSpPr/>
          <p:nvPr/>
        </p:nvSpPr>
        <p:spPr>
          <a:xfrm>
            <a:off x="850482" y="3391721"/>
            <a:ext cx="561748" cy="61514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4</a:t>
            </a:r>
          </a:p>
        </p:txBody>
      </p:sp>
      <p:pic>
        <p:nvPicPr>
          <p:cNvPr id="5" name="Afbeelding 4"/>
          <p:cNvPicPr>
            <a:picLocks noChangeAspect="1"/>
          </p:cNvPicPr>
          <p:nvPr/>
        </p:nvPicPr>
        <p:blipFill>
          <a:blip r:embed="rId3"/>
          <a:stretch>
            <a:fillRect/>
          </a:stretch>
        </p:blipFill>
        <p:spPr>
          <a:xfrm>
            <a:off x="5902863" y="3164394"/>
            <a:ext cx="2089152" cy="1506696"/>
          </a:xfrm>
          <a:prstGeom prst="rect">
            <a:avLst/>
          </a:prstGeom>
        </p:spPr>
      </p:pic>
      <p:grpSp>
        <p:nvGrpSpPr>
          <p:cNvPr id="21" name="Groep 20"/>
          <p:cNvGrpSpPr/>
          <p:nvPr/>
        </p:nvGrpSpPr>
        <p:grpSpPr>
          <a:xfrm>
            <a:off x="4022461" y="2879325"/>
            <a:ext cx="1601092" cy="1953302"/>
            <a:chOff x="5885475" y="4045482"/>
            <a:chExt cx="2441528" cy="2595573"/>
          </a:xfrm>
        </p:grpSpPr>
        <p:pic>
          <p:nvPicPr>
            <p:cNvPr id="2050" name="Picture 2" descr="http://www.v3.co.uk/IMG/806/268806/lego-computer-programm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475" y="4045482"/>
              <a:ext cx="2040685" cy="2344998"/>
            </a:xfrm>
            <a:prstGeom prst="rect">
              <a:avLst/>
            </a:prstGeom>
            <a:noFill/>
            <a:extLst>
              <a:ext uri="{909E8E84-426E-40dd-AFC4-6F175D3DCCD1}">
                <a14:hiddenFill xmlns:a14="http://schemas.microsoft.com/office/drawing/2010/main">
                  <a:solidFill>
                    <a:srgbClr val="FFFFFF"/>
                  </a:solidFill>
                </a14:hiddenFill>
              </a:ext>
            </a:extLst>
          </p:spPr>
        </p:pic>
        <p:sp>
          <p:nvSpPr>
            <p:cNvPr id="20" name="Tekstvak 19"/>
            <p:cNvSpPr txBox="1"/>
            <p:nvPr/>
          </p:nvSpPr>
          <p:spPr>
            <a:xfrm>
              <a:off x="5992010" y="6303648"/>
              <a:ext cx="2334993" cy="337407"/>
            </a:xfrm>
            <a:prstGeom prst="rect">
              <a:avLst/>
            </a:prstGeom>
            <a:noFill/>
          </p:spPr>
          <p:txBody>
            <a:bodyPr wrap="none" rtlCol="0">
              <a:spAutoFit/>
            </a:bodyPr>
            <a:lstStyle/>
            <a:p>
              <a:r>
                <a:rPr lang="nl-BE" sz="1050" i="1" dirty="0">
                  <a:solidFill>
                    <a:prstClr val="black"/>
                  </a:solidFill>
                </a:rPr>
                <a:t>“A </a:t>
              </a:r>
              <a:r>
                <a:rPr lang="nl-BE" sz="1050" i="1" dirty="0" err="1">
                  <a:solidFill>
                    <a:prstClr val="black"/>
                  </a:solidFill>
                </a:rPr>
                <a:t>day</a:t>
              </a:r>
              <a:r>
                <a:rPr lang="nl-BE" sz="1050" i="1" dirty="0">
                  <a:solidFill>
                    <a:prstClr val="black"/>
                  </a:solidFill>
                </a:rPr>
                <a:t> in a life of Henri”</a:t>
              </a:r>
            </a:p>
          </p:txBody>
        </p:sp>
      </p:grpSp>
    </p:spTree>
    <p:extLst>
      <p:ext uri="{BB962C8B-B14F-4D97-AF65-F5344CB8AC3E}">
        <p14:creationId xmlns:p14="http://schemas.microsoft.com/office/powerpoint/2010/main" val="1989802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21281" y="687398"/>
            <a:ext cx="7276955" cy="4547760"/>
            <a:chOff x="924628" y="433397"/>
            <a:chExt cx="8085505" cy="454776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9754" y="433397"/>
              <a:ext cx="8060379" cy="4547760"/>
            </a:xfrm>
            <a:prstGeom prst="rect">
              <a:avLst/>
            </a:prstGeom>
            <a:no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72088" y="1012504"/>
              <a:ext cx="2555060" cy="701730"/>
            </a:xfrm>
            <a:prstGeom prst="rect">
              <a:avLst/>
            </a:prstGeom>
            <a:noFill/>
          </p:spPr>
          <p:txBody>
            <a:bodyPr wrap="none" rtlCol="0">
              <a:spAutoFit/>
            </a:bodyPr>
            <a:lstStyle/>
            <a:p>
              <a:r>
                <a:rPr lang="nl-BE"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PARADISE</a:t>
              </a:r>
              <a:endParaRPr lang="en-US"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ndParaRPr>
            </a:p>
          </p:txBody>
        </p:sp>
        <p:sp>
          <p:nvSpPr>
            <p:cNvPr id="6" name="TextBox 5"/>
            <p:cNvSpPr txBox="1"/>
            <p:nvPr/>
          </p:nvSpPr>
          <p:spPr>
            <a:xfrm>
              <a:off x="924628" y="1022004"/>
              <a:ext cx="3831525" cy="701730"/>
            </a:xfrm>
            <a:prstGeom prst="rect">
              <a:avLst/>
            </a:prstGeom>
            <a:noFill/>
          </p:spPr>
          <p:txBody>
            <a:bodyPr wrap="none" rtlCol="0">
              <a:spAutoFit/>
            </a:bodyPr>
            <a:lstStyle/>
            <a:p>
              <a:r>
                <a:rPr lang="nl-BE"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BURGER TOWN</a:t>
              </a:r>
              <a:endParaRPr lang="en-US"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ndParaRPr>
            </a:p>
          </p:txBody>
        </p:sp>
        <p:sp>
          <p:nvSpPr>
            <p:cNvPr id="7" name="TextBox 6"/>
            <p:cNvSpPr txBox="1"/>
            <p:nvPr/>
          </p:nvSpPr>
          <p:spPr>
            <a:xfrm>
              <a:off x="5831310" y="2857499"/>
              <a:ext cx="2513509" cy="1920525"/>
            </a:xfrm>
            <a:prstGeom prst="rect">
              <a:avLst/>
            </a:prstGeom>
            <a:noFill/>
          </p:spPr>
          <p:txBody>
            <a:bodyPr wrap="none" rtlCol="0">
              <a:spAutoFit/>
            </a:bodyPr>
            <a:lstStyle/>
            <a:p>
              <a:pPr algn="ctr"/>
              <a:r>
                <a:rPr lang="nl-BE"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HEALTY </a:t>
              </a:r>
            </a:p>
            <a:p>
              <a:pPr algn="ctr"/>
              <a:r>
                <a:rPr lang="nl-BE"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WEALTHY</a:t>
              </a:r>
            </a:p>
            <a:p>
              <a:pPr algn="ctr"/>
              <a:r>
                <a:rPr lang="nl-BE"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 ISLAND</a:t>
              </a:r>
              <a:endParaRPr lang="en-US"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endParaRPr>
            </a:p>
          </p:txBody>
        </p:sp>
        <p:sp>
          <p:nvSpPr>
            <p:cNvPr id="8" name="TextBox 7"/>
            <p:cNvSpPr txBox="1"/>
            <p:nvPr/>
          </p:nvSpPr>
          <p:spPr>
            <a:xfrm>
              <a:off x="1405016" y="3361559"/>
              <a:ext cx="3333943" cy="701730"/>
            </a:xfrm>
            <a:prstGeom prst="rect">
              <a:avLst/>
            </a:prstGeom>
            <a:noFill/>
          </p:spPr>
          <p:txBody>
            <a:bodyPr wrap="none" rtlCol="0">
              <a:spAutoFit/>
            </a:bodyPr>
            <a:lstStyle/>
            <a:p>
              <a:r>
                <a:rPr lang="nl-BE" sz="396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a:rPr>
                <a:t>DIRE STRAITS</a:t>
              </a:r>
            </a:p>
          </p:txBody>
        </p:sp>
      </p:grpSp>
      <p:sp>
        <p:nvSpPr>
          <p:cNvPr id="20" name="Title 1"/>
          <p:cNvSpPr>
            <a:spLocks noGrp="1"/>
          </p:cNvSpPr>
          <p:nvPr>
            <p:ph type="title"/>
          </p:nvPr>
        </p:nvSpPr>
        <p:spPr>
          <a:xfrm>
            <a:off x="466589" y="45136"/>
            <a:ext cx="8229600" cy="793497"/>
          </a:xfrm>
        </p:spPr>
        <p:txBody>
          <a:bodyPr>
            <a:normAutofit/>
          </a:bodyPr>
          <a:lstStyle/>
          <a:p>
            <a:r>
              <a:rPr lang="en-US" sz="1800" dirty="0"/>
              <a:t>Possible futures</a:t>
            </a:r>
          </a:p>
        </p:txBody>
      </p:sp>
      <p:sp>
        <p:nvSpPr>
          <p:cNvPr id="21" name="Oval 11"/>
          <p:cNvSpPr/>
          <p:nvPr/>
        </p:nvSpPr>
        <p:spPr>
          <a:xfrm>
            <a:off x="1466987" y="2057171"/>
            <a:ext cx="561748" cy="615149"/>
          </a:xfrm>
          <a:prstGeom prst="ellipse">
            <a:avLst/>
          </a:prstGeom>
          <a:solidFill>
            <a:srgbClr val="CC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1</a:t>
            </a:r>
          </a:p>
        </p:txBody>
      </p:sp>
      <p:sp>
        <p:nvSpPr>
          <p:cNvPr id="22" name="Oval 12"/>
          <p:cNvSpPr/>
          <p:nvPr/>
        </p:nvSpPr>
        <p:spPr>
          <a:xfrm>
            <a:off x="7167794" y="1950879"/>
            <a:ext cx="561748" cy="615149"/>
          </a:xfrm>
          <a:prstGeom prst="ellipse">
            <a:avLst/>
          </a:prstGeom>
          <a:solidFill>
            <a:srgbClr val="FF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2</a:t>
            </a:r>
          </a:p>
        </p:txBody>
      </p:sp>
      <p:sp>
        <p:nvSpPr>
          <p:cNvPr id="23" name="Oval 13"/>
          <p:cNvSpPr/>
          <p:nvPr/>
        </p:nvSpPr>
        <p:spPr>
          <a:xfrm>
            <a:off x="7167793" y="3433041"/>
            <a:ext cx="561748" cy="615149"/>
          </a:xfrm>
          <a:prstGeom prst="ellipse">
            <a:avLst/>
          </a:prstGeom>
          <a:solidFill>
            <a:srgbClr val="3E7A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3</a:t>
            </a:r>
          </a:p>
        </p:txBody>
      </p:sp>
      <p:sp>
        <p:nvSpPr>
          <p:cNvPr id="24" name="Oval 14"/>
          <p:cNvSpPr/>
          <p:nvPr/>
        </p:nvSpPr>
        <p:spPr>
          <a:xfrm>
            <a:off x="1466986" y="3117408"/>
            <a:ext cx="561748" cy="615149"/>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prstClr val="white"/>
                </a:solidFill>
              </a:rPr>
              <a:t>4</a:t>
            </a:r>
          </a:p>
        </p:txBody>
      </p:sp>
    </p:spTree>
    <p:extLst>
      <p:ext uri="{BB962C8B-B14F-4D97-AF65-F5344CB8AC3E}">
        <p14:creationId xmlns:p14="http://schemas.microsoft.com/office/powerpoint/2010/main" val="33078867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284024" cy="369332"/>
          </a:xfrm>
          <a:prstGeom prst="rect">
            <a:avLst/>
          </a:prstGeom>
          <a:noFill/>
        </p:spPr>
        <p:txBody>
          <a:bodyPr wrap="none" rtlCol="0">
            <a:spAutoFit/>
          </a:bodyPr>
          <a:lstStyle/>
          <a:p>
            <a:r>
              <a:rPr lang="nl-BE" dirty="0" smtClean="0"/>
              <a:t>benchmarking: #WTF?</a:t>
            </a:r>
          </a:p>
        </p:txBody>
      </p:sp>
    </p:spTree>
    <p:extLst>
      <p:ext uri="{BB962C8B-B14F-4D97-AF65-F5344CB8AC3E}">
        <p14:creationId xmlns:p14="http://schemas.microsoft.com/office/powerpoint/2010/main" val="38002362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284024" cy="369332"/>
          </a:xfrm>
          <a:prstGeom prst="rect">
            <a:avLst/>
          </a:prstGeom>
          <a:noFill/>
        </p:spPr>
        <p:txBody>
          <a:bodyPr wrap="none" rtlCol="0">
            <a:spAutoFit/>
          </a:bodyPr>
          <a:lstStyle/>
          <a:p>
            <a:r>
              <a:rPr lang="nl-BE" dirty="0" smtClean="0"/>
              <a:t>benchmarking: #WTF?</a:t>
            </a:r>
          </a:p>
        </p:txBody>
      </p:sp>
      <p:pic>
        <p:nvPicPr>
          <p:cNvPr id="4" name="Picture 3" descr="figu249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335" y="-145647"/>
            <a:ext cx="5115278" cy="5860647"/>
          </a:xfrm>
          <a:prstGeom prst="rect">
            <a:avLst/>
          </a:prstGeom>
        </p:spPr>
      </p:pic>
    </p:spTree>
    <p:extLst>
      <p:ext uri="{BB962C8B-B14F-4D97-AF65-F5344CB8AC3E}">
        <p14:creationId xmlns:p14="http://schemas.microsoft.com/office/powerpoint/2010/main" val="10126589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6897629" cy="1754327"/>
          </a:xfrm>
          <a:prstGeom prst="rect">
            <a:avLst/>
          </a:prstGeom>
          <a:noFill/>
        </p:spPr>
        <p:txBody>
          <a:bodyPr wrap="none" rtlCol="0">
            <a:spAutoFit/>
          </a:bodyPr>
          <a:lstStyle/>
          <a:p>
            <a:r>
              <a:rPr lang="en-US" dirty="0" smtClean="0"/>
              <a:t>Drivers (</a:t>
            </a:r>
            <a:r>
              <a:rPr lang="en-US" dirty="0" err="1" smtClean="0"/>
              <a:t>opportuniteiten</a:t>
            </a:r>
            <a:r>
              <a:rPr lang="en-US" dirty="0" smtClean="0"/>
              <a:t>): </a:t>
            </a:r>
            <a:r>
              <a:rPr lang="en-US" dirty="0" err="1" smtClean="0"/>
              <a:t>oa</a:t>
            </a:r>
            <a:r>
              <a:rPr lang="en-US" dirty="0" smtClean="0"/>
              <a:t>. </a:t>
            </a:r>
            <a:r>
              <a:rPr lang="en-US" dirty="0" err="1" smtClean="0"/>
              <a:t>te</a:t>
            </a:r>
            <a:r>
              <a:rPr lang="en-US" dirty="0" smtClean="0"/>
              <a:t> </a:t>
            </a:r>
            <a:r>
              <a:rPr lang="en-US" dirty="0" err="1" smtClean="0"/>
              <a:t>verwachten</a:t>
            </a:r>
            <a:r>
              <a:rPr lang="en-US" dirty="0" smtClean="0"/>
              <a:t> </a:t>
            </a:r>
            <a:r>
              <a:rPr lang="en-US" dirty="0" err="1" smtClean="0"/>
              <a:t>doch</a:t>
            </a:r>
            <a:r>
              <a:rPr lang="en-US" dirty="0" smtClean="0"/>
              <a:t> </a:t>
            </a:r>
            <a:r>
              <a:rPr lang="en-US" dirty="0" err="1" smtClean="0"/>
              <a:t>onderbouwde</a:t>
            </a:r>
            <a:r>
              <a:rPr lang="en-US" dirty="0" smtClean="0"/>
              <a:t> trends</a:t>
            </a:r>
          </a:p>
          <a:p>
            <a:r>
              <a:rPr lang="en-US" dirty="0" smtClean="0"/>
              <a:t>Constrains (</a:t>
            </a:r>
            <a:r>
              <a:rPr lang="en-US" dirty="0" err="1" smtClean="0"/>
              <a:t>beperkingen</a:t>
            </a:r>
            <a:r>
              <a:rPr lang="en-US" dirty="0" smtClean="0"/>
              <a:t>): </a:t>
            </a:r>
            <a:r>
              <a:rPr lang="en-US" dirty="0" err="1" smtClean="0"/>
              <a:t>oa</a:t>
            </a:r>
            <a:r>
              <a:rPr lang="en-US" dirty="0" smtClean="0"/>
              <a:t>. </a:t>
            </a:r>
            <a:r>
              <a:rPr lang="en-US" dirty="0" err="1" smtClean="0"/>
              <a:t>wat</a:t>
            </a:r>
            <a:r>
              <a:rPr lang="en-US" dirty="0" smtClean="0"/>
              <a:t> reeds </a:t>
            </a:r>
            <a:r>
              <a:rPr lang="en-US" dirty="0" err="1" smtClean="0"/>
              <a:t>bestaat</a:t>
            </a:r>
            <a:r>
              <a:rPr lang="en-US" dirty="0" smtClean="0"/>
              <a:t> op de </a:t>
            </a:r>
            <a:r>
              <a:rPr lang="en-US" dirty="0" err="1" smtClean="0"/>
              <a:t>markt</a:t>
            </a:r>
            <a:r>
              <a:rPr lang="is-IS" dirty="0" smtClean="0"/>
              <a:t>…</a:t>
            </a:r>
          </a:p>
          <a:p>
            <a:endParaRPr lang="is-IS" dirty="0"/>
          </a:p>
          <a:p>
            <a:r>
              <a:rPr lang="en-US" b="1" dirty="0" smtClean="0"/>
              <a:t>T</a:t>
            </a:r>
            <a:r>
              <a:rPr lang="is-IS" b="1" dirty="0" smtClean="0"/>
              <a:t>rendwatching</a:t>
            </a:r>
            <a:r>
              <a:rPr lang="is-IS" dirty="0" smtClean="0"/>
              <a:t> om kansen te ontdekken.</a:t>
            </a:r>
          </a:p>
          <a:p>
            <a:r>
              <a:rPr lang="en-US" b="1" dirty="0" smtClean="0"/>
              <a:t>S</a:t>
            </a:r>
            <a:r>
              <a:rPr lang="is-IS" b="1" dirty="0" smtClean="0"/>
              <a:t>cenarioschrijven</a:t>
            </a:r>
            <a:r>
              <a:rPr lang="is-IS" dirty="0" smtClean="0"/>
              <a:t> om mogelijkheden af te tasten</a:t>
            </a:r>
          </a:p>
          <a:p>
            <a:r>
              <a:rPr lang="en-US" b="1" dirty="0" smtClean="0"/>
              <a:t>B</a:t>
            </a:r>
            <a:r>
              <a:rPr lang="nl-BE" b="1" dirty="0" smtClean="0"/>
              <a:t>enchmarking</a:t>
            </a:r>
            <a:r>
              <a:rPr lang="nl-BE" dirty="0" smtClean="0"/>
              <a:t> van bestaande producten.</a:t>
            </a:r>
          </a:p>
        </p:txBody>
      </p:sp>
    </p:spTree>
    <p:extLst>
      <p:ext uri="{BB962C8B-B14F-4D97-AF65-F5344CB8AC3E}">
        <p14:creationId xmlns:p14="http://schemas.microsoft.com/office/powerpoint/2010/main" val="26698938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7246245" cy="2862323"/>
          </a:xfrm>
          <a:prstGeom prst="rect">
            <a:avLst/>
          </a:prstGeom>
          <a:noFill/>
        </p:spPr>
        <p:txBody>
          <a:bodyPr wrap="none" rtlCol="0">
            <a:spAutoFit/>
          </a:bodyPr>
          <a:lstStyle/>
          <a:p>
            <a:r>
              <a:rPr lang="nl-BE" dirty="0" smtClean="0"/>
              <a:t>Benchmarking:</a:t>
            </a:r>
          </a:p>
          <a:p>
            <a:endParaRPr lang="nl-BE" dirty="0"/>
          </a:p>
          <a:p>
            <a:r>
              <a:rPr lang="nl-BE" dirty="0" smtClean="0"/>
              <a:t>Snelle interpretatie = Positioning MAP.</a:t>
            </a:r>
          </a:p>
          <a:p>
            <a:endParaRPr lang="nl-BE" dirty="0" smtClean="0"/>
          </a:p>
          <a:p>
            <a:r>
              <a:rPr lang="nl-BE" dirty="0" smtClean="0"/>
              <a:t>Technical PERFORMENCE or</a:t>
            </a:r>
            <a:r>
              <a:rPr lang="nl-BE" dirty="0"/>
              <a:t> </a:t>
            </a:r>
            <a:r>
              <a:rPr lang="nl-BE" dirty="0" smtClean="0"/>
              <a:t>Customers NEEDS</a:t>
            </a:r>
          </a:p>
          <a:p>
            <a:endParaRPr lang="nl-BE" dirty="0"/>
          </a:p>
          <a:p>
            <a:r>
              <a:rPr lang="nl-BE" dirty="0" smtClean="0"/>
              <a:t>2 ASSEN bepalen alles:</a:t>
            </a:r>
          </a:p>
          <a:p>
            <a:r>
              <a:rPr lang="nl-BE" dirty="0" smtClean="0"/>
              <a:t>Steeds gewenste extremen (geen negatieve eigenschappen voor gebruiker)</a:t>
            </a:r>
          </a:p>
          <a:p>
            <a:r>
              <a:rPr lang="nl-BE" dirty="0" smtClean="0"/>
              <a:t>Wanneer alles op één hoop: verkeerde assen gekozen, probeer opnieuw</a:t>
            </a:r>
          </a:p>
          <a:p>
            <a:r>
              <a:rPr lang="nl-BE" dirty="0" smtClean="0"/>
              <a:t>Blanco ruimte = interessante ruimte voor nieuwe initiatieven</a:t>
            </a:r>
          </a:p>
        </p:txBody>
      </p:sp>
    </p:spTree>
    <p:extLst>
      <p:ext uri="{BB962C8B-B14F-4D97-AF65-F5344CB8AC3E}">
        <p14:creationId xmlns:p14="http://schemas.microsoft.com/office/powerpoint/2010/main" val="5591192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554869" cy="1200329"/>
          </a:xfrm>
          <a:prstGeom prst="rect">
            <a:avLst/>
          </a:prstGeom>
          <a:noFill/>
        </p:spPr>
        <p:txBody>
          <a:bodyPr wrap="none" rtlCol="0">
            <a:spAutoFit/>
          </a:bodyPr>
          <a:lstStyle/>
          <a:p>
            <a:r>
              <a:rPr lang="nl-BE" dirty="0" smtClean="0"/>
              <a:t>Benchmarking:</a:t>
            </a:r>
          </a:p>
          <a:p>
            <a:endParaRPr lang="nl-BE" dirty="0"/>
          </a:p>
          <a:p>
            <a:r>
              <a:rPr lang="nl-BE" dirty="0" smtClean="0"/>
              <a:t>Technical PERFORMENCE</a:t>
            </a:r>
          </a:p>
          <a:p>
            <a:r>
              <a:rPr lang="nl-BE" smtClean="0"/>
              <a:t>Customers NEEDS</a:t>
            </a:r>
            <a:endParaRPr lang="nl-BE" dirty="0" smtClean="0"/>
          </a:p>
        </p:txBody>
      </p:sp>
      <p:pic>
        <p:nvPicPr>
          <p:cNvPr id="4" name="Picture 3" descr="perceptual-ma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059" y="14111"/>
            <a:ext cx="5700889" cy="5700889"/>
          </a:xfrm>
          <a:prstGeom prst="rect">
            <a:avLst/>
          </a:prstGeom>
        </p:spPr>
      </p:pic>
    </p:spTree>
    <p:extLst>
      <p:ext uri="{BB962C8B-B14F-4D97-AF65-F5344CB8AC3E}">
        <p14:creationId xmlns:p14="http://schemas.microsoft.com/office/powerpoint/2010/main" val="32255739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554869" cy="1200329"/>
          </a:xfrm>
          <a:prstGeom prst="rect">
            <a:avLst/>
          </a:prstGeom>
          <a:noFill/>
        </p:spPr>
        <p:txBody>
          <a:bodyPr wrap="none" rtlCol="0">
            <a:spAutoFit/>
          </a:bodyPr>
          <a:lstStyle/>
          <a:p>
            <a:r>
              <a:rPr lang="nl-BE" dirty="0" smtClean="0"/>
              <a:t>Benchmarking:</a:t>
            </a:r>
          </a:p>
          <a:p>
            <a:endParaRPr lang="nl-BE" dirty="0"/>
          </a:p>
          <a:p>
            <a:r>
              <a:rPr lang="nl-BE" dirty="0" smtClean="0"/>
              <a:t>Technical PERFORMENCE</a:t>
            </a:r>
          </a:p>
          <a:p>
            <a:r>
              <a:rPr lang="nl-BE" smtClean="0"/>
              <a:t>Customers NEEDS</a:t>
            </a:r>
            <a:endParaRPr lang="nl-BE" dirty="0" smtClean="0"/>
          </a:p>
        </p:txBody>
      </p:sp>
      <p:pic>
        <p:nvPicPr>
          <p:cNvPr id="6" name="Picture 5" descr="perceptual-map (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59" y="457200"/>
            <a:ext cx="7666528" cy="5307596"/>
          </a:xfrm>
          <a:prstGeom prst="rect">
            <a:avLst/>
          </a:prstGeom>
        </p:spPr>
      </p:pic>
    </p:spTree>
    <p:extLst>
      <p:ext uri="{BB962C8B-B14F-4D97-AF65-F5344CB8AC3E}">
        <p14:creationId xmlns:p14="http://schemas.microsoft.com/office/powerpoint/2010/main" val="26794450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554869" cy="1200329"/>
          </a:xfrm>
          <a:prstGeom prst="rect">
            <a:avLst/>
          </a:prstGeom>
          <a:noFill/>
        </p:spPr>
        <p:txBody>
          <a:bodyPr wrap="none" rtlCol="0">
            <a:spAutoFit/>
          </a:bodyPr>
          <a:lstStyle/>
          <a:p>
            <a:r>
              <a:rPr lang="nl-BE" dirty="0" smtClean="0"/>
              <a:t>Benchmarking:</a:t>
            </a:r>
          </a:p>
          <a:p>
            <a:endParaRPr lang="nl-BE" dirty="0"/>
          </a:p>
          <a:p>
            <a:r>
              <a:rPr lang="nl-BE" dirty="0" smtClean="0"/>
              <a:t>Technical PERFORMENCE</a:t>
            </a:r>
          </a:p>
          <a:p>
            <a:r>
              <a:rPr lang="nl-BE" smtClean="0"/>
              <a:t>Customers NEEDS</a:t>
            </a:r>
            <a:endParaRPr lang="nl-BE" dirty="0" smtClean="0"/>
          </a:p>
        </p:txBody>
      </p:sp>
      <p:pic>
        <p:nvPicPr>
          <p:cNvPr id="6" name="Picture 5" descr="positioning-map-cosmetics-1-6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9060"/>
            <a:ext cx="8767588" cy="4933486"/>
          </a:xfrm>
          <a:prstGeom prst="rect">
            <a:avLst/>
          </a:prstGeom>
        </p:spPr>
      </p:pic>
    </p:spTree>
    <p:extLst>
      <p:ext uri="{BB962C8B-B14F-4D97-AF65-F5344CB8AC3E}">
        <p14:creationId xmlns:p14="http://schemas.microsoft.com/office/powerpoint/2010/main" val="27839811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5389441" cy="4524316"/>
          </a:xfrm>
          <a:prstGeom prst="rect">
            <a:avLst/>
          </a:prstGeom>
          <a:noFill/>
        </p:spPr>
        <p:txBody>
          <a:bodyPr wrap="none" rtlCol="0">
            <a:spAutoFit/>
          </a:bodyPr>
          <a:lstStyle/>
          <a:p>
            <a:r>
              <a:rPr lang="nl-BE" dirty="0" smtClean="0"/>
              <a:t>Benchmarking, positioning map.</a:t>
            </a:r>
          </a:p>
          <a:p>
            <a:endParaRPr lang="nl-BE" dirty="0"/>
          </a:p>
          <a:p>
            <a:r>
              <a:rPr lang="nl-BE" dirty="0" smtClean="0"/>
              <a:t>VISUEEL.</a:t>
            </a:r>
          </a:p>
          <a:p>
            <a:r>
              <a:rPr lang="nl-BE" dirty="0" smtClean="0"/>
              <a:t>PRODUCTEN//MERKEN//WINKELKETENS</a:t>
            </a:r>
          </a:p>
          <a:p>
            <a:endParaRPr lang="nl-BE" dirty="0"/>
          </a:p>
          <a:p>
            <a:r>
              <a:rPr lang="nl-BE" dirty="0" smtClean="0"/>
              <a:t>Winkelketens, retail.</a:t>
            </a:r>
          </a:p>
          <a:p>
            <a:r>
              <a:rPr lang="nl-BE" dirty="0" smtClean="0"/>
              <a:t>Interview, enquetes, focus groups.</a:t>
            </a:r>
          </a:p>
          <a:p>
            <a:endParaRPr lang="nl-BE" dirty="0"/>
          </a:p>
          <a:p>
            <a:r>
              <a:rPr lang="nl-BE" dirty="0" smtClean="0"/>
              <a:t>Google afbeeldingen</a:t>
            </a:r>
          </a:p>
          <a:p>
            <a:r>
              <a:rPr lang="nl-BE" dirty="0" smtClean="0"/>
              <a:t>pinterest</a:t>
            </a:r>
          </a:p>
          <a:p>
            <a:r>
              <a:rPr lang="nl-BE" dirty="0" smtClean="0"/>
              <a:t>Google pattents</a:t>
            </a:r>
          </a:p>
          <a:p>
            <a:r>
              <a:rPr lang="nl-BE" dirty="0" smtClean="0"/>
              <a:t>Espace.net</a:t>
            </a:r>
          </a:p>
          <a:p>
            <a:endParaRPr lang="nl-BE" dirty="0" smtClean="0"/>
          </a:p>
          <a:p>
            <a:r>
              <a:rPr lang="nl-BE" dirty="0" smtClean="0"/>
              <a:t>Design blog (core77-coroflot-designboom-architonic-</a:t>
            </a:r>
            <a:r>
              <a:rPr lang="is-IS" dirty="0" smtClean="0"/>
              <a:t>…</a:t>
            </a:r>
            <a:r>
              <a:rPr lang="nl-BE" dirty="0" smtClean="0"/>
              <a:t>)</a:t>
            </a:r>
          </a:p>
          <a:p>
            <a:r>
              <a:rPr lang="nl-BE" dirty="0" smtClean="0"/>
              <a:t>Design magazines</a:t>
            </a:r>
          </a:p>
          <a:p>
            <a:r>
              <a:rPr lang="nl-BE" dirty="0" smtClean="0"/>
              <a:t>Parate kennis</a:t>
            </a:r>
          </a:p>
        </p:txBody>
      </p:sp>
    </p:spTree>
    <p:extLst>
      <p:ext uri="{BB962C8B-B14F-4D97-AF65-F5344CB8AC3E}">
        <p14:creationId xmlns:p14="http://schemas.microsoft.com/office/powerpoint/2010/main" val="4418744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6660798" cy="4247317"/>
          </a:xfrm>
          <a:prstGeom prst="rect">
            <a:avLst/>
          </a:prstGeom>
          <a:noFill/>
        </p:spPr>
        <p:txBody>
          <a:bodyPr wrap="none" rtlCol="0">
            <a:spAutoFit/>
          </a:bodyPr>
          <a:lstStyle/>
          <a:p>
            <a:r>
              <a:rPr lang="nl-BE" dirty="0" smtClean="0"/>
              <a:t>Benchmarking + trendreports: so #WTF?</a:t>
            </a:r>
          </a:p>
          <a:p>
            <a:endParaRPr lang="nl-BE" dirty="0"/>
          </a:p>
          <a:p>
            <a:r>
              <a:rPr lang="nl-BE" dirty="0" smtClean="0"/>
              <a:t>Omdat:</a:t>
            </a:r>
          </a:p>
          <a:p>
            <a:r>
              <a:rPr lang="nl-BE" dirty="0" smtClean="0"/>
              <a:t>. Gebruikers in de toekomst interviewen/observeren niet makkelijk is</a:t>
            </a:r>
          </a:p>
          <a:p>
            <a:r>
              <a:rPr lang="nl-BE" dirty="0" smtClean="0"/>
              <a:t>. Gebruikers altijd iets anders zeggen dan ze menen.</a:t>
            </a:r>
          </a:p>
          <a:p>
            <a:r>
              <a:rPr lang="nl-BE" dirty="0" smtClean="0"/>
              <a:t>. Gebruikers altijd iets anders vragen dan wat ze nodig hebben.</a:t>
            </a:r>
          </a:p>
          <a:p>
            <a:endParaRPr lang="nl-BE" dirty="0"/>
          </a:p>
          <a:p>
            <a:r>
              <a:rPr lang="nl-BE" dirty="0" smtClean="0"/>
              <a:t>. Ontwerpers geen galzen bol hebben</a:t>
            </a:r>
          </a:p>
          <a:p>
            <a:r>
              <a:rPr lang="nl-BE" dirty="0" smtClean="0"/>
              <a:t>. Ontwerpers hun buikgevoel moeten staven om te overtuigen</a:t>
            </a:r>
          </a:p>
          <a:p>
            <a:r>
              <a:rPr lang="nl-BE" dirty="0" smtClean="0"/>
              <a:t>. Ontwerpers iets nodig hebben bij start om zich op te baseren</a:t>
            </a:r>
          </a:p>
          <a:p>
            <a:r>
              <a:rPr lang="nl-BE" dirty="0" smtClean="0"/>
              <a:t>. Ontwerpers geloofwaardig moeten overkomen</a:t>
            </a:r>
          </a:p>
          <a:p>
            <a:endParaRPr lang="nl-BE" dirty="0"/>
          </a:p>
          <a:p>
            <a:r>
              <a:rPr lang="nl-BE" dirty="0" smtClean="0"/>
              <a:t>. Omdat beide elemelenten bijdragen aan een ‘wat als’ verhaal</a:t>
            </a:r>
          </a:p>
          <a:p>
            <a:r>
              <a:rPr lang="nl-BE" dirty="0" smtClean="0"/>
              <a:t>. Omdat storytelling inspiratie en overtuigingskracht geeft.</a:t>
            </a:r>
          </a:p>
          <a:p>
            <a:r>
              <a:rPr lang="nl-BE" dirty="0" smtClean="0"/>
              <a:t>. Omdat het plezant is om te doen</a:t>
            </a:r>
            <a:r>
              <a:rPr lang="is-IS" dirty="0" smtClean="0"/>
              <a:t>…</a:t>
            </a:r>
            <a:endParaRPr lang="nl-BE" dirty="0" smtClean="0"/>
          </a:p>
        </p:txBody>
      </p:sp>
    </p:spTree>
    <p:extLst>
      <p:ext uri="{BB962C8B-B14F-4D97-AF65-F5344CB8AC3E}">
        <p14:creationId xmlns:p14="http://schemas.microsoft.com/office/powerpoint/2010/main" val="35368011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trendwatching voor designers_Page_03.jp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99" y="534110"/>
            <a:ext cx="6907852" cy="5180889"/>
          </a:xfrm>
          <a:prstGeom prst="rect">
            <a:avLst/>
          </a:prstGeom>
        </p:spPr>
      </p:pic>
    </p:spTree>
    <p:extLst>
      <p:ext uri="{BB962C8B-B14F-4D97-AF65-F5344CB8AC3E}">
        <p14:creationId xmlns:p14="http://schemas.microsoft.com/office/powerpoint/2010/main" val="23951525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trendwatching voor designers_Page_06.jp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38" y="534110"/>
            <a:ext cx="6903471" cy="5180890"/>
          </a:xfrm>
          <a:prstGeom prst="rect">
            <a:avLst/>
          </a:prstGeom>
        </p:spPr>
      </p:pic>
    </p:spTree>
    <p:extLst>
      <p:ext uri="{BB962C8B-B14F-4D97-AF65-F5344CB8AC3E}">
        <p14:creationId xmlns:p14="http://schemas.microsoft.com/office/powerpoint/2010/main" val="6038490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trendwatching voor designers_Page_08.jp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131" y="851646"/>
            <a:ext cx="6484471" cy="4863353"/>
          </a:xfrm>
          <a:prstGeom prst="rect">
            <a:avLst/>
          </a:prstGeom>
        </p:spPr>
      </p:pic>
    </p:spTree>
    <p:extLst>
      <p:ext uri="{BB962C8B-B14F-4D97-AF65-F5344CB8AC3E}">
        <p14:creationId xmlns:p14="http://schemas.microsoft.com/office/powerpoint/2010/main" val="329350425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trendwatching voor designers_Page_09.jp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462" y="851646"/>
            <a:ext cx="6484471" cy="4863353"/>
          </a:xfrm>
          <a:prstGeom prst="rect">
            <a:avLst/>
          </a:prstGeom>
        </p:spPr>
      </p:pic>
    </p:spTree>
    <p:extLst>
      <p:ext uri="{BB962C8B-B14F-4D97-AF65-F5344CB8AC3E}">
        <p14:creationId xmlns:p14="http://schemas.microsoft.com/office/powerpoint/2010/main" val="31990152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trendwatching voor designers_Page_10.jp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02" y="750784"/>
            <a:ext cx="6617407" cy="4964216"/>
          </a:xfrm>
          <a:prstGeom prst="rect">
            <a:avLst/>
          </a:prstGeom>
        </p:spPr>
      </p:pic>
    </p:spTree>
    <p:extLst>
      <p:ext uri="{BB962C8B-B14F-4D97-AF65-F5344CB8AC3E}">
        <p14:creationId xmlns:p14="http://schemas.microsoft.com/office/powerpoint/2010/main" val="18306086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WEST logo_ZW.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109" y="-38101"/>
            <a:ext cx="1117599" cy="572211"/>
          </a:xfrm>
          <a:prstGeom prst="rect">
            <a:avLst/>
          </a:prstGeom>
        </p:spPr>
      </p:pic>
      <p:pic>
        <p:nvPicPr>
          <p:cNvPr id="5" name="Picture 4" descr="IDC_LOGO-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301" y="0"/>
            <a:ext cx="581699" cy="457200"/>
          </a:xfrm>
          <a:prstGeom prst="rect">
            <a:avLst/>
          </a:prstGeom>
        </p:spPr>
      </p:pic>
      <p:sp>
        <p:nvSpPr>
          <p:cNvPr id="2" name="TextBox 1"/>
          <p:cNvSpPr txBox="1"/>
          <p:nvPr/>
        </p:nvSpPr>
        <p:spPr>
          <a:xfrm>
            <a:off x="747059" y="851647"/>
            <a:ext cx="2349509" cy="369332"/>
          </a:xfrm>
          <a:prstGeom prst="rect">
            <a:avLst/>
          </a:prstGeom>
          <a:noFill/>
        </p:spPr>
        <p:txBody>
          <a:bodyPr wrap="none" rtlCol="0">
            <a:spAutoFit/>
          </a:bodyPr>
          <a:lstStyle/>
          <a:p>
            <a:r>
              <a:rPr lang="nl-BE" dirty="0" smtClean="0"/>
              <a:t>Trendwatching: #WTF?</a:t>
            </a:r>
            <a:endParaRPr lang="en-US" dirty="0"/>
          </a:p>
        </p:txBody>
      </p:sp>
      <p:pic>
        <p:nvPicPr>
          <p:cNvPr id="4" name="Picture 3" descr="trendwatching voor designers_Page_11.jp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059" y="695585"/>
            <a:ext cx="6688050" cy="5019415"/>
          </a:xfrm>
          <a:prstGeom prst="rect">
            <a:avLst/>
          </a:prstGeom>
        </p:spPr>
      </p:pic>
    </p:spTree>
    <p:extLst>
      <p:ext uri="{BB962C8B-B14F-4D97-AF65-F5344CB8AC3E}">
        <p14:creationId xmlns:p14="http://schemas.microsoft.com/office/powerpoint/2010/main" val="31437724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plate 16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 1610.potm</Template>
  <TotalTime>20905</TotalTime>
  <Words>1391</Words>
  <Application>Microsoft Macintosh PowerPoint</Application>
  <PresentationFormat>On-screen Show (16:10)</PresentationFormat>
  <Paragraphs>301</Paragraphs>
  <Slides>35</Slides>
  <Notes>33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template 1610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Scenarioplanning</vt:lpstr>
      <vt:lpstr>Scenarioplanning</vt:lpstr>
      <vt:lpstr>Hoe voorspel je de toekomst?</vt:lpstr>
      <vt:lpstr>Complex, volatiel en onzeker</vt:lpstr>
      <vt:lpstr>De toekomst is niet rechtlijnig</vt:lpstr>
      <vt:lpstr>Future thinking &amp; Scenarios</vt:lpstr>
      <vt:lpstr>Trends versus Scenario’s</vt:lpstr>
      <vt:lpstr>PowerPoint Presentation</vt:lpstr>
      <vt:lpstr>Impact - onzekerheidscores</vt:lpstr>
      <vt:lpstr>Onzekerheidscores</vt:lpstr>
      <vt:lpstr>Scenario matrix</vt:lpstr>
      <vt:lpstr>Inhoud scenario’s</vt:lpstr>
      <vt:lpstr>4 scenario’s</vt:lpstr>
      <vt:lpstr>Possible futures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howest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dries laperre</dc:creator>
  <cp:lastModifiedBy>dries laperre</cp:lastModifiedBy>
  <cp:revision>61</cp:revision>
  <dcterms:created xsi:type="dcterms:W3CDTF">2016-09-23T11:21:51Z</dcterms:created>
  <dcterms:modified xsi:type="dcterms:W3CDTF">2018-10-15T16:11:09Z</dcterms:modified>
</cp:coreProperties>
</file>