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796" r:id="rId5"/>
  </p:sldMasterIdLst>
  <p:notesMasterIdLst>
    <p:notesMasterId r:id="rId27"/>
  </p:notesMasterIdLst>
  <p:handoutMasterIdLst>
    <p:handoutMasterId r:id="rId28"/>
  </p:handoutMasterIdLst>
  <p:sldIdLst>
    <p:sldId id="257" r:id="rId6"/>
    <p:sldId id="378" r:id="rId7"/>
    <p:sldId id="878" r:id="rId8"/>
    <p:sldId id="879" r:id="rId9"/>
    <p:sldId id="880" r:id="rId10"/>
    <p:sldId id="881" r:id="rId11"/>
    <p:sldId id="882" r:id="rId12"/>
    <p:sldId id="889" r:id="rId13"/>
    <p:sldId id="885" r:id="rId14"/>
    <p:sldId id="886" r:id="rId15"/>
    <p:sldId id="883" r:id="rId16"/>
    <p:sldId id="884" r:id="rId17"/>
    <p:sldId id="887" r:id="rId18"/>
    <p:sldId id="888" r:id="rId19"/>
    <p:sldId id="890" r:id="rId20"/>
    <p:sldId id="891" r:id="rId21"/>
    <p:sldId id="892" r:id="rId22"/>
    <p:sldId id="893" r:id="rId23"/>
    <p:sldId id="894" r:id="rId24"/>
    <p:sldId id="877" r:id="rId25"/>
    <p:sldId id="627" r:id="rId26"/>
  </p:sldIdLst>
  <p:sldSz cx="18288000" cy="10287000"/>
  <p:notesSz cx="6797675" cy="9926638"/>
  <p:embeddedFontLst>
    <p:embeddedFont>
      <p:font typeface="Arial Rounded MT Bold" panose="020F0704030504030204" pitchFamily="3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45061B-C21A-49B5-8435-4C9A1BA4FC7B}">
          <p14:sldIdLst>
            <p14:sldId id="257"/>
            <p14:sldId id="378"/>
            <p14:sldId id="878"/>
          </p14:sldIdLst>
        </p14:section>
        <p14:section name="Hoe onthouden we?" id="{F9B539F8-4EA4-4FE8-BF20-9B5A035DDF12}">
          <p14:sldIdLst>
            <p14:sldId id="879"/>
            <p14:sldId id="880"/>
            <p14:sldId id="881"/>
          </p14:sldIdLst>
        </p14:section>
        <p14:section name="Memoriseren" id="{27EB1461-5917-4A81-96C4-8DB0351BA0D8}">
          <p14:sldIdLst>
            <p14:sldId id="882"/>
            <p14:sldId id="889"/>
          </p14:sldIdLst>
        </p14:section>
        <p14:section name="Hoe aan de slag?" id="{5EB6CE7B-BB3B-47C0-92E1-8D142078689E}">
          <p14:sldIdLst>
            <p14:sldId id="885"/>
          </p14:sldIdLst>
        </p14:section>
        <p14:section name="Studiemethodes" id="{93140AA5-B8AF-4CB3-9C22-0B2BAC2C6CAE}">
          <p14:sldIdLst>
            <p14:sldId id="886"/>
            <p14:sldId id="883"/>
            <p14:sldId id="884"/>
            <p14:sldId id="887"/>
            <p14:sldId id="888"/>
            <p14:sldId id="890"/>
          </p14:sldIdLst>
        </p14:section>
        <p14:section name="Herhalen en controleren" id="{FC2D349A-9EEF-4254-83F2-A207CCF3F3C9}">
          <p14:sldIdLst>
            <p14:sldId id="891"/>
          </p14:sldIdLst>
        </p14:section>
        <p14:section name="Concentratie" id="{E2ED5D24-FB9E-46FD-861F-F0A5B1612DD5}">
          <p14:sldIdLst>
            <p14:sldId id="892"/>
            <p14:sldId id="893"/>
            <p14:sldId id="894"/>
          </p14:sldIdLst>
        </p14:section>
        <p14:section name="Samengevat" id="{2297D9B5-C125-4E3B-9AE3-E2BF1A27F65A}">
          <p14:sldIdLst>
            <p14:sldId id="877"/>
          </p14:sldIdLst>
        </p14:section>
        <p14:section name="Want to learn more?" id="{AA11485F-8C44-4CF7-BE78-4974E54765D1}">
          <p14:sldIdLst>
            <p14:sldId id="627"/>
          </p14:sldIdLst>
        </p14:section>
      </p14:sectionLst>
    </p:ext>
    <p:ext uri="{EFAFB233-063F-42B5-8137-9DF3F51BA10A}">
      <p15:sldGuideLst xmlns:p15="http://schemas.microsoft.com/office/powerpoint/2012/main">
        <p15:guide id="1" orient="horz" pos="3966" userDrawn="1">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17" clrIdx="0">
    <p:extLst>
      <p:ext uri="{19B8F6BF-5375-455C-9EA6-DF929625EA0E}">
        <p15:presenceInfo xmlns:p15="http://schemas.microsoft.com/office/powerpoint/2012/main" userId="S-1-5-21-1073944968-1166168110-134157935-31748" providerId="AD"/>
      </p:ext>
    </p:extLst>
  </p:cmAuthor>
  <p:cmAuthor id="2" name="Dupon Ann" initials="DA" lastIdx="15" clrIdx="1">
    <p:extLst>
      <p:ext uri="{19B8F6BF-5375-455C-9EA6-DF929625EA0E}">
        <p15:presenceInfo xmlns:p15="http://schemas.microsoft.com/office/powerpoint/2012/main" userId="S::Ann.Dupon@howest.be::226af8a6-1087-403b-8fcc-eb328bb4cd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9BF1"/>
    <a:srgbClr val="94D378"/>
    <a:srgbClr val="7D93FF"/>
    <a:srgbClr val="FF9E4A"/>
    <a:srgbClr val="C6C6C6"/>
    <a:srgbClr val="EC008C"/>
    <a:srgbClr val="71D4F7"/>
    <a:srgbClr val="FFFFFF"/>
    <a:srgbClr val="41C6F5"/>
    <a:srgbClr val="0B9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709DE-2BC4-47EF-95C4-E857E92457F4}" v="14" dt="2023-02-16T08:56:12.1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802" y="91"/>
      </p:cViewPr>
      <p:guideLst>
        <p:guide orient="horz" pos="3966"/>
        <p:guide pos="57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119260" y="157053"/>
            <a:ext cx="4118144" cy="313743"/>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3444407" y="157053"/>
            <a:ext cx="2945659" cy="313743"/>
          </a:xfrm>
          <a:prstGeom prst="rect">
            <a:avLst/>
          </a:prstGeom>
        </p:spPr>
        <p:txBody>
          <a:bodyPr vert="horz" lIns="95558" tIns="47779" rIns="95558" bIns="47779" rtlCol="0"/>
          <a:lstStyle>
            <a:lvl1pPr algn="r">
              <a:defRPr sz="1300"/>
            </a:lvl1pPr>
          </a:lstStyle>
          <a:p>
            <a:fld id="{B851D6B0-C309-4360-AADA-E0100A701C51}" type="datetimeFigureOut">
              <a:rPr lang="nl-BE" smtClean="0"/>
              <a:t>17/02/2023</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388835" y="9001594"/>
            <a:ext cx="5236356" cy="313743"/>
          </a:xfrm>
          <a:prstGeom prst="rect">
            <a:avLst/>
          </a:prstGeom>
        </p:spPr>
        <p:txBody>
          <a:bodyPr vert="horz" lIns="95558" tIns="47779" rIns="95558" bIns="47779" rtlCol="0" anchor="b"/>
          <a:lstStyle>
            <a:lvl1pPr algn="l">
              <a:defRPr sz="13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5984029" y="9028242"/>
            <a:ext cx="406037" cy="287096"/>
          </a:xfrm>
          <a:prstGeom prst="rect">
            <a:avLst/>
          </a:prstGeom>
        </p:spPr>
        <p:txBody>
          <a:bodyPr vert="horz" lIns="95558" tIns="47779" rIns="95558" bIns="47779" rtlCol="0" anchor="b"/>
          <a:lstStyle>
            <a:lvl1pPr algn="r">
              <a:defRPr sz="13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8056"/>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p:cNvSpPr>
            <a:spLocks noGrp="1"/>
          </p:cNvSpPr>
          <p:nvPr>
            <p:ph type="dt" idx="1"/>
          </p:nvPr>
        </p:nvSpPr>
        <p:spPr>
          <a:xfrm>
            <a:off x="3850444" y="1"/>
            <a:ext cx="2945659" cy="498056"/>
          </a:xfrm>
          <a:prstGeom prst="rect">
            <a:avLst/>
          </a:prstGeom>
        </p:spPr>
        <p:txBody>
          <a:bodyPr vert="horz" lIns="95558" tIns="47779" rIns="95558" bIns="47779" rtlCol="0"/>
          <a:lstStyle>
            <a:lvl1pPr algn="r">
              <a:defRPr sz="1300"/>
            </a:lvl1pPr>
          </a:lstStyle>
          <a:p>
            <a:fld id="{01C07673-66AC-46B1-89BD-061114F0C338}" type="datetimeFigureOut">
              <a:rPr lang="nl-BE" smtClean="0"/>
              <a:t>17/02/2023</a:t>
            </a:fld>
            <a:endParaRPr lang="nl-BE"/>
          </a:p>
        </p:txBody>
      </p:sp>
      <p:sp>
        <p:nvSpPr>
          <p:cNvPr id="4" name="Tijdelijke aanduiding voor dia-afbeelding 3"/>
          <p:cNvSpPr>
            <a:spLocks noGrp="1" noRot="1" noChangeAspect="1"/>
          </p:cNvSpPr>
          <p:nvPr>
            <p:ph type="sldImg" idx="2"/>
          </p:nvPr>
        </p:nvSpPr>
        <p:spPr>
          <a:xfrm>
            <a:off x="-949325" y="1016000"/>
            <a:ext cx="5783263" cy="3254375"/>
          </a:xfrm>
          <a:prstGeom prst="rect">
            <a:avLst/>
          </a:prstGeom>
          <a:noFill/>
          <a:ln w="12700">
            <a:solidFill>
              <a:prstClr val="black"/>
            </a:solidFill>
          </a:ln>
        </p:spPr>
        <p:txBody>
          <a:bodyPr vert="horz" lIns="95558" tIns="47779" rIns="95558" bIns="47779" rtlCol="0" anchor="ctr"/>
          <a:lstStyle/>
          <a:p>
            <a:endParaRPr lang="nl-BE"/>
          </a:p>
        </p:txBody>
      </p:sp>
      <p:sp>
        <p:nvSpPr>
          <p:cNvPr id="6" name="Tijdelijke aanduiding voor voettekst 5"/>
          <p:cNvSpPr>
            <a:spLocks noGrp="1"/>
          </p:cNvSpPr>
          <p:nvPr>
            <p:ph type="ftr" sz="quarter" idx="4"/>
          </p:nvPr>
        </p:nvSpPr>
        <p:spPr>
          <a:xfrm>
            <a:off x="1" y="9428584"/>
            <a:ext cx="2945659" cy="498055"/>
          </a:xfrm>
          <a:prstGeom prst="rect">
            <a:avLst/>
          </a:prstGeom>
        </p:spPr>
        <p:txBody>
          <a:bodyPr vert="horz" lIns="95558" tIns="47779" rIns="95558" bIns="4777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50444" y="9428584"/>
            <a:ext cx="2945659" cy="498055"/>
          </a:xfrm>
          <a:prstGeom prst="rect">
            <a:avLst/>
          </a:prstGeom>
        </p:spPr>
        <p:txBody>
          <a:bodyPr vert="horz" lIns="95558" tIns="47779" rIns="95558" bIns="47779" rtlCol="0" anchor="b"/>
          <a:lstStyle>
            <a:lvl1pPr algn="r">
              <a:defRPr sz="13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3444407" y="157053"/>
            <a:ext cx="2945659" cy="313743"/>
          </a:xfrm>
          <a:prstGeom prst="rect">
            <a:avLst/>
          </a:prstGeom>
        </p:spPr>
        <p:txBody>
          <a:bodyPr vert="horz" lIns="95558" tIns="47779" rIns="95558" bIns="47779"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17/02/2023</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457309" y="4404994"/>
            <a:ext cx="6156262" cy="4753263"/>
          </a:xfrm>
          <a:prstGeom prst="rect">
            <a:avLst/>
          </a:prstGeom>
        </p:spPr>
        <p:txBody>
          <a:bodyPr vert="horz" lIns="95558" tIns="47779" rIns="95558" bIns="47779"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49325" y="1016000"/>
            <a:ext cx="5783263" cy="32543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372893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0713" y="1108075"/>
            <a:ext cx="5319712" cy="2994025"/>
          </a:xfrm>
        </p:spPr>
      </p:sp>
      <p:sp>
        <p:nvSpPr>
          <p:cNvPr id="3" name="Tijdelijke aanduiding voor notities 2"/>
          <p:cNvSpPr>
            <a:spLocks noGrp="1"/>
          </p:cNvSpPr>
          <p:nvPr>
            <p:ph type="body" idx="1"/>
          </p:nvPr>
        </p:nvSpPr>
        <p:spPr/>
        <p:txBody>
          <a:bodyPr/>
          <a:lstStyle/>
          <a:p>
            <a:pPr marL="165364" indent="-165364">
              <a:buFontTx/>
              <a:buChar char="-"/>
            </a:pPr>
            <a:r>
              <a:rPr lang="nl-BE" sz="1000" dirty="0"/>
              <a:t>Uitleg </a:t>
            </a:r>
            <a:r>
              <a:rPr lang="nl-BE" sz="1000" dirty="0" err="1"/>
              <a:t>lemo</a:t>
            </a:r>
            <a:r>
              <a:rPr lang="nl-BE" sz="1000" dirty="0"/>
              <a:t> test: afgenomen </a:t>
            </a:r>
            <a:r>
              <a:rPr lang="nl-BE" sz="1000" dirty="0">
                <a:sym typeface="Wingdings" panose="05000000000000000000" pitchFamily="2" charset="2"/>
              </a:rPr>
              <a:t> mailtje </a:t>
            </a:r>
            <a:r>
              <a:rPr lang="nl-BE" sz="1000" dirty="0" err="1">
                <a:sym typeface="Wingdings" panose="05000000000000000000" pitchFamily="2" charset="2"/>
              </a:rPr>
              <a:t>goleweb</a:t>
            </a:r>
            <a:r>
              <a:rPr lang="nl-BE" sz="1000" dirty="0">
                <a:sym typeface="Wingdings" panose="05000000000000000000" pitchFamily="2" charset="2"/>
              </a:rPr>
              <a:t>.  rapport geeft inzicht op je vaardigheden rond leerstof verwerken, sturing en hoe het met je motivatie gesteld is. </a:t>
            </a:r>
          </a:p>
          <a:p>
            <a:r>
              <a:rPr lang="nl-BE" sz="1000" dirty="0">
                <a:sym typeface="Wingdings" panose="05000000000000000000" pitchFamily="2" charset="2"/>
              </a:rPr>
              <a:t>     </a:t>
            </a:r>
            <a:r>
              <a:rPr lang="nl-BE" dirty="0"/>
              <a:t>Deze factoren zijn van belang om te slagen voor je richting. Mocht je niet zo’n test afgelegd hebben en heb je toch interesse, stuur een mailtje naar uw talentcoach ( zie website) </a:t>
            </a:r>
            <a:endParaRPr lang="nl-BE" sz="1000" dirty="0">
              <a:sym typeface="Wingdings" panose="05000000000000000000" pitchFamily="2" charset="2"/>
            </a:endParaRPr>
          </a:p>
          <a:p>
            <a:pPr marL="165364" indent="-165364">
              <a:buFontTx/>
              <a:buChar char="-"/>
            </a:pPr>
            <a:r>
              <a:rPr lang="nl-BE" sz="1000" dirty="0">
                <a:sym typeface="Wingdings" panose="05000000000000000000" pitchFamily="2" charset="2"/>
              </a:rPr>
              <a:t>Scoor je minder of is er nog groeimarge bij … dan speelt deze workshop hier op in </a:t>
            </a:r>
          </a:p>
          <a:p>
            <a:pPr marL="165364" indent="-165364">
              <a:buFontTx/>
              <a:buChar char="-"/>
            </a:pPr>
            <a:r>
              <a:rPr lang="nl-BE" sz="1000" dirty="0">
                <a:sym typeface="Wingdings" panose="05000000000000000000" pitchFamily="2" charset="2"/>
              </a:rPr>
              <a:t>Link andere workshops </a:t>
            </a:r>
          </a:p>
          <a:p>
            <a:pPr marL="165364" indent="-165364">
              <a:buFontTx/>
              <a:buChar char="-"/>
            </a:pPr>
            <a:r>
              <a:rPr lang="nl-BE" sz="1000" dirty="0">
                <a:sym typeface="Wingdings" panose="05000000000000000000" pitchFamily="2" charset="2"/>
              </a:rPr>
              <a:t>Link motivatie </a:t>
            </a:r>
          </a:p>
          <a:p>
            <a:pPr marL="165364" indent="-165364">
              <a:buFontTx/>
              <a:buChar char="-"/>
            </a:pPr>
            <a:r>
              <a:rPr lang="nl-BE" sz="1000" dirty="0">
                <a:sym typeface="Wingdings" panose="05000000000000000000" pitchFamily="2" charset="2"/>
              </a:rPr>
              <a:t>Indien test niet afgelegd? Stuur gerust mailtje naar de studiecoach gelinkt aan jouw opleiding (zie website)</a:t>
            </a:r>
            <a:endParaRPr lang="nl-BE" sz="1000" dirty="0"/>
          </a:p>
        </p:txBody>
      </p:sp>
      <p:sp>
        <p:nvSpPr>
          <p:cNvPr id="4" name="Tijdelijke aanduiding voor dianummer 3"/>
          <p:cNvSpPr>
            <a:spLocks noGrp="1"/>
          </p:cNvSpPr>
          <p:nvPr>
            <p:ph type="sldNum" sz="quarter" idx="10"/>
          </p:nvPr>
        </p:nvSpPr>
        <p:spPr/>
        <p:txBody>
          <a:bodyPr/>
          <a:lstStyle/>
          <a:p>
            <a:fld id="{0FBB8BF1-BD7F-418D-B981-D67EA1036A3A}" type="slidenum">
              <a:rPr lang="en-GB" smtClean="0"/>
              <a:t>2</a:t>
            </a:fld>
            <a:endParaRPr lang="en-GB"/>
          </a:p>
        </p:txBody>
      </p:sp>
    </p:spTree>
    <p:extLst>
      <p:ext uri="{BB962C8B-B14F-4D97-AF65-F5344CB8AC3E}">
        <p14:creationId xmlns:p14="http://schemas.microsoft.com/office/powerpoint/2010/main" val="111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Er bestaan verschillende soorten geheugensteuntjes. Hier worden enkele mogelijkheden opgesomd.</a:t>
            </a:r>
          </a:p>
          <a:p>
            <a:endParaRPr lang="nl-BE"/>
          </a:p>
          <a:p>
            <a:r>
              <a:rPr lang="nl-BE" b="1"/>
              <a:t>Een acroniem </a:t>
            </a:r>
            <a:r>
              <a:rPr lang="nl-BE"/>
              <a:t>is een woord dat ontstaat door elke eerste letter van een reeks woorden in een gemakkelijke volgorde te plaatsen. Bijvoorbeeld: je wil de volgorde van de kleuren van een regenboog onthouden: Rood-Oranje-Geel-Groen-Blauw-Indigo-Violet: hier kan je het </a:t>
            </a:r>
            <a:r>
              <a:rPr lang="nl-BE" err="1"/>
              <a:t>Acronime</a:t>
            </a:r>
            <a:r>
              <a:rPr lang="nl-BE"/>
              <a:t> </a:t>
            </a:r>
            <a:r>
              <a:rPr lang="nl-BE" err="1"/>
              <a:t>Roggbiv</a:t>
            </a:r>
            <a:r>
              <a:rPr lang="nl-BE"/>
              <a:t> van maken. Dit kun je nu makkelijker onthouden.</a:t>
            </a:r>
          </a:p>
          <a:p>
            <a:endParaRPr lang="nl-BE"/>
          </a:p>
          <a:p>
            <a:r>
              <a:rPr lang="nl-BE"/>
              <a:t>Bij </a:t>
            </a:r>
            <a:r>
              <a:rPr lang="nl-BE" b="1"/>
              <a:t>een </a:t>
            </a:r>
            <a:r>
              <a:rPr lang="nl-BE" b="1" err="1"/>
              <a:t>acrostic</a:t>
            </a:r>
            <a:r>
              <a:rPr lang="nl-BE" b="1"/>
              <a:t> </a:t>
            </a:r>
            <a:r>
              <a:rPr lang="nl-BE"/>
              <a:t>gebruik je de eerste letter van elk woord om een aantal (andere) woorden in een betekenisvolle zin te plaatsen. Bijvoorbeeld: de volgorde van de bewerkingen in wiskundige vergelijkingen zijn: Eerste de Haakjes, dan Machten en Worteltekens, daarna pas Vermenigvuldigen en Delen en tot slot Optellen en Aftrekken. Zo kan je als acroniem de zin vormen:</a:t>
            </a:r>
            <a:r>
              <a:rPr lang="nl-BE" sz="1200" b="0" kern="1200">
                <a:solidFill>
                  <a:schemeClr val="tx1"/>
                </a:solidFill>
                <a:effectLst/>
                <a:latin typeface="+mn-lt"/>
                <a:ea typeface="+mn-ea"/>
                <a:cs typeface="+mn-cs"/>
              </a:rPr>
              <a:t> </a:t>
            </a:r>
            <a:r>
              <a:rPr lang="nl-BE" sz="1200" b="1" kern="1200">
                <a:solidFill>
                  <a:schemeClr val="tx1"/>
                </a:solidFill>
                <a:effectLst/>
                <a:latin typeface="+mn-lt"/>
                <a:ea typeface="+mn-ea"/>
                <a:cs typeface="+mn-cs"/>
              </a:rPr>
              <a:t>H</a:t>
            </a:r>
            <a:r>
              <a:rPr lang="nl-BE" sz="1200" kern="1200">
                <a:solidFill>
                  <a:schemeClr val="tx1"/>
                </a:solidFill>
                <a:effectLst/>
                <a:latin typeface="+mn-lt"/>
                <a:ea typeface="+mn-ea"/>
                <a:cs typeface="+mn-cs"/>
              </a:rPr>
              <a:t>oe </a:t>
            </a:r>
            <a:r>
              <a:rPr lang="nl-BE" sz="1200" b="1" kern="1200">
                <a:solidFill>
                  <a:schemeClr val="tx1"/>
                </a:solidFill>
                <a:effectLst/>
                <a:latin typeface="+mn-lt"/>
                <a:ea typeface="+mn-ea"/>
                <a:cs typeface="+mn-cs"/>
              </a:rPr>
              <a:t>M</a:t>
            </a:r>
            <a:r>
              <a:rPr lang="nl-BE" sz="1200" kern="1200">
                <a:solidFill>
                  <a:schemeClr val="tx1"/>
                </a:solidFill>
                <a:effectLst/>
                <a:latin typeface="+mn-lt"/>
                <a:ea typeface="+mn-ea"/>
                <a:cs typeface="+mn-cs"/>
              </a:rPr>
              <a:t>oeten </a:t>
            </a:r>
            <a:r>
              <a:rPr lang="nl-BE" sz="1200" b="1" kern="1200">
                <a:solidFill>
                  <a:schemeClr val="tx1"/>
                </a:solidFill>
                <a:effectLst/>
                <a:latin typeface="+mn-lt"/>
                <a:ea typeface="+mn-ea"/>
                <a:cs typeface="+mn-cs"/>
              </a:rPr>
              <a:t>W</a:t>
            </a:r>
            <a:r>
              <a:rPr lang="nl-BE" sz="1200" kern="1200">
                <a:solidFill>
                  <a:schemeClr val="tx1"/>
                </a:solidFill>
                <a:effectLst/>
                <a:latin typeface="+mn-lt"/>
                <a:ea typeface="+mn-ea"/>
                <a:cs typeface="+mn-cs"/>
              </a:rPr>
              <a:t>ij </a:t>
            </a:r>
            <a:r>
              <a:rPr lang="nl-BE" sz="1200" b="1" kern="1200">
                <a:solidFill>
                  <a:schemeClr val="tx1"/>
                </a:solidFill>
                <a:effectLst/>
                <a:latin typeface="+mn-lt"/>
                <a:ea typeface="+mn-ea"/>
                <a:cs typeface="+mn-cs"/>
              </a:rPr>
              <a:t>V</a:t>
            </a:r>
            <a:r>
              <a:rPr lang="nl-BE" sz="1200" kern="1200">
                <a:solidFill>
                  <a:schemeClr val="tx1"/>
                </a:solidFill>
                <a:effectLst/>
                <a:latin typeface="+mn-lt"/>
                <a:ea typeface="+mn-ea"/>
                <a:cs typeface="+mn-cs"/>
              </a:rPr>
              <a:t>an </a:t>
            </a:r>
            <a:r>
              <a:rPr lang="nl-BE" sz="1200" b="1" kern="1200">
                <a:solidFill>
                  <a:schemeClr val="tx1"/>
                </a:solidFill>
                <a:effectLst/>
                <a:latin typeface="+mn-lt"/>
                <a:ea typeface="+mn-ea"/>
                <a:cs typeface="+mn-cs"/>
              </a:rPr>
              <a:t>Di</a:t>
            </a:r>
            <a:r>
              <a:rPr lang="nl-BE" sz="1200" kern="1200">
                <a:solidFill>
                  <a:schemeClr val="tx1"/>
                </a:solidFill>
                <a:effectLst/>
                <a:latin typeface="+mn-lt"/>
                <a:ea typeface="+mn-ea"/>
                <a:cs typeface="+mn-cs"/>
              </a:rPr>
              <a:t>e </a:t>
            </a:r>
            <a:r>
              <a:rPr lang="nl-BE" sz="1200" b="1" kern="1200">
                <a:solidFill>
                  <a:schemeClr val="tx1"/>
                </a:solidFill>
                <a:effectLst/>
                <a:latin typeface="+mn-lt"/>
                <a:ea typeface="+mn-ea"/>
                <a:cs typeface="+mn-cs"/>
              </a:rPr>
              <a:t>O</a:t>
            </a:r>
            <a:r>
              <a:rPr lang="nl-BE" sz="1200" kern="1200">
                <a:solidFill>
                  <a:schemeClr val="tx1"/>
                </a:solidFill>
                <a:effectLst/>
                <a:latin typeface="+mn-lt"/>
                <a:ea typeface="+mn-ea"/>
                <a:cs typeface="+mn-cs"/>
              </a:rPr>
              <a:t>nvoldoendes </a:t>
            </a:r>
            <a:r>
              <a:rPr lang="nl-BE" sz="1200" b="1" kern="1200">
                <a:solidFill>
                  <a:schemeClr val="tx1"/>
                </a:solidFill>
                <a:effectLst/>
                <a:latin typeface="+mn-lt"/>
                <a:ea typeface="+mn-ea"/>
                <a:cs typeface="+mn-cs"/>
              </a:rPr>
              <a:t>A</a:t>
            </a:r>
            <a:r>
              <a:rPr lang="nl-BE" sz="1200" kern="1200">
                <a:solidFill>
                  <a:schemeClr val="tx1"/>
                </a:solidFill>
                <a:effectLst/>
                <a:latin typeface="+mn-lt"/>
                <a:ea typeface="+mn-ea"/>
                <a:cs typeface="+mn-cs"/>
              </a:rPr>
              <a:t>fkomen. </a:t>
            </a:r>
          </a:p>
          <a:p>
            <a:endParaRPr lang="nl-BE"/>
          </a:p>
          <a:p>
            <a:r>
              <a:rPr lang="nl-BE"/>
              <a:t>Je kan ook </a:t>
            </a:r>
            <a:r>
              <a:rPr lang="nl-BE" b="1"/>
              <a:t>liedjes, verhalen en rijmpjes </a:t>
            </a:r>
            <a:r>
              <a:rPr lang="nl-BE"/>
              <a:t>verzinnen over elementen/woorden die je moet onthouden. Doordat die elementen/woorden in je verhaal </a:t>
            </a:r>
            <a:r>
              <a:rPr lang="nl-BE" err="1"/>
              <a:t>betekeisvol</a:t>
            </a:r>
            <a:r>
              <a:rPr lang="nl-BE"/>
              <a:t> samenhangen, zullen ze langer blijven hangen.</a:t>
            </a:r>
          </a:p>
          <a:p>
            <a:endParaRPr lang="nl-BE"/>
          </a:p>
          <a:p>
            <a:r>
              <a:rPr lang="nl-BE"/>
              <a:t>Bij </a:t>
            </a:r>
            <a:r>
              <a:rPr lang="nl-BE" b="1"/>
              <a:t>een geheugenketting </a:t>
            </a:r>
            <a:r>
              <a:rPr lang="nl-BE"/>
              <a:t>leg je relaties tussen verschillende woorden. Je koppelt een eerste woord dat je wil onthouden aan een tweede, dat tweede woord koppel je aan een derde, deze aan een vierde,… Op die manier bekom je een geheugenketting.</a:t>
            </a:r>
          </a:p>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13</a:t>
            </a:fld>
            <a:endParaRPr lang="nl-BE"/>
          </a:p>
        </p:txBody>
      </p:sp>
    </p:spTree>
    <p:extLst>
      <p:ext uri="{BB962C8B-B14F-4D97-AF65-F5344CB8AC3E}">
        <p14:creationId xmlns:p14="http://schemas.microsoft.com/office/powerpoint/2010/main" val="386259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16</a:t>
            </a:fld>
            <a:endParaRPr lang="nl-BE"/>
          </a:p>
        </p:txBody>
      </p:sp>
    </p:spTree>
    <p:extLst>
      <p:ext uri="{BB962C8B-B14F-4D97-AF65-F5344CB8AC3E}">
        <p14:creationId xmlns:p14="http://schemas.microsoft.com/office/powerpoint/2010/main" val="108560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 </a:t>
            </a:r>
            <a:r>
              <a:rPr lang="nl-BE" err="1"/>
              <a:t>Clue</a:t>
            </a:r>
            <a:r>
              <a:rPr lang="nl-BE"/>
              <a:t>: als je op voorhand een vraag krijg, kan je veel gerichter kijken, te werk gaan. Je kende de passen maar zag de aap vb. niet. Door op voorhand duidelijk te weten wat je wil bereiken op het einde van jouw studeersessie kan je uw concentratie en focus beter vasthouden. </a:t>
            </a:r>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17</a:t>
            </a:fld>
            <a:endParaRPr lang="nl-BE"/>
          </a:p>
        </p:txBody>
      </p:sp>
    </p:spTree>
    <p:extLst>
      <p:ext uri="{BB962C8B-B14F-4D97-AF65-F5344CB8AC3E}">
        <p14:creationId xmlns:p14="http://schemas.microsoft.com/office/powerpoint/2010/main" val="12191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1016000"/>
            <a:ext cx="5783263" cy="3254375"/>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8469264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hyperlink" Target="https://www.flickr.com/photos/howestbe/albums" TargetMode="External"/><Relationship Id="rId10" Type="http://schemas.openxmlformats.org/officeDocument/2006/relationships/hyperlink" Target="https://start.howest.be/StrategieCommunicatie/Communicatie" TargetMode="External"/><Relationship Id="rId4" Type="http://schemas.openxmlformats.org/officeDocument/2006/relationships/image" Target="../media/image3.png"/><Relationship Id="rId9" Type="http://schemas.openxmlformats.org/officeDocument/2006/relationships/hyperlink" Target="mailto:regis.le.roy@howest.b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5"/>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a:t>
            </a:r>
            <a:r>
              <a:rPr lang="nl-NL" sz="1000" b="0" err="1">
                <a:latin typeface="+mn-lt"/>
                <a:cs typeface="Arial" panose="020B0604020202020204" pitchFamily="34" charset="0"/>
              </a:rPr>
              <a:t>toeassen</a:t>
            </a:r>
            <a:r>
              <a:rPr lang="nl-NL" sz="1000" b="0">
                <a:latin typeface="+mn-lt"/>
                <a:cs typeface="Arial" panose="020B0604020202020204" pitchFamily="34" charset="0"/>
              </a:rPr>
              <a:t>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a:t>
            </a:r>
            <a:r>
              <a:rPr lang="nl-NL" sz="1000" err="1">
                <a:latin typeface="+mn-lt"/>
                <a:cs typeface="Arial" panose="020B0604020202020204" pitchFamily="34" charset="0"/>
              </a:rPr>
              <a:t>Eventeel</a:t>
            </a:r>
            <a:r>
              <a:rPr lang="nl-NL" sz="1000">
                <a:latin typeface="+mn-lt"/>
                <a:cs typeface="Arial" panose="020B0604020202020204" pitchFamily="34" charset="0"/>
              </a:rPr>
              <a:t>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9"/>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10"/>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8067" y="4309577"/>
            <a:ext cx="5267788" cy="4845238"/>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290429"/>
            <a:ext cx="6172200" cy="547688"/>
          </a:xfrm>
        </p:spPr>
        <p:txBody>
          <a:bodyPr lIns="0" tIns="0" rIns="0" bIns="0"/>
          <a:lstStyle>
            <a:lvl1pPr algn="l">
              <a:defRPr>
                <a:solidFill>
                  <a:schemeClr val="bg1"/>
                </a:solidFill>
              </a:defRPr>
            </a:lvl1pPr>
          </a:lstStyle>
          <a:p>
            <a:r>
              <a:rPr lang="nl-BE"/>
              <a:t>Learn to study</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878" y="9305925"/>
            <a:ext cx="6217208" cy="547688"/>
          </a:xfrm>
        </p:spPr>
        <p:txBody>
          <a:bodyPr lIns="0" tIns="0" rIns="0" bIns="0"/>
          <a:lstStyle>
            <a:lvl1pPr algn="l">
              <a:defRPr>
                <a:solidFill>
                  <a:schemeClr val="bg1"/>
                </a:solidFill>
              </a:defRPr>
            </a:lvl1pPr>
          </a:lstStyle>
          <a:p>
            <a:r>
              <a:rPr lang="nl-BE"/>
              <a:t>Learn to study</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1040607" y="9305925"/>
            <a:ext cx="6172200" cy="547688"/>
          </a:xfrm>
        </p:spPr>
        <p:txBody>
          <a:bodyPr lIns="0" tIns="0" rIns="0" bIns="0"/>
          <a:lstStyle>
            <a:lvl1pPr algn="l">
              <a:defRPr>
                <a:solidFill>
                  <a:schemeClr val="bg1"/>
                </a:solidFill>
              </a:defRPr>
            </a:lvl1pPr>
          </a:lstStyle>
          <a:p>
            <a:r>
              <a:rPr lang="nl-BE"/>
              <a:t>Learn to study</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Learn to study</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400" y="9297584"/>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Learn to study</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50130" y="9343695"/>
            <a:ext cx="6172200" cy="547688"/>
          </a:xfrm>
        </p:spPr>
        <p:txBody>
          <a:bodyPr lIns="0" tIns="0" rIns="0" bIns="0"/>
          <a:lstStyle>
            <a:lvl1pPr algn="l">
              <a:defRPr>
                <a:solidFill>
                  <a:schemeClr val="bg1"/>
                </a:solidFill>
              </a:defRPr>
            </a:lvl1pPr>
          </a:lstStyle>
          <a:p>
            <a:r>
              <a:rPr lang="nl-BE"/>
              <a:t>Learn to study</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00981"/>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5761" y="9304377"/>
            <a:ext cx="6172200" cy="547688"/>
          </a:xfrm>
        </p:spPr>
        <p:txBody>
          <a:bodyPr lIns="0" tIns="0" rIns="0" bIns="0"/>
          <a:lstStyle>
            <a:lvl1pPr algn="l">
              <a:defRPr>
                <a:solidFill>
                  <a:schemeClr val="bg1"/>
                </a:solidFill>
              </a:defRPr>
            </a:lvl1pPr>
          </a:lstStyle>
          <a:p>
            <a:r>
              <a:rPr lang="nl-BE"/>
              <a:t>Learn to study</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Learn to study</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2513" y="9343695"/>
            <a:ext cx="6172200" cy="547688"/>
          </a:xfrm>
        </p:spPr>
        <p:txBody>
          <a:bodyPr lIns="0" tIns="0" rIns="0" bIns="0"/>
          <a:lstStyle>
            <a:lvl1pPr algn="l">
              <a:defRPr>
                <a:solidFill>
                  <a:schemeClr val="bg1"/>
                </a:solidFill>
              </a:defRPr>
            </a:lvl1pPr>
          </a:lstStyle>
          <a:p>
            <a:r>
              <a:rPr lang="nl-BE"/>
              <a:t>Learn to study</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Learn to study</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Learn to study</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1051200" y="9306717"/>
            <a:ext cx="6172200" cy="547688"/>
          </a:xfrm>
        </p:spPr>
        <p:txBody>
          <a:bodyPr lIns="0" tIns="0" rIns="0" bIns="0"/>
          <a:lstStyle>
            <a:lvl1pPr algn="l">
              <a:defRPr>
                <a:solidFill>
                  <a:schemeClr val="bg1"/>
                </a:solidFill>
              </a:defRPr>
            </a:lvl1pPr>
          </a:lstStyle>
          <a:p>
            <a:r>
              <a:rPr lang="nl-BE"/>
              <a:t>Learn to study</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358235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51304790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984892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5213817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538656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945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49148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750176" y="9306717"/>
            <a:ext cx="21685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131" y="9306717"/>
            <a:ext cx="6172200" cy="547688"/>
          </a:xfrm>
        </p:spPr>
        <p:txBody>
          <a:bodyPr lIns="0" tIns="0" rIns="0" bIns="0"/>
          <a:lstStyle>
            <a:lvl1pPr algn="l">
              <a:defRPr>
                <a:solidFill>
                  <a:schemeClr val="bg1"/>
                </a:solidFill>
              </a:defRPr>
            </a:lvl1pPr>
          </a:lstStyle>
          <a:p>
            <a:r>
              <a:rPr lang="nl-BE"/>
              <a:t>Learn to study</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6655177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60011017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9032876" y="9306717"/>
            <a:ext cx="31464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306717"/>
            <a:ext cx="6172200" cy="547688"/>
          </a:xfrm>
        </p:spPr>
        <p:txBody>
          <a:bodyPr lIns="0" tIns="0" rIns="0" bIns="0"/>
          <a:lstStyle>
            <a:lvl1pPr algn="l">
              <a:defRPr>
                <a:solidFill>
                  <a:schemeClr val="bg1"/>
                </a:solidFill>
              </a:defRPr>
            </a:lvl1pPr>
          </a:lstStyle>
          <a:p>
            <a:r>
              <a:rPr lang="nl-BE"/>
              <a:t>Learn to study</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606495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2659835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0877193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941125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408929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379485529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533239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70029933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91535347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47622234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8318316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06479072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6567441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038994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34124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Learn to study</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0438437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5" name="Footer Placeholder 4"/>
          <p:cNvSpPr>
            <a:spLocks noGrp="1"/>
          </p:cNvSpPr>
          <p:nvPr>
            <p:ph type="ftr" sz="quarter" idx="11"/>
          </p:nvPr>
        </p:nvSpPr>
        <p:spPr>
          <a:xfrm>
            <a:off x="998692" y="9306717"/>
            <a:ext cx="6172200" cy="547688"/>
          </a:xfrm>
        </p:spPr>
        <p:txBody>
          <a:bodyPr lIns="0" tIns="0" rIns="0" bIns="0"/>
          <a:lstStyle>
            <a:lvl1pPr algn="l">
              <a:defRPr>
                <a:solidFill>
                  <a:schemeClr val="bg1"/>
                </a:solidFill>
              </a:defRPr>
            </a:lvl1pPr>
          </a:lstStyle>
          <a:p>
            <a:r>
              <a:rPr lang="nl-BE"/>
              <a:t>Learn to study</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5" name="Footer Placeholder 4"/>
          <p:cNvSpPr>
            <a:spLocks noGrp="1"/>
          </p:cNvSpPr>
          <p:nvPr>
            <p:ph type="ftr" sz="quarter" idx="11"/>
          </p:nvPr>
        </p:nvSpPr>
        <p:spPr>
          <a:xfrm>
            <a:off x="1078173" y="9306717"/>
            <a:ext cx="6299095" cy="547688"/>
          </a:xfrm>
        </p:spPr>
        <p:txBody>
          <a:bodyPr lIns="0" tIns="0" rIns="0" bIns="0"/>
          <a:lstStyle>
            <a:lvl1pPr algn="l">
              <a:defRPr>
                <a:solidFill>
                  <a:schemeClr val="bg1"/>
                </a:solidFill>
              </a:defRPr>
            </a:lvl1pPr>
          </a:lstStyle>
          <a:p>
            <a:r>
              <a:rPr lang="nl-BE"/>
              <a:t>Learn to study</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95886" y="9302751"/>
            <a:ext cx="6172200" cy="547688"/>
          </a:xfrm>
        </p:spPr>
        <p:txBody>
          <a:bodyPr lIns="0" tIns="0" rIns="0" bIns="0"/>
          <a:lstStyle>
            <a:lvl1pPr algn="l">
              <a:defRPr>
                <a:solidFill>
                  <a:schemeClr val="bg1"/>
                </a:solidFill>
              </a:defRPr>
            </a:lvl1pPr>
          </a:lstStyle>
          <a:p>
            <a:r>
              <a:rPr lang="nl-BE"/>
              <a:t>Learn to study</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7275" y="9305925"/>
            <a:ext cx="6172200" cy="547688"/>
          </a:xfrm>
        </p:spPr>
        <p:txBody>
          <a:bodyPr lIns="0" tIns="0" rIns="0" bIns="0"/>
          <a:lstStyle>
            <a:lvl1pPr algn="l">
              <a:defRPr>
                <a:solidFill>
                  <a:schemeClr val="bg1"/>
                </a:solidFill>
              </a:defRPr>
            </a:lvl1pPr>
          </a:lstStyle>
          <a:p>
            <a:r>
              <a:rPr lang="nl-BE"/>
              <a:t>Learn to study</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Learn to study</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482834" y="9306355"/>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1057275" y="9307584"/>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Learn to study</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10985682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video" Target="https://www.youtube.com/embed/CPxSzxylRCI?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IGQmdoK_ZfY?feature=oembed"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chrome.google.com/webstore/detail/stayfocusd/laankejkbhbdhmipfmgcngdelahlfoji?hl=nl" TargetMode="External"/><Relationship Id="rId7" Type="http://schemas.openxmlformats.org/officeDocument/2006/relationships/image" Target="../media/image29.png"/><Relationship Id="rId2" Type="http://schemas.openxmlformats.org/officeDocument/2006/relationships/hyperlink" Target="https://getcoldturkey.com/" TargetMode="Externa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hyperlink" Target="https://selfcontrolapp.com/" TargetMode="External"/><Relationship Id="rId10" Type="http://schemas.openxmlformats.org/officeDocument/2006/relationships/image" Target="../media/image32.png"/><Relationship Id="rId4" Type="http://schemas.openxmlformats.org/officeDocument/2006/relationships/hyperlink" Target="https://www.focalfilter.com/" TargetMode="Externa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8.xml"/><Relationship Id="rId1" Type="http://schemas.openxmlformats.org/officeDocument/2006/relationships/video" Target="https://www.youtube.com/embed/JzvUM8GFBhs?start=2&amp;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howest.be/nl/stuvo/studiecoachin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app.howest.be/bamaflex/ectssearch.aspx"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hidden="1">
            <a:extLst>
              <a:ext uri="{FF2B5EF4-FFF2-40B4-BE49-F238E27FC236}">
                <a16:creationId xmlns:a16="http://schemas.microsoft.com/office/drawing/2014/main" id="{AE133EC3-6E51-4FF2-8632-96A5ECA5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0"/>
            <a:ext cx="18288000" cy="10287000"/>
          </a:xfrm>
          <a:prstGeom prst="rect">
            <a:avLst/>
          </a:prstGeom>
        </p:spPr>
      </p:pic>
      <p:sp>
        <p:nvSpPr>
          <p:cNvPr id="4" name="Titel 3">
            <a:extLst>
              <a:ext uri="{FF2B5EF4-FFF2-40B4-BE49-F238E27FC236}">
                <a16:creationId xmlns:a16="http://schemas.microsoft.com/office/drawing/2014/main" id="{6C9A04DC-6025-47FF-AE29-4C9A95E62DAF}"/>
              </a:ext>
            </a:extLst>
          </p:cNvPr>
          <p:cNvSpPr>
            <a:spLocks noGrp="1"/>
          </p:cNvSpPr>
          <p:nvPr>
            <p:ph type="ctrTitle"/>
          </p:nvPr>
        </p:nvSpPr>
        <p:spPr/>
        <p:txBody>
          <a:bodyPr>
            <a:noAutofit/>
          </a:bodyPr>
          <a:lstStyle/>
          <a:p>
            <a:pPr algn="ctr"/>
            <a:r>
              <a:rPr lang="nl-BE" sz="4800" dirty="0">
                <a:latin typeface="Arial Rounded MT Bold"/>
              </a:rPr>
              <a:t>Workshop </a:t>
            </a:r>
            <a:r>
              <a:rPr lang="nl-BE" sz="4800" dirty="0" err="1">
                <a:latin typeface="Arial Rounded MT Bold"/>
              </a:rPr>
              <a:t>learn</a:t>
            </a:r>
            <a:r>
              <a:rPr lang="nl-BE" sz="4800" dirty="0">
                <a:latin typeface="Arial Rounded MT Bold"/>
              </a:rPr>
              <a:t> </a:t>
            </a:r>
            <a:r>
              <a:rPr lang="nl-BE" sz="4800" dirty="0" err="1">
                <a:latin typeface="Arial Rounded MT Bold"/>
              </a:rPr>
              <a:t>to</a:t>
            </a:r>
            <a:r>
              <a:rPr lang="nl-BE" sz="4800" dirty="0">
                <a:latin typeface="Arial Rounded MT Bold"/>
              </a:rPr>
              <a:t> </a:t>
            </a:r>
            <a:r>
              <a:rPr lang="nl-BE" sz="4800" dirty="0" err="1">
                <a:latin typeface="Arial Rounded MT Bold"/>
              </a:rPr>
              <a:t>study</a:t>
            </a:r>
            <a:endParaRPr lang="en-US" sz="3600" dirty="0">
              <a:latin typeface="Arial Rounded MT Bold"/>
            </a:endParaRPr>
          </a:p>
        </p:txBody>
      </p:sp>
      <p:sp>
        <p:nvSpPr>
          <p:cNvPr id="3" name="Ondertitel 2">
            <a:extLst>
              <a:ext uri="{FF2B5EF4-FFF2-40B4-BE49-F238E27FC236}">
                <a16:creationId xmlns:a16="http://schemas.microsoft.com/office/drawing/2014/main" id="{E702BBD2-F66D-4553-AC3E-2702DCBC5EB8}"/>
              </a:ext>
            </a:extLst>
          </p:cNvPr>
          <p:cNvSpPr>
            <a:spLocks noGrp="1"/>
          </p:cNvSpPr>
          <p:nvPr>
            <p:ph type="subTitle" idx="1"/>
          </p:nvPr>
        </p:nvSpPr>
        <p:spPr>
          <a:xfrm>
            <a:off x="3789257" y="6692164"/>
            <a:ext cx="12376786" cy="2483643"/>
          </a:xfrm>
        </p:spPr>
        <p:txBody>
          <a:bodyPr/>
          <a:lstStyle/>
          <a:p>
            <a:pPr algn="r"/>
            <a:endParaRPr lang="nl-BE">
              <a:solidFill>
                <a:schemeClr val="accent6"/>
              </a:solidFill>
            </a:endParaRPr>
          </a:p>
        </p:txBody>
      </p:sp>
    </p:spTree>
    <p:extLst>
      <p:ext uri="{BB962C8B-B14F-4D97-AF65-F5344CB8AC3E}">
        <p14:creationId xmlns:p14="http://schemas.microsoft.com/office/powerpoint/2010/main" val="4132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E48F642-3D43-30AF-FE2B-BF0E9B8A251A}"/>
              </a:ext>
            </a:extLst>
          </p:cNvPr>
          <p:cNvSpPr>
            <a:spLocks noGrp="1"/>
          </p:cNvSpPr>
          <p:nvPr>
            <p:ph type="body" sz="quarter" idx="17"/>
          </p:nvPr>
        </p:nvSpPr>
        <p:spPr/>
        <p:txBody>
          <a:bodyPr/>
          <a:lstStyle/>
          <a:p>
            <a:endParaRPr lang="nl-BE"/>
          </a:p>
        </p:txBody>
      </p:sp>
      <p:sp>
        <p:nvSpPr>
          <p:cNvPr id="3" name="Tijdelijke aanduiding voor dianummer 2">
            <a:extLst>
              <a:ext uri="{FF2B5EF4-FFF2-40B4-BE49-F238E27FC236}">
                <a16:creationId xmlns:a16="http://schemas.microsoft.com/office/drawing/2014/main" id="{820BE13C-CE21-A24D-C4C7-56FEC44ECA62}"/>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4" name="Titel 3">
            <a:extLst>
              <a:ext uri="{FF2B5EF4-FFF2-40B4-BE49-F238E27FC236}">
                <a16:creationId xmlns:a16="http://schemas.microsoft.com/office/drawing/2014/main" id="{24D379F9-BFAC-0DF4-25D5-2A574360D0D7}"/>
              </a:ext>
            </a:extLst>
          </p:cNvPr>
          <p:cNvSpPr>
            <a:spLocks noGrp="1"/>
          </p:cNvSpPr>
          <p:nvPr>
            <p:ph type="title"/>
          </p:nvPr>
        </p:nvSpPr>
        <p:spPr/>
        <p:txBody>
          <a:bodyPr/>
          <a:lstStyle/>
          <a:p>
            <a:r>
              <a:rPr lang="nl-BE" dirty="0" err="1"/>
              <a:t>Study</a:t>
            </a:r>
            <a:r>
              <a:rPr lang="nl-BE" dirty="0"/>
              <a:t> </a:t>
            </a:r>
            <a:r>
              <a:rPr lang="nl-BE" dirty="0" err="1"/>
              <a:t>methods</a:t>
            </a:r>
            <a:endParaRPr lang="nl-BE" dirty="0"/>
          </a:p>
        </p:txBody>
      </p:sp>
      <p:sp>
        <p:nvSpPr>
          <p:cNvPr id="5" name="Tijdelijke aanduiding voor voettekst 4">
            <a:extLst>
              <a:ext uri="{FF2B5EF4-FFF2-40B4-BE49-F238E27FC236}">
                <a16:creationId xmlns:a16="http://schemas.microsoft.com/office/drawing/2014/main" id="{7EA12A24-42D1-B60B-4F40-94A7FDF6708E}"/>
              </a:ext>
            </a:extLst>
          </p:cNvPr>
          <p:cNvSpPr>
            <a:spLocks noGrp="1"/>
          </p:cNvSpPr>
          <p:nvPr>
            <p:ph type="ftr" sz="quarter" idx="11"/>
          </p:nvPr>
        </p:nvSpPr>
        <p:spPr/>
        <p:txBody>
          <a:bodyPr/>
          <a:lstStyle/>
          <a:p>
            <a:r>
              <a:rPr lang="nl-BE"/>
              <a:t>Learn to study</a:t>
            </a:r>
          </a:p>
        </p:txBody>
      </p:sp>
      <p:pic>
        <p:nvPicPr>
          <p:cNvPr id="6" name="Afbeelding 5">
            <a:extLst>
              <a:ext uri="{FF2B5EF4-FFF2-40B4-BE49-F238E27FC236}">
                <a16:creationId xmlns:a16="http://schemas.microsoft.com/office/drawing/2014/main" id="{A221ECBD-281D-3B39-7609-149A417B6A76}"/>
              </a:ext>
            </a:extLst>
          </p:cNvPr>
          <p:cNvPicPr>
            <a:picLocks noChangeAspect="1"/>
          </p:cNvPicPr>
          <p:nvPr/>
        </p:nvPicPr>
        <p:blipFill>
          <a:blip r:embed="rId2"/>
          <a:stretch>
            <a:fillRect/>
          </a:stretch>
        </p:blipFill>
        <p:spPr>
          <a:xfrm>
            <a:off x="4074562" y="2996183"/>
            <a:ext cx="10138875" cy="4294634"/>
          </a:xfrm>
          <a:prstGeom prst="rect">
            <a:avLst/>
          </a:prstGeom>
        </p:spPr>
      </p:pic>
    </p:spTree>
    <p:extLst>
      <p:ext uri="{BB962C8B-B14F-4D97-AF65-F5344CB8AC3E}">
        <p14:creationId xmlns:p14="http://schemas.microsoft.com/office/powerpoint/2010/main" val="344734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66F92D1-840C-9E00-8E14-149CAAB25C54}"/>
              </a:ext>
            </a:extLst>
          </p:cNvPr>
          <p:cNvSpPr>
            <a:spLocks noGrp="1"/>
          </p:cNvSpPr>
          <p:nvPr>
            <p:ph type="body" sz="quarter" idx="17"/>
          </p:nvPr>
        </p:nvSpPr>
        <p:spPr/>
        <p:txBody>
          <a:bodyPr/>
          <a:lstStyle/>
          <a:p>
            <a:endParaRPr lang="nl-BE"/>
          </a:p>
        </p:txBody>
      </p:sp>
      <p:sp>
        <p:nvSpPr>
          <p:cNvPr id="3" name="Tijdelijke aanduiding voor dianummer 2">
            <a:extLst>
              <a:ext uri="{FF2B5EF4-FFF2-40B4-BE49-F238E27FC236}">
                <a16:creationId xmlns:a16="http://schemas.microsoft.com/office/drawing/2014/main" id="{2F491785-F58B-1C61-5D8B-375A92B620AD}"/>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B891450E-1AD3-9D18-F10D-8207B68534E0}"/>
              </a:ext>
            </a:extLst>
          </p:cNvPr>
          <p:cNvSpPr>
            <a:spLocks noGrp="1"/>
          </p:cNvSpPr>
          <p:nvPr>
            <p:ph type="title"/>
          </p:nvPr>
        </p:nvSpPr>
        <p:spPr/>
        <p:txBody>
          <a:bodyPr/>
          <a:lstStyle/>
          <a:p>
            <a:r>
              <a:rPr lang="nl-BE" dirty="0"/>
              <a:t>6 best </a:t>
            </a:r>
            <a:r>
              <a:rPr lang="nl-BE" dirty="0" err="1"/>
              <a:t>study</a:t>
            </a:r>
            <a:r>
              <a:rPr lang="nl-BE" dirty="0"/>
              <a:t> </a:t>
            </a:r>
            <a:r>
              <a:rPr lang="nl-BE" dirty="0" err="1"/>
              <a:t>methods</a:t>
            </a:r>
            <a:r>
              <a:rPr lang="nl-BE" dirty="0"/>
              <a:t> </a:t>
            </a:r>
            <a:r>
              <a:rPr lang="nl-BE" dirty="0" err="1"/>
              <a:t>according</a:t>
            </a:r>
            <a:r>
              <a:rPr lang="nl-BE" dirty="0"/>
              <a:t> </a:t>
            </a:r>
            <a:r>
              <a:rPr lang="nl-BE" dirty="0" err="1"/>
              <a:t>to</a:t>
            </a:r>
            <a:r>
              <a:rPr lang="nl-BE" dirty="0"/>
              <a:t> </a:t>
            </a:r>
            <a:r>
              <a:rPr lang="nl-BE" dirty="0" err="1"/>
              <a:t>science</a:t>
            </a:r>
            <a:r>
              <a:rPr lang="nl-BE" dirty="0"/>
              <a:t> (1/4)</a:t>
            </a:r>
          </a:p>
        </p:txBody>
      </p:sp>
      <p:sp>
        <p:nvSpPr>
          <p:cNvPr id="5" name="Tijdelijke aanduiding voor voettekst 4">
            <a:extLst>
              <a:ext uri="{FF2B5EF4-FFF2-40B4-BE49-F238E27FC236}">
                <a16:creationId xmlns:a16="http://schemas.microsoft.com/office/drawing/2014/main" id="{434ADB35-9B75-67BF-7D14-D60C9BBE2579}"/>
              </a:ext>
            </a:extLst>
          </p:cNvPr>
          <p:cNvSpPr>
            <a:spLocks noGrp="1"/>
          </p:cNvSpPr>
          <p:nvPr>
            <p:ph type="ftr" sz="quarter" idx="11"/>
          </p:nvPr>
        </p:nvSpPr>
        <p:spPr/>
        <p:txBody>
          <a:bodyPr/>
          <a:lstStyle/>
          <a:p>
            <a:r>
              <a:rPr lang="nl-BE"/>
              <a:t>Learn to study</a:t>
            </a:r>
          </a:p>
        </p:txBody>
      </p:sp>
      <p:pic>
        <p:nvPicPr>
          <p:cNvPr id="6" name="Onlinemedia 5" title="How to Study Effectively for School or College [Top 6 Science-Based Study Skills]">
            <a:hlinkClick r:id="" action="ppaction://media"/>
            <a:extLst>
              <a:ext uri="{FF2B5EF4-FFF2-40B4-BE49-F238E27FC236}">
                <a16:creationId xmlns:a16="http://schemas.microsoft.com/office/drawing/2014/main" id="{D0D40003-2774-CF7F-CBC8-4E3ABAEC3237}"/>
              </a:ext>
            </a:extLst>
          </p:cNvPr>
          <p:cNvPicPr>
            <a:picLocks noRot="1" noChangeAspect="1"/>
          </p:cNvPicPr>
          <p:nvPr>
            <a:videoFile r:link="rId1"/>
          </p:nvPr>
        </p:nvPicPr>
        <p:blipFill>
          <a:blip r:embed="rId3"/>
          <a:stretch>
            <a:fillRect/>
          </a:stretch>
        </p:blipFill>
        <p:spPr>
          <a:xfrm>
            <a:off x="2952694" y="1828799"/>
            <a:ext cx="12382611" cy="6996176"/>
          </a:xfrm>
          <a:prstGeom prst="rect">
            <a:avLst/>
          </a:prstGeom>
        </p:spPr>
      </p:pic>
    </p:spTree>
    <p:extLst>
      <p:ext uri="{BB962C8B-B14F-4D97-AF65-F5344CB8AC3E}">
        <p14:creationId xmlns:p14="http://schemas.microsoft.com/office/powerpoint/2010/main" val="60501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70DFBCA-04BD-486B-8838-CD488170999D}"/>
              </a:ext>
            </a:extLst>
          </p:cNvPr>
          <p:cNvSpPr>
            <a:spLocks noGrp="1"/>
          </p:cNvSpPr>
          <p:nvPr>
            <p:ph type="body" sz="quarter" idx="17"/>
          </p:nvPr>
        </p:nvSpPr>
        <p:spPr/>
        <p:txBody>
          <a:bodyPr/>
          <a:lstStyle/>
          <a:p>
            <a:pPr marL="742950" indent="-742950">
              <a:buFont typeface="+mj-lt"/>
              <a:buAutoNum type="arabicPeriod"/>
            </a:pPr>
            <a:r>
              <a:rPr lang="nl-BE" dirty="0" err="1"/>
              <a:t>Study</a:t>
            </a:r>
            <a:r>
              <a:rPr lang="nl-BE" dirty="0"/>
              <a:t> </a:t>
            </a:r>
            <a:r>
              <a:rPr lang="nl-BE" dirty="0" err="1"/>
              <a:t>staggered</a:t>
            </a:r>
            <a:endParaRPr lang="nl-BE" dirty="0"/>
          </a:p>
          <a:p>
            <a:pPr marL="742950" indent="-742950">
              <a:buFont typeface="+mj-lt"/>
              <a:buAutoNum type="arabicPeriod"/>
            </a:pPr>
            <a:r>
              <a:rPr lang="nl-BE" dirty="0" err="1"/>
              <a:t>Alternate</a:t>
            </a:r>
            <a:r>
              <a:rPr lang="nl-BE" dirty="0"/>
              <a:t> </a:t>
            </a:r>
            <a:r>
              <a:rPr lang="nl-BE" dirty="0" err="1"/>
              <a:t>learning</a:t>
            </a:r>
            <a:endParaRPr lang="nl-BE" dirty="0"/>
          </a:p>
          <a:p>
            <a:pPr marL="742950" indent="-742950">
              <a:buFont typeface="+mj-lt"/>
              <a:buAutoNum type="arabicPeriod"/>
            </a:pPr>
            <a:r>
              <a:rPr lang="nl-BE" dirty="0" err="1"/>
              <a:t>Ask</a:t>
            </a:r>
            <a:r>
              <a:rPr lang="nl-BE" dirty="0"/>
              <a:t> </a:t>
            </a:r>
            <a:r>
              <a:rPr lang="nl-BE" dirty="0" err="1"/>
              <a:t>questions</a:t>
            </a:r>
            <a:r>
              <a:rPr lang="nl-BE" dirty="0"/>
              <a:t> </a:t>
            </a:r>
            <a:r>
              <a:rPr lang="nl-BE" dirty="0" err="1"/>
              <a:t>and</a:t>
            </a:r>
            <a:r>
              <a:rPr lang="nl-BE" dirty="0"/>
              <a:t> </a:t>
            </a:r>
            <a:r>
              <a:rPr lang="nl-BE" dirty="0" err="1"/>
              <a:t>explain</a:t>
            </a:r>
            <a:r>
              <a:rPr lang="nl-BE" dirty="0"/>
              <a:t> in </a:t>
            </a:r>
            <a:r>
              <a:rPr lang="nl-BE" dirty="0" err="1"/>
              <a:t>your</a:t>
            </a:r>
            <a:r>
              <a:rPr lang="nl-BE" dirty="0"/>
              <a:t> </a:t>
            </a:r>
            <a:r>
              <a:rPr lang="nl-BE" dirty="0" err="1"/>
              <a:t>own</a:t>
            </a:r>
            <a:r>
              <a:rPr lang="nl-BE" dirty="0"/>
              <a:t> </a:t>
            </a:r>
            <a:r>
              <a:rPr lang="nl-BE" dirty="0" err="1"/>
              <a:t>words</a:t>
            </a:r>
            <a:endParaRPr lang="nl-BE" dirty="0"/>
          </a:p>
          <a:p>
            <a:pPr marL="742950" indent="-742950">
              <a:buFont typeface="+mj-lt"/>
              <a:buAutoNum type="arabicPeriod"/>
            </a:pPr>
            <a:r>
              <a:rPr lang="nl-BE" dirty="0" err="1"/>
              <a:t>Come</a:t>
            </a:r>
            <a:r>
              <a:rPr lang="nl-BE" dirty="0"/>
              <a:t> up </a:t>
            </a:r>
            <a:r>
              <a:rPr lang="nl-BE" dirty="0" err="1"/>
              <a:t>with</a:t>
            </a:r>
            <a:r>
              <a:rPr lang="nl-BE" dirty="0"/>
              <a:t> concrete </a:t>
            </a:r>
            <a:r>
              <a:rPr lang="nl-BE" dirty="0" err="1"/>
              <a:t>examples</a:t>
            </a:r>
            <a:endParaRPr lang="nl-BE" dirty="0"/>
          </a:p>
          <a:p>
            <a:pPr marL="742950" indent="-742950">
              <a:buFont typeface="+mj-lt"/>
              <a:buAutoNum type="arabicPeriod"/>
            </a:pPr>
            <a:r>
              <a:rPr lang="nl-BE" dirty="0"/>
              <a:t>Make </a:t>
            </a:r>
            <a:r>
              <a:rPr lang="nl-BE" dirty="0" err="1"/>
              <a:t>visualisations</a:t>
            </a:r>
            <a:r>
              <a:rPr lang="nl-BE" dirty="0"/>
              <a:t>/</a:t>
            </a:r>
            <a:r>
              <a:rPr lang="nl-BE" dirty="0" err="1"/>
              <a:t>diagrams</a:t>
            </a:r>
            <a:r>
              <a:rPr lang="nl-BE" dirty="0"/>
              <a:t> </a:t>
            </a:r>
            <a:r>
              <a:rPr lang="nl-BE" dirty="0" err="1"/>
              <a:t>and</a:t>
            </a:r>
            <a:r>
              <a:rPr lang="nl-BE" dirty="0"/>
              <a:t> </a:t>
            </a:r>
            <a:r>
              <a:rPr lang="nl-BE" dirty="0" err="1"/>
              <a:t>drawings</a:t>
            </a:r>
            <a:endParaRPr lang="nl-BE" dirty="0"/>
          </a:p>
          <a:p>
            <a:pPr marL="742950" indent="-742950">
              <a:buFont typeface="+mj-lt"/>
              <a:buAutoNum type="arabicPeriod"/>
            </a:pPr>
            <a:r>
              <a:rPr lang="nl-BE" dirty="0" err="1"/>
              <a:t>Actively</a:t>
            </a:r>
            <a:r>
              <a:rPr lang="nl-BE" dirty="0"/>
              <a:t> </a:t>
            </a:r>
            <a:r>
              <a:rPr lang="nl-BE" dirty="0" err="1"/>
              <a:t>recall</a:t>
            </a:r>
            <a:r>
              <a:rPr lang="nl-BE" dirty="0"/>
              <a:t> information</a:t>
            </a:r>
          </a:p>
          <a:p>
            <a:endParaRPr lang="nl-BE" dirty="0"/>
          </a:p>
        </p:txBody>
      </p:sp>
      <p:sp>
        <p:nvSpPr>
          <p:cNvPr id="3" name="Tijdelijke aanduiding voor dianummer 2">
            <a:extLst>
              <a:ext uri="{FF2B5EF4-FFF2-40B4-BE49-F238E27FC236}">
                <a16:creationId xmlns:a16="http://schemas.microsoft.com/office/drawing/2014/main" id="{A49D504E-05FF-1F60-2939-3F51CDBD8376}"/>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4" name="Titel 3">
            <a:extLst>
              <a:ext uri="{FF2B5EF4-FFF2-40B4-BE49-F238E27FC236}">
                <a16:creationId xmlns:a16="http://schemas.microsoft.com/office/drawing/2014/main" id="{818D5C65-1030-4B23-2751-56AF8AFE6FD5}"/>
              </a:ext>
            </a:extLst>
          </p:cNvPr>
          <p:cNvSpPr>
            <a:spLocks noGrp="1"/>
          </p:cNvSpPr>
          <p:nvPr>
            <p:ph type="title"/>
          </p:nvPr>
        </p:nvSpPr>
        <p:spPr/>
        <p:txBody>
          <a:bodyPr/>
          <a:lstStyle/>
          <a:p>
            <a:r>
              <a:rPr lang="nl-BE" sz="4400" dirty="0"/>
              <a:t>6 beste studiemethodes volgens de wetenschap (1/4)</a:t>
            </a:r>
            <a:endParaRPr lang="nl-BE" dirty="0"/>
          </a:p>
        </p:txBody>
      </p:sp>
      <p:sp>
        <p:nvSpPr>
          <p:cNvPr id="5" name="Tijdelijke aanduiding voor voettekst 4">
            <a:extLst>
              <a:ext uri="{FF2B5EF4-FFF2-40B4-BE49-F238E27FC236}">
                <a16:creationId xmlns:a16="http://schemas.microsoft.com/office/drawing/2014/main" id="{ABEF6FDD-DA47-B607-7A36-EE33AB0F764F}"/>
              </a:ext>
            </a:extLst>
          </p:cNvPr>
          <p:cNvSpPr>
            <a:spLocks noGrp="1"/>
          </p:cNvSpPr>
          <p:nvPr>
            <p:ph type="ftr" sz="quarter" idx="11"/>
          </p:nvPr>
        </p:nvSpPr>
        <p:spPr/>
        <p:txBody>
          <a:bodyPr/>
          <a:lstStyle/>
          <a:p>
            <a:r>
              <a:rPr lang="nl-BE"/>
              <a:t>Learn to study</a:t>
            </a:r>
          </a:p>
        </p:txBody>
      </p:sp>
    </p:spTree>
    <p:extLst>
      <p:ext uri="{BB962C8B-B14F-4D97-AF65-F5344CB8AC3E}">
        <p14:creationId xmlns:p14="http://schemas.microsoft.com/office/powerpoint/2010/main" val="228844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AA1FC38-5850-B8E4-8302-12BA1E568069}"/>
              </a:ext>
            </a:extLst>
          </p:cNvPr>
          <p:cNvSpPr>
            <a:spLocks noGrp="1"/>
          </p:cNvSpPr>
          <p:nvPr>
            <p:ph type="body" sz="quarter" idx="17"/>
          </p:nvPr>
        </p:nvSpPr>
        <p:spPr>
          <a:xfrm>
            <a:off x="998691" y="1875430"/>
            <a:ext cx="16575629" cy="6103800"/>
          </a:xfrm>
        </p:spPr>
        <p:txBody>
          <a:bodyPr/>
          <a:lstStyle/>
          <a:p>
            <a:pPr marL="571500" indent="-571500">
              <a:buFont typeface="Arial" panose="020B0604020202020204" pitchFamily="34" charset="0"/>
              <a:buChar char="•"/>
            </a:pPr>
            <a:r>
              <a:rPr lang="nl-BE" dirty="0"/>
              <a:t>= reminders</a:t>
            </a:r>
          </a:p>
          <a:p>
            <a:pPr marL="1257300" lvl="1" indent="-571500">
              <a:buFont typeface="Wingdings" panose="05000000000000000000" pitchFamily="2" charset="2"/>
              <a:buChar char="Ø"/>
            </a:pPr>
            <a:r>
              <a:rPr lang="nl-BE" sz="3200" dirty="0" err="1"/>
              <a:t>Strategy</a:t>
            </a:r>
            <a:r>
              <a:rPr lang="nl-BE" sz="3200" dirty="0"/>
              <a:t> </a:t>
            </a:r>
            <a:r>
              <a:rPr lang="nl-BE" sz="3200" dirty="0" err="1"/>
              <a:t>to</a:t>
            </a:r>
            <a:r>
              <a:rPr lang="nl-BE" sz="3200" dirty="0"/>
              <a:t> </a:t>
            </a:r>
            <a:r>
              <a:rPr lang="nl-BE" sz="3200" dirty="0" err="1"/>
              <a:t>memorise</a:t>
            </a:r>
            <a:r>
              <a:rPr lang="nl-BE" sz="3200" dirty="0"/>
              <a:t> hard-</a:t>
            </a:r>
            <a:r>
              <a:rPr lang="nl-BE" sz="3200" dirty="0" err="1"/>
              <a:t>to</a:t>
            </a:r>
            <a:r>
              <a:rPr lang="nl-BE" sz="3200" dirty="0"/>
              <a:t>-</a:t>
            </a:r>
            <a:r>
              <a:rPr lang="nl-BE" sz="3200" dirty="0" err="1"/>
              <a:t>remember</a:t>
            </a:r>
            <a:r>
              <a:rPr lang="nl-BE" sz="3200" dirty="0"/>
              <a:t> </a:t>
            </a:r>
            <a:r>
              <a:rPr lang="nl-BE" sz="3200" dirty="0" err="1"/>
              <a:t>learning</a:t>
            </a:r>
            <a:r>
              <a:rPr lang="nl-BE" sz="3200" dirty="0"/>
              <a:t> </a:t>
            </a:r>
            <a:r>
              <a:rPr lang="nl-BE" sz="3200" dirty="0" err="1"/>
              <a:t>material</a:t>
            </a:r>
            <a:endParaRPr lang="en-US" sz="3200" dirty="0"/>
          </a:p>
          <a:p>
            <a:pPr marL="1257300" lvl="1" indent="-571500">
              <a:buFont typeface="Wingdings" panose="05000000000000000000" pitchFamily="2" charset="2"/>
              <a:buChar char="Ø"/>
            </a:pPr>
            <a:r>
              <a:rPr lang="nl-BE" sz="3200" dirty="0" err="1"/>
              <a:t>Linking</a:t>
            </a:r>
            <a:r>
              <a:rPr lang="nl-BE" sz="3200" dirty="0"/>
              <a:t> few </a:t>
            </a:r>
            <a:r>
              <a:rPr lang="nl-BE" sz="3200" dirty="0" err="1"/>
              <a:t>related</a:t>
            </a:r>
            <a:r>
              <a:rPr lang="nl-BE" sz="3200" dirty="0"/>
              <a:t> </a:t>
            </a:r>
            <a:r>
              <a:rPr lang="nl-BE" sz="3200" dirty="0" err="1"/>
              <a:t>concepts</a:t>
            </a:r>
            <a:endParaRPr lang="nl-BE" sz="3200" dirty="0"/>
          </a:p>
          <a:p>
            <a:pPr marL="1257300" lvl="1" indent="-571500">
              <a:buFont typeface="Wingdings" panose="05000000000000000000" pitchFamily="2" charset="2"/>
              <a:buChar char="Ø"/>
            </a:pPr>
            <a:r>
              <a:rPr lang="nl-BE" sz="3200" dirty="0" err="1"/>
              <a:t>Existing</a:t>
            </a:r>
            <a:r>
              <a:rPr lang="nl-BE" sz="3200" dirty="0"/>
              <a:t> </a:t>
            </a:r>
            <a:r>
              <a:rPr lang="nl-BE" sz="3200" dirty="0" err="1"/>
              <a:t>and</a:t>
            </a:r>
            <a:r>
              <a:rPr lang="nl-BE" sz="3200" dirty="0"/>
              <a:t> </a:t>
            </a:r>
            <a:r>
              <a:rPr lang="nl-BE" sz="3200" dirty="0" err="1"/>
              <a:t>self-invented</a:t>
            </a:r>
            <a:endParaRPr lang="nl-BE" sz="3200" dirty="0"/>
          </a:p>
          <a:p>
            <a:endParaRPr lang="nl-NL" dirty="0"/>
          </a:p>
          <a:p>
            <a:r>
              <a:rPr lang="nl-NL" dirty="0" err="1"/>
              <a:t>There</a:t>
            </a:r>
            <a:r>
              <a:rPr lang="nl-NL" dirty="0"/>
              <a:t> are </a:t>
            </a:r>
            <a:r>
              <a:rPr lang="nl-NL" dirty="0" err="1"/>
              <a:t>several</a:t>
            </a:r>
            <a:r>
              <a:rPr lang="nl-NL" dirty="0"/>
              <a:t> </a:t>
            </a:r>
            <a:r>
              <a:rPr lang="nl-NL" dirty="0" err="1"/>
              <a:t>ways</a:t>
            </a:r>
            <a:r>
              <a:rPr lang="nl-NL" dirty="0"/>
              <a:t> </a:t>
            </a:r>
            <a:r>
              <a:rPr lang="nl-NL" dirty="0" err="1"/>
              <a:t>to</a:t>
            </a:r>
            <a:r>
              <a:rPr lang="nl-NL" dirty="0"/>
              <a:t> </a:t>
            </a:r>
            <a:r>
              <a:rPr lang="nl-NL" dirty="0" err="1"/>
              <a:t>create</a:t>
            </a:r>
            <a:r>
              <a:rPr lang="nl-NL" dirty="0"/>
              <a:t> </a:t>
            </a:r>
            <a:r>
              <a:rPr lang="nl-NL" dirty="0" err="1"/>
              <a:t>mnemonic</a:t>
            </a:r>
            <a:r>
              <a:rPr lang="nl-NL" dirty="0"/>
              <a:t> </a:t>
            </a:r>
            <a:r>
              <a:rPr lang="nl-NL" dirty="0" err="1"/>
              <a:t>devices</a:t>
            </a:r>
            <a:r>
              <a:rPr lang="nl-NL" dirty="0"/>
              <a:t>:</a:t>
            </a:r>
          </a:p>
          <a:p>
            <a:pPr marL="1143000" lvl="1" indent="-457200">
              <a:buFont typeface="Wingdings" panose="05000000000000000000" pitchFamily="2" charset="2"/>
              <a:buChar char="Ø"/>
            </a:pPr>
            <a:r>
              <a:rPr lang="nl-NL" sz="3200" dirty="0" err="1"/>
              <a:t>Acronym</a:t>
            </a:r>
            <a:r>
              <a:rPr lang="nl-NL" sz="3200" dirty="0"/>
              <a:t> – </a:t>
            </a:r>
            <a:r>
              <a:rPr lang="nl-NL" sz="2400" dirty="0"/>
              <a:t>ROYGBIV (red – </a:t>
            </a:r>
            <a:r>
              <a:rPr lang="nl-NL" sz="2400" dirty="0" err="1"/>
              <a:t>orange</a:t>
            </a:r>
            <a:r>
              <a:rPr lang="nl-NL" sz="2400" dirty="0"/>
              <a:t> – </a:t>
            </a:r>
            <a:r>
              <a:rPr lang="nl-NL" sz="2400" dirty="0" err="1"/>
              <a:t>yellow</a:t>
            </a:r>
            <a:r>
              <a:rPr lang="nl-NL" sz="2400" dirty="0"/>
              <a:t> – green – blue – indigo – violet)</a:t>
            </a:r>
          </a:p>
          <a:p>
            <a:pPr marL="1143000" lvl="1" indent="-457200">
              <a:buFont typeface="Wingdings" panose="05000000000000000000" pitchFamily="2" charset="2"/>
              <a:buChar char="Ø"/>
            </a:pPr>
            <a:r>
              <a:rPr lang="nl-BE" sz="3200" dirty="0" err="1"/>
              <a:t>Acrostic</a:t>
            </a:r>
            <a:r>
              <a:rPr lang="nl-BE" sz="3200" dirty="0"/>
              <a:t> – </a:t>
            </a:r>
            <a:r>
              <a:rPr lang="nl-BE" sz="3200" b="1" dirty="0"/>
              <a:t>H</a:t>
            </a:r>
            <a:r>
              <a:rPr lang="nl-BE" sz="3200" dirty="0"/>
              <a:t>ow </a:t>
            </a:r>
            <a:r>
              <a:rPr lang="nl-BE" sz="3200" b="1" dirty="0" err="1"/>
              <a:t>T</a:t>
            </a:r>
            <a:r>
              <a:rPr lang="nl-BE" sz="3200" dirty="0" err="1"/>
              <a:t>o</a:t>
            </a:r>
            <a:r>
              <a:rPr lang="nl-BE" sz="3200" dirty="0"/>
              <a:t> </a:t>
            </a:r>
            <a:r>
              <a:rPr lang="nl-BE" sz="3200" b="1" dirty="0"/>
              <a:t>G</a:t>
            </a:r>
            <a:r>
              <a:rPr lang="nl-BE" sz="3200" dirty="0"/>
              <a:t>et </a:t>
            </a:r>
            <a:r>
              <a:rPr lang="nl-BE" sz="3200" b="1" dirty="0" err="1"/>
              <a:t>R</a:t>
            </a:r>
            <a:r>
              <a:rPr lang="nl-BE" sz="3200" dirty="0" err="1"/>
              <a:t>id</a:t>
            </a:r>
            <a:r>
              <a:rPr lang="nl-BE" sz="3200" dirty="0"/>
              <a:t> </a:t>
            </a:r>
            <a:r>
              <a:rPr lang="nl-BE" sz="3200" b="1" dirty="0"/>
              <a:t>O</a:t>
            </a:r>
            <a:r>
              <a:rPr lang="nl-BE" sz="3200" dirty="0"/>
              <a:t>f </a:t>
            </a:r>
            <a:r>
              <a:rPr lang="nl-BE" sz="3200" b="1" dirty="0" err="1"/>
              <a:t>T</a:t>
            </a:r>
            <a:r>
              <a:rPr lang="nl-BE" sz="3200" dirty="0" err="1"/>
              <a:t>hose</a:t>
            </a:r>
            <a:r>
              <a:rPr lang="nl-BE" sz="3200" dirty="0"/>
              <a:t> </a:t>
            </a:r>
            <a:r>
              <a:rPr lang="nl-BE" sz="3200" b="1" dirty="0" err="1"/>
              <a:t>U</a:t>
            </a:r>
            <a:r>
              <a:rPr lang="nl-BE" sz="3200" dirty="0" err="1"/>
              <a:t>nsatisfactory</a:t>
            </a:r>
            <a:r>
              <a:rPr lang="nl-BE" sz="3200" dirty="0"/>
              <a:t> </a:t>
            </a:r>
            <a:r>
              <a:rPr lang="nl-BE" sz="3200" b="1" dirty="0" err="1"/>
              <a:t>R</a:t>
            </a:r>
            <a:r>
              <a:rPr lang="nl-BE" sz="3200" dirty="0" err="1"/>
              <a:t>esults</a:t>
            </a:r>
            <a:r>
              <a:rPr lang="nl-BE" sz="3200" dirty="0"/>
              <a:t>)</a:t>
            </a:r>
            <a:endParaRPr lang="nl-NL" sz="2400" dirty="0"/>
          </a:p>
          <a:p>
            <a:pPr marL="1143000" lvl="1" indent="-457200">
              <a:buFont typeface="Wingdings" panose="05000000000000000000" pitchFamily="2" charset="2"/>
              <a:buChar char="Ø"/>
            </a:pPr>
            <a:r>
              <a:rPr lang="nl-NL" sz="3200" dirty="0"/>
              <a:t>Songs, </a:t>
            </a:r>
            <a:r>
              <a:rPr lang="nl-NL" sz="3200" dirty="0" err="1"/>
              <a:t>stories</a:t>
            </a:r>
            <a:r>
              <a:rPr lang="nl-NL" sz="3200" dirty="0"/>
              <a:t>, </a:t>
            </a:r>
            <a:r>
              <a:rPr lang="nl-NL" sz="3200" dirty="0" err="1"/>
              <a:t>rhymes</a:t>
            </a:r>
            <a:endParaRPr lang="nl-NL" sz="3200" dirty="0"/>
          </a:p>
          <a:p>
            <a:pPr marL="1143000" lvl="1" indent="-457200">
              <a:buFont typeface="Wingdings" panose="05000000000000000000" pitchFamily="2" charset="2"/>
              <a:buChar char="Ø"/>
            </a:pPr>
            <a:r>
              <a:rPr lang="nl-NL" sz="3200" dirty="0"/>
              <a:t>Memory chain</a:t>
            </a:r>
          </a:p>
          <a:p>
            <a:pPr marL="1143000" lvl="1" indent="-457200">
              <a:buFont typeface="Wingdings" panose="05000000000000000000" pitchFamily="2" charset="2"/>
              <a:buChar char="Ø"/>
            </a:pPr>
            <a:r>
              <a:rPr lang="nl-NL" sz="3200" dirty="0"/>
              <a:t>…</a:t>
            </a:r>
          </a:p>
          <a:p>
            <a:pPr marL="571500" indent="-571500">
              <a:buFont typeface="Arial" panose="020B0604020202020204" pitchFamily="34" charset="0"/>
              <a:buChar char="•"/>
            </a:pPr>
            <a:endParaRPr lang="nl-BE" dirty="0"/>
          </a:p>
          <a:p>
            <a:pPr marL="571500" indent="-571500">
              <a:buFont typeface="Arial" panose="020B0604020202020204" pitchFamily="34" charset="0"/>
              <a:buChar char="•"/>
            </a:pPr>
            <a:endParaRPr lang="nl-BE" dirty="0"/>
          </a:p>
        </p:txBody>
      </p:sp>
      <p:sp>
        <p:nvSpPr>
          <p:cNvPr id="3" name="Tijdelijke aanduiding voor dianummer 2">
            <a:extLst>
              <a:ext uri="{FF2B5EF4-FFF2-40B4-BE49-F238E27FC236}">
                <a16:creationId xmlns:a16="http://schemas.microsoft.com/office/drawing/2014/main" id="{988D89B2-7FDE-3D3A-E222-5E27B1BF884A}"/>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4" name="Titel 3">
            <a:extLst>
              <a:ext uri="{FF2B5EF4-FFF2-40B4-BE49-F238E27FC236}">
                <a16:creationId xmlns:a16="http://schemas.microsoft.com/office/drawing/2014/main" id="{86C77A67-ED35-3C1E-8249-5C8BA5B9048B}"/>
              </a:ext>
            </a:extLst>
          </p:cNvPr>
          <p:cNvSpPr>
            <a:spLocks noGrp="1"/>
          </p:cNvSpPr>
          <p:nvPr>
            <p:ph type="title"/>
          </p:nvPr>
        </p:nvSpPr>
        <p:spPr/>
        <p:txBody>
          <a:bodyPr/>
          <a:lstStyle/>
          <a:p>
            <a:r>
              <a:rPr lang="nl-BE" dirty="0" err="1"/>
              <a:t>Mnemonics</a:t>
            </a:r>
            <a:r>
              <a:rPr lang="nl-BE" dirty="0"/>
              <a:t> (2/4)</a:t>
            </a:r>
          </a:p>
        </p:txBody>
      </p:sp>
      <p:sp>
        <p:nvSpPr>
          <p:cNvPr id="5" name="Tijdelijke aanduiding voor voettekst 4">
            <a:extLst>
              <a:ext uri="{FF2B5EF4-FFF2-40B4-BE49-F238E27FC236}">
                <a16:creationId xmlns:a16="http://schemas.microsoft.com/office/drawing/2014/main" id="{29114F3B-698A-4E1E-15CB-2DA5B6A797A3}"/>
              </a:ext>
            </a:extLst>
          </p:cNvPr>
          <p:cNvSpPr>
            <a:spLocks noGrp="1"/>
          </p:cNvSpPr>
          <p:nvPr>
            <p:ph type="ftr" sz="quarter" idx="11"/>
          </p:nvPr>
        </p:nvSpPr>
        <p:spPr/>
        <p:txBody>
          <a:bodyPr/>
          <a:lstStyle/>
          <a:p>
            <a:r>
              <a:rPr lang="nl-BE"/>
              <a:t>Learn to study</a:t>
            </a:r>
          </a:p>
        </p:txBody>
      </p:sp>
    </p:spTree>
    <p:extLst>
      <p:ext uri="{BB962C8B-B14F-4D97-AF65-F5344CB8AC3E}">
        <p14:creationId xmlns:p14="http://schemas.microsoft.com/office/powerpoint/2010/main" val="201496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F846EE0-F586-87A9-F904-05BF40905A79}"/>
              </a:ext>
            </a:extLst>
          </p:cNvPr>
          <p:cNvSpPr>
            <a:spLocks noGrp="1"/>
          </p:cNvSpPr>
          <p:nvPr>
            <p:ph type="body" sz="quarter" idx="17"/>
          </p:nvPr>
        </p:nvSpPr>
        <p:spPr>
          <a:xfrm>
            <a:off x="998691" y="2091600"/>
            <a:ext cx="16575629" cy="6103800"/>
          </a:xfrm>
        </p:spPr>
        <p:txBody>
          <a:bodyPr/>
          <a:lstStyle/>
          <a:p>
            <a:pPr marL="571500" indent="-571500">
              <a:buFont typeface="Arial" panose="020B0604020202020204" pitchFamily="34" charset="0"/>
              <a:buChar char="•"/>
            </a:pPr>
            <a:r>
              <a:rPr lang="nl-BE" dirty="0"/>
              <a:t>Story </a:t>
            </a:r>
            <a:r>
              <a:rPr lang="nl-BE" dirty="0" err="1"/>
              <a:t>technique</a:t>
            </a:r>
            <a:endParaRPr lang="nl-BE" dirty="0"/>
          </a:p>
          <a:p>
            <a:pPr marL="1257300" lvl="1" indent="-571500">
              <a:buFont typeface="Wingdings" panose="05000000000000000000" pitchFamily="2" charset="2"/>
              <a:buChar char="Ø"/>
            </a:pPr>
            <a:r>
              <a:rPr lang="nl-BE" sz="3200" dirty="0"/>
              <a:t>Items </a:t>
            </a:r>
            <a:r>
              <a:rPr lang="nl-BE" sz="3200" dirty="0" err="1"/>
              <a:t>you</a:t>
            </a:r>
            <a:r>
              <a:rPr lang="nl-BE" sz="3200" dirty="0"/>
              <a:t> </a:t>
            </a:r>
            <a:r>
              <a:rPr lang="nl-BE" sz="3200" dirty="0" err="1"/>
              <a:t>can</a:t>
            </a:r>
            <a:r>
              <a:rPr lang="nl-BE" sz="3200" dirty="0"/>
              <a:t> </a:t>
            </a:r>
            <a:r>
              <a:rPr lang="nl-BE" sz="3200" dirty="0" err="1"/>
              <a:t>interconnect</a:t>
            </a:r>
            <a:r>
              <a:rPr lang="nl-BE" sz="3200" dirty="0"/>
              <a:t>, </a:t>
            </a:r>
            <a:r>
              <a:rPr lang="nl-BE" sz="3200" dirty="0" err="1"/>
              <a:t>study</a:t>
            </a:r>
            <a:r>
              <a:rPr lang="nl-BE" sz="3200" dirty="0"/>
              <a:t> </a:t>
            </a:r>
            <a:r>
              <a:rPr lang="nl-BE" sz="3200" dirty="0" err="1"/>
              <a:t>within</a:t>
            </a:r>
            <a:r>
              <a:rPr lang="nl-BE" sz="3200" dirty="0"/>
              <a:t> a context</a:t>
            </a:r>
          </a:p>
          <a:p>
            <a:pPr marL="571500" indent="-571500">
              <a:buFont typeface="Arial" panose="020B0604020202020204" pitchFamily="34" charset="0"/>
              <a:buChar char="•"/>
            </a:pPr>
            <a:r>
              <a:rPr lang="nl-BE" dirty="0"/>
              <a:t>Visual</a:t>
            </a:r>
          </a:p>
          <a:p>
            <a:pPr marL="1257300" lvl="1" indent="-571500">
              <a:buFont typeface="Wingdings" panose="05000000000000000000" pitchFamily="2" charset="2"/>
              <a:buChar char="Ø"/>
            </a:pPr>
            <a:r>
              <a:rPr lang="nl-BE" sz="3200" dirty="0" err="1"/>
              <a:t>Diagrams</a:t>
            </a:r>
            <a:r>
              <a:rPr lang="nl-BE" sz="3200" dirty="0"/>
              <a:t>, </a:t>
            </a:r>
            <a:r>
              <a:rPr lang="nl-BE" sz="3200" dirty="0" err="1"/>
              <a:t>scribble</a:t>
            </a:r>
            <a:r>
              <a:rPr lang="nl-BE" sz="3200" dirty="0"/>
              <a:t> </a:t>
            </a:r>
            <a:r>
              <a:rPr lang="nl-BE" sz="3200" dirty="0" err="1"/>
              <a:t>notes</a:t>
            </a:r>
            <a:r>
              <a:rPr lang="nl-BE" sz="3200" dirty="0"/>
              <a:t>…</a:t>
            </a:r>
          </a:p>
          <a:p>
            <a:pPr marL="571500" indent="-571500">
              <a:buFont typeface="Arial" panose="020B0604020202020204" pitchFamily="34" charset="0"/>
              <a:buChar char="•"/>
            </a:pPr>
            <a:r>
              <a:rPr lang="nl-BE" dirty="0" err="1"/>
              <a:t>Auditory</a:t>
            </a:r>
            <a:endParaRPr lang="nl-BE" dirty="0"/>
          </a:p>
          <a:p>
            <a:pPr marL="1257300" lvl="1" indent="-571500">
              <a:buFont typeface="Wingdings" panose="05000000000000000000" pitchFamily="2" charset="2"/>
              <a:buChar char="Ø"/>
            </a:pPr>
            <a:r>
              <a:rPr lang="nl-BE" sz="3200" dirty="0" err="1"/>
              <a:t>Explain</a:t>
            </a:r>
            <a:r>
              <a:rPr lang="nl-BE" sz="3200" dirty="0"/>
              <a:t> </a:t>
            </a:r>
            <a:r>
              <a:rPr lang="nl-BE" sz="3200" dirty="0" err="1"/>
              <a:t>to</a:t>
            </a:r>
            <a:r>
              <a:rPr lang="nl-BE" sz="3200" dirty="0"/>
              <a:t> </a:t>
            </a:r>
            <a:r>
              <a:rPr lang="nl-BE" sz="3200" dirty="0" err="1"/>
              <a:t>yourself</a:t>
            </a:r>
            <a:r>
              <a:rPr lang="nl-BE" sz="3200" dirty="0"/>
              <a:t>/</a:t>
            </a:r>
            <a:r>
              <a:rPr lang="nl-BE" sz="3200" dirty="0" err="1"/>
              <a:t>others</a:t>
            </a:r>
            <a:endParaRPr lang="nl-BE" sz="3200" dirty="0"/>
          </a:p>
          <a:p>
            <a:pPr marL="571500" indent="-571500">
              <a:buFont typeface="Arial" panose="020B0604020202020204" pitchFamily="34" charset="0"/>
              <a:buChar char="•"/>
            </a:pPr>
            <a:r>
              <a:rPr lang="nl-BE" dirty="0" err="1"/>
              <a:t>Linked</a:t>
            </a:r>
            <a:r>
              <a:rPr lang="nl-BE" dirty="0"/>
              <a:t> </a:t>
            </a:r>
            <a:r>
              <a:rPr lang="nl-BE" dirty="0" err="1"/>
              <a:t>to</a:t>
            </a:r>
            <a:r>
              <a:rPr lang="nl-BE" dirty="0"/>
              <a:t> </a:t>
            </a:r>
            <a:r>
              <a:rPr lang="nl-BE" dirty="0" err="1"/>
              <a:t>movement</a:t>
            </a:r>
            <a:endParaRPr lang="nl-BE" dirty="0"/>
          </a:p>
          <a:p>
            <a:pPr marL="1257300" lvl="1" indent="-571500">
              <a:buFont typeface="Wingdings" panose="05000000000000000000" pitchFamily="2" charset="2"/>
              <a:buChar char="Ø"/>
            </a:pPr>
            <a:r>
              <a:rPr lang="nl-BE" sz="3200" dirty="0" err="1"/>
              <a:t>Walking</a:t>
            </a:r>
            <a:r>
              <a:rPr lang="nl-BE" sz="3200" dirty="0"/>
              <a:t> </a:t>
            </a:r>
            <a:r>
              <a:rPr lang="nl-BE" sz="3200" dirty="0" err="1"/>
              <a:t>around</a:t>
            </a:r>
            <a:r>
              <a:rPr lang="nl-BE" sz="3200" dirty="0"/>
              <a:t>, hand </a:t>
            </a:r>
            <a:r>
              <a:rPr lang="nl-BE" sz="3200" dirty="0" err="1"/>
              <a:t>signals</a:t>
            </a:r>
            <a:r>
              <a:rPr lang="nl-BE" sz="3200" dirty="0"/>
              <a:t>…</a:t>
            </a:r>
          </a:p>
          <a:p>
            <a:pPr marL="571500" indent="-571500">
              <a:lnSpc>
                <a:spcPct val="80000"/>
              </a:lnSpc>
              <a:buFont typeface="Arial" panose="020B0604020202020204" pitchFamily="34" charset="0"/>
              <a:buChar char="•"/>
              <a:defRPr/>
            </a:pPr>
            <a:r>
              <a:rPr lang="nl-BE" dirty="0">
                <a:solidFill>
                  <a:prstClr val="black"/>
                </a:solidFill>
              </a:rPr>
              <a:t>Link </a:t>
            </a:r>
            <a:r>
              <a:rPr lang="nl-BE" dirty="0" err="1">
                <a:solidFill>
                  <a:prstClr val="black"/>
                </a:solidFill>
              </a:rPr>
              <a:t>to</a:t>
            </a:r>
            <a:r>
              <a:rPr lang="nl-BE" dirty="0">
                <a:solidFill>
                  <a:prstClr val="black"/>
                </a:solidFill>
              </a:rPr>
              <a:t> </a:t>
            </a:r>
            <a:r>
              <a:rPr lang="nl-BE" dirty="0" err="1">
                <a:solidFill>
                  <a:prstClr val="black"/>
                </a:solidFill>
              </a:rPr>
              <a:t>own</a:t>
            </a:r>
            <a:r>
              <a:rPr lang="nl-BE" dirty="0">
                <a:solidFill>
                  <a:prstClr val="black"/>
                </a:solidFill>
              </a:rPr>
              <a:t> environment</a:t>
            </a:r>
          </a:p>
          <a:p>
            <a:pPr marL="571500" indent="-571500">
              <a:lnSpc>
                <a:spcPct val="80000"/>
              </a:lnSpc>
              <a:buFont typeface="Arial" panose="020B0604020202020204" pitchFamily="34" charset="0"/>
              <a:buChar char="•"/>
              <a:defRPr/>
            </a:pPr>
            <a:r>
              <a:rPr lang="nl-BE" dirty="0">
                <a:solidFill>
                  <a:prstClr val="black"/>
                </a:solidFill>
              </a:rPr>
              <a:t>In </a:t>
            </a:r>
            <a:r>
              <a:rPr lang="nl-BE" dirty="0" err="1">
                <a:solidFill>
                  <a:prstClr val="black"/>
                </a:solidFill>
              </a:rPr>
              <a:t>own</a:t>
            </a:r>
            <a:r>
              <a:rPr lang="nl-BE" dirty="0">
                <a:solidFill>
                  <a:prstClr val="black"/>
                </a:solidFill>
              </a:rPr>
              <a:t> </a:t>
            </a:r>
            <a:r>
              <a:rPr lang="nl-BE" dirty="0" err="1">
                <a:solidFill>
                  <a:prstClr val="black"/>
                </a:solidFill>
              </a:rPr>
              <a:t>words</a:t>
            </a:r>
            <a:endParaRPr lang="nl-BE" dirty="0">
              <a:solidFill>
                <a:prstClr val="black"/>
              </a:solidFill>
            </a:endParaRPr>
          </a:p>
          <a:p>
            <a:pPr marL="571500" indent="-571500">
              <a:lnSpc>
                <a:spcPct val="80000"/>
              </a:lnSpc>
              <a:buFont typeface="Arial" panose="020B0604020202020204" pitchFamily="34" charset="0"/>
              <a:buChar char="•"/>
              <a:defRPr/>
            </a:pPr>
            <a:r>
              <a:rPr lang="nl-BE" dirty="0">
                <a:solidFill>
                  <a:prstClr val="black"/>
                </a:solidFill>
              </a:rPr>
              <a:t>Word </a:t>
            </a:r>
            <a:r>
              <a:rPr lang="nl-BE" dirty="0" err="1">
                <a:solidFill>
                  <a:prstClr val="black"/>
                </a:solidFill>
              </a:rPr>
              <a:t>lists</a:t>
            </a:r>
            <a:r>
              <a:rPr lang="nl-BE" dirty="0">
                <a:solidFill>
                  <a:prstClr val="black"/>
                </a:solidFill>
              </a:rPr>
              <a:t>/flash cards (</a:t>
            </a:r>
            <a:r>
              <a:rPr lang="nl-BE" dirty="0" err="1">
                <a:solidFill>
                  <a:prstClr val="black"/>
                </a:solidFill>
              </a:rPr>
              <a:t>for</a:t>
            </a:r>
            <a:r>
              <a:rPr lang="nl-BE" dirty="0">
                <a:solidFill>
                  <a:prstClr val="black"/>
                </a:solidFill>
              </a:rPr>
              <a:t> ‘</a:t>
            </a:r>
            <a:r>
              <a:rPr lang="nl-BE" dirty="0" err="1">
                <a:solidFill>
                  <a:prstClr val="black"/>
                </a:solidFill>
              </a:rPr>
              <a:t>memorisation</a:t>
            </a:r>
            <a:r>
              <a:rPr lang="nl-BE" dirty="0">
                <a:solidFill>
                  <a:prstClr val="black"/>
                </a:solidFill>
              </a:rPr>
              <a:t>’ only)</a:t>
            </a:r>
          </a:p>
        </p:txBody>
      </p:sp>
      <p:sp>
        <p:nvSpPr>
          <p:cNvPr id="3" name="Tijdelijke aanduiding voor dianummer 2">
            <a:extLst>
              <a:ext uri="{FF2B5EF4-FFF2-40B4-BE49-F238E27FC236}">
                <a16:creationId xmlns:a16="http://schemas.microsoft.com/office/drawing/2014/main" id="{B360BCDA-9771-C771-D774-81EAB0D88CCA}"/>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F62D6A31-4593-5EC0-82BF-40FCC2905656}"/>
              </a:ext>
            </a:extLst>
          </p:cNvPr>
          <p:cNvSpPr>
            <a:spLocks noGrp="1"/>
          </p:cNvSpPr>
          <p:nvPr>
            <p:ph type="title"/>
          </p:nvPr>
        </p:nvSpPr>
        <p:spPr/>
        <p:txBody>
          <a:bodyPr/>
          <a:lstStyle/>
          <a:p>
            <a:r>
              <a:rPr lang="nl-BE" dirty="0" err="1"/>
              <a:t>Other</a:t>
            </a:r>
            <a:r>
              <a:rPr lang="nl-BE" dirty="0"/>
              <a:t> </a:t>
            </a:r>
            <a:r>
              <a:rPr lang="nl-BE" dirty="0" err="1"/>
              <a:t>techniques</a:t>
            </a:r>
            <a:r>
              <a:rPr lang="nl-BE" dirty="0"/>
              <a:t> (3/4)</a:t>
            </a:r>
          </a:p>
        </p:txBody>
      </p:sp>
      <p:sp>
        <p:nvSpPr>
          <p:cNvPr id="5" name="Tijdelijke aanduiding voor voettekst 4">
            <a:extLst>
              <a:ext uri="{FF2B5EF4-FFF2-40B4-BE49-F238E27FC236}">
                <a16:creationId xmlns:a16="http://schemas.microsoft.com/office/drawing/2014/main" id="{B2B3DBCC-1D1F-06FA-05E4-90A3193B91F2}"/>
              </a:ext>
            </a:extLst>
          </p:cNvPr>
          <p:cNvSpPr>
            <a:spLocks noGrp="1"/>
          </p:cNvSpPr>
          <p:nvPr>
            <p:ph type="ftr" sz="quarter" idx="11"/>
          </p:nvPr>
        </p:nvSpPr>
        <p:spPr/>
        <p:txBody>
          <a:bodyPr/>
          <a:lstStyle/>
          <a:p>
            <a:r>
              <a:rPr lang="nl-BE"/>
              <a:t>Learn to study</a:t>
            </a:r>
          </a:p>
        </p:txBody>
      </p:sp>
    </p:spTree>
    <p:extLst>
      <p:ext uri="{BB962C8B-B14F-4D97-AF65-F5344CB8AC3E}">
        <p14:creationId xmlns:p14="http://schemas.microsoft.com/office/powerpoint/2010/main" val="61407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CF912A-3005-90D6-7B90-C2D86C48FB64}"/>
              </a:ext>
            </a:extLst>
          </p:cNvPr>
          <p:cNvSpPr>
            <a:spLocks noGrp="1"/>
          </p:cNvSpPr>
          <p:nvPr>
            <p:ph type="body" sz="quarter" idx="17"/>
          </p:nvPr>
        </p:nvSpPr>
        <p:spPr>
          <a:xfrm>
            <a:off x="998692" y="2305240"/>
            <a:ext cx="11692549" cy="6507684"/>
          </a:xfrm>
        </p:spPr>
        <p:txBody>
          <a:bodyPr/>
          <a:lstStyle/>
          <a:p>
            <a:pPr marL="571500" indent="-571500">
              <a:buFont typeface="Arial" panose="020B0604020202020204" pitchFamily="34" charset="0"/>
              <a:buChar char="•"/>
            </a:pPr>
            <a:r>
              <a:rPr lang="nl-BE" dirty="0" err="1"/>
              <a:t>Anki</a:t>
            </a:r>
            <a:r>
              <a:rPr lang="nl-BE" dirty="0"/>
              <a:t> (app)</a:t>
            </a:r>
          </a:p>
          <a:p>
            <a:pPr marL="571500" indent="-571500">
              <a:buFont typeface="Arial" panose="020B0604020202020204" pitchFamily="34" charset="0"/>
              <a:buChar char="•"/>
            </a:pPr>
            <a:r>
              <a:rPr lang="nl-BE" dirty="0" err="1"/>
              <a:t>Quizlet</a:t>
            </a:r>
            <a:endParaRPr lang="nl-BE" dirty="0"/>
          </a:p>
          <a:p>
            <a:pPr marL="571500" indent="-571500">
              <a:buFont typeface="Arial" panose="020B0604020202020204" pitchFamily="34" charset="0"/>
              <a:buChar char="•"/>
            </a:pPr>
            <a:r>
              <a:rPr lang="nl-BE" dirty="0" err="1"/>
              <a:t>Wozzol</a:t>
            </a:r>
            <a:endParaRPr lang="nl-BE" dirty="0"/>
          </a:p>
          <a:p>
            <a:pPr marL="571500" indent="-571500">
              <a:buFont typeface="Arial" panose="020B0604020202020204" pitchFamily="34" charset="0"/>
              <a:buChar char="•"/>
            </a:pPr>
            <a:r>
              <a:rPr lang="nl-BE" dirty="0" err="1"/>
              <a:t>Chegg</a:t>
            </a:r>
            <a:r>
              <a:rPr lang="nl-BE" dirty="0"/>
              <a:t> Flashcards</a:t>
            </a:r>
          </a:p>
        </p:txBody>
      </p:sp>
      <p:sp>
        <p:nvSpPr>
          <p:cNvPr id="3" name="Tijdelijke aanduiding voor dianummer 2">
            <a:extLst>
              <a:ext uri="{FF2B5EF4-FFF2-40B4-BE49-F238E27FC236}">
                <a16:creationId xmlns:a16="http://schemas.microsoft.com/office/drawing/2014/main" id="{0B13C975-269C-AF39-6FF8-9BC1643363F7}"/>
              </a:ext>
            </a:extLst>
          </p:cNvPr>
          <p:cNvSpPr>
            <a:spLocks noGrp="1"/>
          </p:cNvSpPr>
          <p:nvPr>
            <p:ph type="sldNum" sz="quarter" idx="12"/>
          </p:nvPr>
        </p:nvSpPr>
        <p:spPr/>
        <p:txBody>
          <a:bodyPr/>
          <a:lstStyle/>
          <a:p>
            <a:fld id="{B7527A74-2D87-4307-9531-5A57D9647EEB}" type="slidenum">
              <a:rPr lang="nl-BE" smtClean="0"/>
              <a:pPr/>
              <a:t>15</a:t>
            </a:fld>
            <a:endParaRPr lang="nl-BE"/>
          </a:p>
        </p:txBody>
      </p:sp>
      <p:sp>
        <p:nvSpPr>
          <p:cNvPr id="4" name="Titel 3">
            <a:extLst>
              <a:ext uri="{FF2B5EF4-FFF2-40B4-BE49-F238E27FC236}">
                <a16:creationId xmlns:a16="http://schemas.microsoft.com/office/drawing/2014/main" id="{8DBFFA65-5B95-6FAC-4D9C-0D97CFAE1DF4}"/>
              </a:ext>
            </a:extLst>
          </p:cNvPr>
          <p:cNvSpPr>
            <a:spLocks noGrp="1"/>
          </p:cNvSpPr>
          <p:nvPr>
            <p:ph type="title"/>
          </p:nvPr>
        </p:nvSpPr>
        <p:spPr/>
        <p:txBody>
          <a:bodyPr/>
          <a:lstStyle/>
          <a:p>
            <a:r>
              <a:rPr lang="nl-BE" dirty="0" err="1"/>
              <a:t>Useful</a:t>
            </a:r>
            <a:r>
              <a:rPr lang="nl-BE" dirty="0"/>
              <a:t> </a:t>
            </a:r>
            <a:r>
              <a:rPr lang="nl-BE" dirty="0" err="1"/>
              <a:t>study</a:t>
            </a:r>
            <a:r>
              <a:rPr lang="nl-BE" dirty="0"/>
              <a:t> tools (4/4)</a:t>
            </a:r>
          </a:p>
        </p:txBody>
      </p:sp>
      <p:sp>
        <p:nvSpPr>
          <p:cNvPr id="5" name="Tijdelijke aanduiding voor voettekst 4">
            <a:extLst>
              <a:ext uri="{FF2B5EF4-FFF2-40B4-BE49-F238E27FC236}">
                <a16:creationId xmlns:a16="http://schemas.microsoft.com/office/drawing/2014/main" id="{12592C37-ED72-008A-1A08-38A71E642542}"/>
              </a:ext>
            </a:extLst>
          </p:cNvPr>
          <p:cNvSpPr>
            <a:spLocks noGrp="1"/>
          </p:cNvSpPr>
          <p:nvPr>
            <p:ph type="ftr" sz="quarter" idx="11"/>
          </p:nvPr>
        </p:nvSpPr>
        <p:spPr/>
        <p:txBody>
          <a:bodyPr/>
          <a:lstStyle/>
          <a:p>
            <a:r>
              <a:rPr lang="nl-BE"/>
              <a:t>Learn to study</a:t>
            </a:r>
          </a:p>
        </p:txBody>
      </p:sp>
      <p:pic>
        <p:nvPicPr>
          <p:cNvPr id="1026" name="Picture 2" descr="Anki - Wikipedia">
            <a:extLst>
              <a:ext uri="{FF2B5EF4-FFF2-40B4-BE49-F238E27FC236}">
                <a16:creationId xmlns:a16="http://schemas.microsoft.com/office/drawing/2014/main" id="{20DD0FC5-572E-7A68-6EF4-1BF357008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600" y="2138201"/>
            <a:ext cx="3157044" cy="3157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izlet: Online lijstjes studeren - Website - KlasCement">
            <a:extLst>
              <a:ext uri="{FF2B5EF4-FFF2-40B4-BE49-F238E27FC236}">
                <a16:creationId xmlns:a16="http://schemas.microsoft.com/office/drawing/2014/main" id="{3E9A84D4-1FD1-D44A-2D00-F04587916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5250" y="5620049"/>
            <a:ext cx="3077394" cy="3077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ordjes leren met Wozzol">
            <a:extLst>
              <a:ext uri="{FF2B5EF4-FFF2-40B4-BE49-F238E27FC236}">
                <a16:creationId xmlns:a16="http://schemas.microsoft.com/office/drawing/2014/main" id="{ED7F1BDE-3D9A-29A4-C3E7-10B2B7886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423" y="5620049"/>
            <a:ext cx="2885252" cy="288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gg Prep - Study flashcards APKs - APKMirror">
            <a:extLst>
              <a:ext uri="{FF2B5EF4-FFF2-40B4-BE49-F238E27FC236}">
                <a16:creationId xmlns:a16="http://schemas.microsoft.com/office/drawing/2014/main" id="{539378BC-9F1B-2B05-3404-89118789F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4858" y="2048862"/>
            <a:ext cx="3246383" cy="324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7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63EFEE2-688E-A29A-2A8E-BE687544765E}"/>
              </a:ext>
            </a:extLst>
          </p:cNvPr>
          <p:cNvSpPr>
            <a:spLocks noGrp="1"/>
          </p:cNvSpPr>
          <p:nvPr>
            <p:ph type="body" sz="quarter" idx="17"/>
          </p:nvPr>
        </p:nvSpPr>
        <p:spPr>
          <a:xfrm>
            <a:off x="998691" y="1769867"/>
            <a:ext cx="16575629" cy="6103800"/>
          </a:xfrm>
        </p:spPr>
        <p:txBody>
          <a:bodyPr/>
          <a:lstStyle/>
          <a:p>
            <a:pPr marL="571500" indent="-571500">
              <a:buFont typeface="Arial" panose="020B0604020202020204" pitchFamily="34" charset="0"/>
              <a:buChar char="•"/>
            </a:pPr>
            <a:r>
              <a:rPr lang="nl-BE" dirty="0" err="1"/>
              <a:t>What</a:t>
            </a:r>
            <a:r>
              <a:rPr lang="nl-BE" dirty="0"/>
              <a:t>?</a:t>
            </a:r>
          </a:p>
          <a:p>
            <a:pPr marL="1257300" lvl="1" indent="-571500">
              <a:buFont typeface="Wingdings" panose="05000000000000000000" pitchFamily="2" charset="2"/>
              <a:buChar char="Ø"/>
            </a:pPr>
            <a:r>
              <a:rPr lang="nl-BE" sz="3200" dirty="0" err="1"/>
              <a:t>Anchoring</a:t>
            </a:r>
            <a:r>
              <a:rPr lang="nl-BE" sz="3200" dirty="0"/>
              <a:t> </a:t>
            </a:r>
            <a:r>
              <a:rPr lang="nl-BE" sz="3200" dirty="0" err="1"/>
              <a:t>the</a:t>
            </a:r>
            <a:r>
              <a:rPr lang="nl-BE" sz="3200" dirty="0"/>
              <a:t> </a:t>
            </a:r>
            <a:r>
              <a:rPr lang="nl-BE" sz="3200" dirty="0" err="1"/>
              <a:t>learning</a:t>
            </a:r>
            <a:r>
              <a:rPr lang="nl-BE" sz="3200" dirty="0"/>
              <a:t> </a:t>
            </a:r>
            <a:r>
              <a:rPr lang="nl-BE" sz="3200" dirty="0" err="1"/>
              <a:t>to</a:t>
            </a:r>
            <a:r>
              <a:rPr lang="nl-BE" sz="3200" dirty="0"/>
              <a:t> </a:t>
            </a:r>
            <a:r>
              <a:rPr lang="nl-BE" sz="3200" dirty="0" err="1"/>
              <a:t>be</a:t>
            </a:r>
            <a:r>
              <a:rPr lang="nl-BE" sz="3200" dirty="0"/>
              <a:t> </a:t>
            </a:r>
            <a:r>
              <a:rPr lang="nl-BE" sz="3200" dirty="0" err="1"/>
              <a:t>known</a:t>
            </a:r>
            <a:endParaRPr lang="nl-BE" sz="3200" dirty="0"/>
          </a:p>
          <a:p>
            <a:pPr marL="1257300" lvl="1" indent="-571500">
              <a:buFont typeface="Wingdings" panose="05000000000000000000" pitchFamily="2" charset="2"/>
              <a:buChar char="Ø"/>
            </a:pPr>
            <a:r>
              <a:rPr lang="nl-BE" sz="3200" dirty="0" err="1"/>
              <a:t>Gaining</a:t>
            </a:r>
            <a:r>
              <a:rPr lang="nl-BE" sz="3200" dirty="0"/>
              <a:t> </a:t>
            </a:r>
            <a:r>
              <a:rPr lang="nl-BE" sz="3200" dirty="0" err="1"/>
              <a:t>insight</a:t>
            </a:r>
            <a:r>
              <a:rPr lang="nl-BE" sz="3200" dirty="0"/>
              <a:t> </a:t>
            </a:r>
            <a:r>
              <a:rPr lang="nl-BE" sz="3200" dirty="0" err="1"/>
              <a:t>into</a:t>
            </a:r>
            <a:r>
              <a:rPr lang="nl-BE" sz="3200" dirty="0"/>
              <a:t> </a:t>
            </a:r>
            <a:r>
              <a:rPr lang="nl-BE" sz="3200" dirty="0" err="1"/>
              <a:t>what</a:t>
            </a:r>
            <a:r>
              <a:rPr lang="nl-BE" sz="3200" dirty="0"/>
              <a:t> </a:t>
            </a:r>
            <a:r>
              <a:rPr lang="nl-BE" sz="3200" dirty="0" err="1"/>
              <a:t>you</a:t>
            </a:r>
            <a:r>
              <a:rPr lang="nl-BE" sz="3200" dirty="0"/>
              <a:t> </a:t>
            </a:r>
            <a:r>
              <a:rPr lang="nl-BE" sz="3200" dirty="0" err="1"/>
              <a:t>already</a:t>
            </a:r>
            <a:r>
              <a:rPr lang="nl-BE" sz="3200" dirty="0"/>
              <a:t> </a:t>
            </a:r>
            <a:r>
              <a:rPr lang="nl-BE" sz="3200" dirty="0" err="1"/>
              <a:t>know</a:t>
            </a:r>
            <a:r>
              <a:rPr lang="nl-BE" sz="3200" dirty="0"/>
              <a:t> </a:t>
            </a:r>
            <a:r>
              <a:rPr lang="nl-BE" sz="3200" dirty="0" err="1"/>
              <a:t>and</a:t>
            </a:r>
            <a:r>
              <a:rPr lang="nl-BE" sz="3200" dirty="0"/>
              <a:t> </a:t>
            </a:r>
            <a:r>
              <a:rPr lang="nl-BE" sz="3200" dirty="0" err="1"/>
              <a:t>can</a:t>
            </a:r>
            <a:r>
              <a:rPr lang="nl-BE" sz="3200" dirty="0"/>
              <a:t> do</a:t>
            </a:r>
          </a:p>
          <a:p>
            <a:endParaRPr lang="nl-BE" dirty="0"/>
          </a:p>
          <a:p>
            <a:pPr marL="571500" indent="-571500">
              <a:buFont typeface="Arial" panose="020B0604020202020204" pitchFamily="34" charset="0"/>
              <a:buChar char="•"/>
            </a:pPr>
            <a:r>
              <a:rPr lang="nl-BE" dirty="0"/>
              <a:t>How </a:t>
            </a:r>
            <a:r>
              <a:rPr lang="nl-BE" dirty="0" err="1"/>
              <a:t>to</a:t>
            </a:r>
            <a:r>
              <a:rPr lang="nl-BE" dirty="0"/>
              <a:t>?</a:t>
            </a:r>
          </a:p>
          <a:p>
            <a:pPr marL="1257300" lvl="1" indent="-571500">
              <a:buFont typeface="Wingdings" panose="05000000000000000000" pitchFamily="2" charset="2"/>
              <a:buChar char="Ø"/>
            </a:pPr>
            <a:r>
              <a:rPr lang="nl-BE" sz="3200" dirty="0" err="1"/>
              <a:t>Actively</a:t>
            </a:r>
            <a:r>
              <a:rPr lang="nl-BE" sz="3200" dirty="0"/>
              <a:t>! </a:t>
            </a:r>
          </a:p>
          <a:p>
            <a:pPr marL="1943100" lvl="2" indent="-571500">
              <a:buFont typeface="Wingdings" panose="05000000000000000000" pitchFamily="2" charset="2"/>
              <a:buChar char="§"/>
            </a:pPr>
            <a:r>
              <a:rPr lang="nl-BE" sz="2800" dirty="0" err="1"/>
              <a:t>Reconstruct</a:t>
            </a:r>
            <a:r>
              <a:rPr lang="nl-BE" sz="2800" dirty="0"/>
              <a:t> </a:t>
            </a:r>
            <a:r>
              <a:rPr lang="nl-BE" sz="2800" dirty="0" err="1"/>
              <a:t>table</a:t>
            </a:r>
            <a:r>
              <a:rPr lang="nl-BE" sz="2800" dirty="0"/>
              <a:t> of contents or </a:t>
            </a:r>
            <a:r>
              <a:rPr lang="nl-BE" sz="2800" dirty="0" err="1"/>
              <a:t>outline</a:t>
            </a:r>
            <a:r>
              <a:rPr lang="nl-BE" sz="2800" dirty="0"/>
              <a:t> (e.g. blank sheet)</a:t>
            </a:r>
          </a:p>
          <a:p>
            <a:pPr marL="1943100" lvl="2" indent="-571500">
              <a:buFont typeface="Wingdings" panose="05000000000000000000" pitchFamily="2" charset="2"/>
              <a:buChar char="§"/>
            </a:pPr>
            <a:r>
              <a:rPr lang="nl-BE" sz="2800" dirty="0"/>
              <a:t>Write down </a:t>
            </a:r>
            <a:r>
              <a:rPr lang="nl-BE" sz="2800" dirty="0" err="1"/>
              <a:t>what</a:t>
            </a:r>
            <a:r>
              <a:rPr lang="nl-BE" sz="2800" dirty="0"/>
              <a:t> </a:t>
            </a:r>
            <a:r>
              <a:rPr lang="nl-BE" sz="2800" dirty="0" err="1"/>
              <a:t>you</a:t>
            </a:r>
            <a:r>
              <a:rPr lang="nl-BE" sz="2800" dirty="0"/>
              <a:t> </a:t>
            </a:r>
            <a:r>
              <a:rPr lang="nl-BE" sz="2800" dirty="0" err="1"/>
              <a:t>repeat</a:t>
            </a:r>
            <a:r>
              <a:rPr lang="nl-BE" sz="2800" dirty="0"/>
              <a:t> = </a:t>
            </a:r>
            <a:r>
              <a:rPr lang="nl-BE" sz="2800" dirty="0" err="1"/>
              <a:t>scribble</a:t>
            </a:r>
            <a:r>
              <a:rPr lang="nl-BE" sz="2800" dirty="0"/>
              <a:t> </a:t>
            </a:r>
            <a:r>
              <a:rPr lang="nl-BE" sz="2800" dirty="0" err="1"/>
              <a:t>notes</a:t>
            </a:r>
            <a:endParaRPr lang="nl-BE" sz="2800" dirty="0"/>
          </a:p>
          <a:p>
            <a:pPr marL="1943100" lvl="2" indent="-571500">
              <a:buFont typeface="Wingdings" panose="05000000000000000000" pitchFamily="2" charset="2"/>
              <a:buChar char="§"/>
            </a:pPr>
            <a:r>
              <a:rPr lang="nl-NL" sz="2800" dirty="0"/>
              <a:t>Check </a:t>
            </a:r>
            <a:r>
              <a:rPr lang="nl-NL" sz="2800" dirty="0" err="1"/>
              <a:t>what</a:t>
            </a:r>
            <a:r>
              <a:rPr lang="nl-NL" sz="2800" dirty="0"/>
              <a:t> </a:t>
            </a:r>
            <a:r>
              <a:rPr lang="nl-NL" sz="2800" dirty="0" err="1"/>
              <a:t>you</a:t>
            </a:r>
            <a:r>
              <a:rPr lang="nl-NL" sz="2800" dirty="0"/>
              <a:t> had </a:t>
            </a:r>
            <a:r>
              <a:rPr lang="nl-NL" sz="2800" dirty="0" err="1"/>
              <a:t>forgotten</a:t>
            </a:r>
            <a:r>
              <a:rPr lang="nl-NL" sz="2800" dirty="0"/>
              <a:t> </a:t>
            </a:r>
            <a:r>
              <a:rPr lang="nl-NL" sz="2800" dirty="0">
                <a:sym typeface="Wingdings" panose="05000000000000000000" pitchFamily="2" charset="2"/>
              </a:rPr>
              <a:t> </a:t>
            </a:r>
            <a:r>
              <a:rPr lang="nl-NL" sz="2800" dirty="0" err="1">
                <a:sym typeface="Wingdings" panose="05000000000000000000" pitchFamily="2" charset="2"/>
              </a:rPr>
              <a:t>study</a:t>
            </a:r>
            <a:r>
              <a:rPr lang="nl-NL" sz="2800" dirty="0">
                <a:sym typeface="Wingdings" panose="05000000000000000000" pitchFamily="2" charset="2"/>
              </a:rPr>
              <a:t> </a:t>
            </a:r>
            <a:r>
              <a:rPr lang="nl-NL" sz="2800" dirty="0" err="1">
                <a:sym typeface="Wingdings" panose="05000000000000000000" pitchFamily="2" charset="2"/>
              </a:rPr>
              <a:t>again</a:t>
            </a:r>
            <a:endParaRPr lang="nl-NL" sz="2800" dirty="0"/>
          </a:p>
          <a:p>
            <a:pPr marL="1943100" lvl="2" indent="-571500">
              <a:buFont typeface="Wingdings" panose="05000000000000000000" pitchFamily="2" charset="2"/>
              <a:buChar char="§"/>
            </a:pPr>
            <a:r>
              <a:rPr lang="nl-NL" sz="2800" dirty="0" err="1"/>
              <a:t>Retake</a:t>
            </a:r>
            <a:r>
              <a:rPr lang="nl-NL" sz="2800" dirty="0"/>
              <a:t> </a:t>
            </a:r>
            <a:r>
              <a:rPr lang="nl-NL" sz="2800" dirty="0" err="1"/>
              <a:t>exercises</a:t>
            </a:r>
            <a:r>
              <a:rPr lang="nl-NL" sz="2800" dirty="0"/>
              <a:t>/</a:t>
            </a:r>
            <a:r>
              <a:rPr lang="nl-NL" sz="2800" dirty="0" err="1"/>
              <a:t>try</a:t>
            </a:r>
            <a:r>
              <a:rPr lang="nl-NL" sz="2800" dirty="0"/>
              <a:t> </a:t>
            </a:r>
            <a:r>
              <a:rPr lang="nl-NL" sz="2800" dirty="0" err="1"/>
              <a:t>exams</a:t>
            </a:r>
            <a:endParaRPr lang="nl-NL" sz="2800" dirty="0"/>
          </a:p>
          <a:p>
            <a:pPr marL="1943100" lvl="2" indent="-571500">
              <a:buFont typeface="Wingdings" panose="05000000000000000000" pitchFamily="2" charset="2"/>
              <a:buChar char="§"/>
            </a:pPr>
            <a:r>
              <a:rPr lang="nl-NL" sz="2800" dirty="0" err="1"/>
              <a:t>Repetition</a:t>
            </a:r>
            <a:r>
              <a:rPr lang="nl-NL" sz="2800" dirty="0"/>
              <a:t> </a:t>
            </a:r>
            <a:r>
              <a:rPr lang="nl-NL" sz="2800" dirty="0" err="1"/>
              <a:t>requires</a:t>
            </a:r>
            <a:r>
              <a:rPr lang="nl-NL" sz="2800" dirty="0"/>
              <a:t> planning!</a:t>
            </a:r>
          </a:p>
          <a:p>
            <a:pPr marL="1257300" lvl="1" indent="-571500">
              <a:buFont typeface="Arial" panose="020B0604020202020204" pitchFamily="34" charset="0"/>
              <a:buChar char="•"/>
            </a:pPr>
            <a:endParaRPr lang="nl-BE" dirty="0"/>
          </a:p>
          <a:p>
            <a:pPr marL="1257300" lvl="1" indent="-571500">
              <a:buFont typeface="Arial" panose="020B0604020202020204" pitchFamily="34" charset="0"/>
              <a:buChar char="•"/>
            </a:pPr>
            <a:endParaRPr lang="nl-BE" dirty="0"/>
          </a:p>
        </p:txBody>
      </p:sp>
      <p:sp>
        <p:nvSpPr>
          <p:cNvPr id="3" name="Tijdelijke aanduiding voor dianummer 2">
            <a:extLst>
              <a:ext uri="{FF2B5EF4-FFF2-40B4-BE49-F238E27FC236}">
                <a16:creationId xmlns:a16="http://schemas.microsoft.com/office/drawing/2014/main" id="{3F1251A8-2454-46F6-AED5-8D8BF85FE8AA}"/>
              </a:ext>
            </a:extLst>
          </p:cNvPr>
          <p:cNvSpPr>
            <a:spLocks noGrp="1"/>
          </p:cNvSpPr>
          <p:nvPr>
            <p:ph type="sldNum" sz="quarter" idx="12"/>
          </p:nvPr>
        </p:nvSpPr>
        <p:spPr/>
        <p:txBody>
          <a:bodyPr/>
          <a:lstStyle/>
          <a:p>
            <a:fld id="{B7527A74-2D87-4307-9531-5A57D9647EEB}" type="slidenum">
              <a:rPr lang="nl-BE" smtClean="0"/>
              <a:pPr/>
              <a:t>16</a:t>
            </a:fld>
            <a:endParaRPr lang="nl-BE"/>
          </a:p>
        </p:txBody>
      </p:sp>
      <p:sp>
        <p:nvSpPr>
          <p:cNvPr id="4" name="Titel 3">
            <a:extLst>
              <a:ext uri="{FF2B5EF4-FFF2-40B4-BE49-F238E27FC236}">
                <a16:creationId xmlns:a16="http://schemas.microsoft.com/office/drawing/2014/main" id="{8BE2CD69-4418-6B91-671A-FB5F9258E6E2}"/>
              </a:ext>
            </a:extLst>
          </p:cNvPr>
          <p:cNvSpPr>
            <a:spLocks noGrp="1"/>
          </p:cNvSpPr>
          <p:nvPr>
            <p:ph type="title"/>
          </p:nvPr>
        </p:nvSpPr>
        <p:spPr/>
        <p:txBody>
          <a:bodyPr/>
          <a:lstStyle/>
          <a:p>
            <a:r>
              <a:rPr lang="nl-BE" dirty="0" err="1"/>
              <a:t>Repeat</a:t>
            </a:r>
            <a:r>
              <a:rPr lang="nl-BE" dirty="0"/>
              <a:t> </a:t>
            </a:r>
            <a:r>
              <a:rPr lang="nl-BE" dirty="0" err="1"/>
              <a:t>and</a:t>
            </a:r>
            <a:r>
              <a:rPr lang="nl-BE" dirty="0"/>
              <a:t> check</a:t>
            </a:r>
          </a:p>
        </p:txBody>
      </p:sp>
      <p:sp>
        <p:nvSpPr>
          <p:cNvPr id="5" name="Tijdelijke aanduiding voor voettekst 4">
            <a:extLst>
              <a:ext uri="{FF2B5EF4-FFF2-40B4-BE49-F238E27FC236}">
                <a16:creationId xmlns:a16="http://schemas.microsoft.com/office/drawing/2014/main" id="{5866C52E-B113-26B8-CD5E-00D6E4C85FE2}"/>
              </a:ext>
            </a:extLst>
          </p:cNvPr>
          <p:cNvSpPr>
            <a:spLocks noGrp="1"/>
          </p:cNvSpPr>
          <p:nvPr>
            <p:ph type="ftr" sz="quarter" idx="11"/>
          </p:nvPr>
        </p:nvSpPr>
        <p:spPr/>
        <p:txBody>
          <a:bodyPr/>
          <a:lstStyle/>
          <a:p>
            <a:r>
              <a:rPr lang="nl-BE"/>
              <a:t>Learn to study</a:t>
            </a:r>
          </a:p>
        </p:txBody>
      </p:sp>
    </p:spTree>
    <p:extLst>
      <p:ext uri="{BB962C8B-B14F-4D97-AF65-F5344CB8AC3E}">
        <p14:creationId xmlns:p14="http://schemas.microsoft.com/office/powerpoint/2010/main" val="28514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B2AEC6D-DC6F-AADA-2AAF-2B3F5C1E214D}"/>
              </a:ext>
            </a:extLst>
          </p:cNvPr>
          <p:cNvSpPr>
            <a:spLocks noGrp="1"/>
          </p:cNvSpPr>
          <p:nvPr>
            <p:ph type="body" sz="quarter" idx="17"/>
          </p:nvPr>
        </p:nvSpPr>
        <p:spPr/>
        <p:txBody>
          <a:bodyPr/>
          <a:lstStyle/>
          <a:p>
            <a:r>
              <a:rPr lang="nl-BE" dirty="0"/>
              <a:t>Watch </a:t>
            </a:r>
            <a:r>
              <a:rPr lang="nl-BE" dirty="0" err="1"/>
              <a:t>the</a:t>
            </a:r>
            <a:r>
              <a:rPr lang="nl-BE" dirty="0"/>
              <a:t> video (in full)</a:t>
            </a:r>
          </a:p>
        </p:txBody>
      </p:sp>
      <p:sp>
        <p:nvSpPr>
          <p:cNvPr id="3" name="Tijdelijke aanduiding voor dianummer 2">
            <a:extLst>
              <a:ext uri="{FF2B5EF4-FFF2-40B4-BE49-F238E27FC236}">
                <a16:creationId xmlns:a16="http://schemas.microsoft.com/office/drawing/2014/main" id="{A840C206-F71D-FEF5-0860-4D12C0D376D1}"/>
              </a:ext>
            </a:extLst>
          </p:cNvPr>
          <p:cNvSpPr>
            <a:spLocks noGrp="1"/>
          </p:cNvSpPr>
          <p:nvPr>
            <p:ph type="sldNum" sz="quarter" idx="12"/>
          </p:nvPr>
        </p:nvSpPr>
        <p:spPr/>
        <p:txBody>
          <a:bodyPr/>
          <a:lstStyle/>
          <a:p>
            <a:fld id="{B7527A74-2D87-4307-9531-5A57D9647EEB}" type="slidenum">
              <a:rPr lang="nl-BE" smtClean="0"/>
              <a:pPr/>
              <a:t>17</a:t>
            </a:fld>
            <a:endParaRPr lang="nl-BE"/>
          </a:p>
        </p:txBody>
      </p:sp>
      <p:sp>
        <p:nvSpPr>
          <p:cNvPr id="4" name="Titel 3">
            <a:extLst>
              <a:ext uri="{FF2B5EF4-FFF2-40B4-BE49-F238E27FC236}">
                <a16:creationId xmlns:a16="http://schemas.microsoft.com/office/drawing/2014/main" id="{8A5C9C7A-22A5-5831-6854-06FC9CC4A51D}"/>
              </a:ext>
            </a:extLst>
          </p:cNvPr>
          <p:cNvSpPr>
            <a:spLocks noGrp="1"/>
          </p:cNvSpPr>
          <p:nvPr>
            <p:ph type="title"/>
          </p:nvPr>
        </p:nvSpPr>
        <p:spPr/>
        <p:txBody>
          <a:bodyPr/>
          <a:lstStyle/>
          <a:p>
            <a:r>
              <a:rPr lang="nl-BE" dirty="0" err="1"/>
              <a:t>Concentration</a:t>
            </a:r>
            <a:endParaRPr lang="nl-BE" dirty="0"/>
          </a:p>
        </p:txBody>
      </p:sp>
      <p:sp>
        <p:nvSpPr>
          <p:cNvPr id="5" name="Tijdelijke aanduiding voor voettekst 4">
            <a:extLst>
              <a:ext uri="{FF2B5EF4-FFF2-40B4-BE49-F238E27FC236}">
                <a16:creationId xmlns:a16="http://schemas.microsoft.com/office/drawing/2014/main" id="{0CB20A07-241D-1C45-83CB-E2B8613B6124}"/>
              </a:ext>
            </a:extLst>
          </p:cNvPr>
          <p:cNvSpPr>
            <a:spLocks noGrp="1"/>
          </p:cNvSpPr>
          <p:nvPr>
            <p:ph type="ftr" sz="quarter" idx="11"/>
          </p:nvPr>
        </p:nvSpPr>
        <p:spPr/>
        <p:txBody>
          <a:bodyPr/>
          <a:lstStyle/>
          <a:p>
            <a:r>
              <a:rPr lang="nl-BE"/>
              <a:t>Learn to study</a:t>
            </a:r>
          </a:p>
        </p:txBody>
      </p:sp>
      <p:pic>
        <p:nvPicPr>
          <p:cNvPr id="6" name="Onlinemedia 4" title="The Monkey Business Illusion">
            <a:hlinkClick r:id="" action="ppaction://media"/>
            <a:extLst>
              <a:ext uri="{FF2B5EF4-FFF2-40B4-BE49-F238E27FC236}">
                <a16:creationId xmlns:a16="http://schemas.microsoft.com/office/drawing/2014/main" id="{BDFE2691-472E-DAC4-BF61-89A57BE3DEEA}"/>
              </a:ext>
            </a:extLst>
          </p:cNvPr>
          <p:cNvPicPr>
            <a:picLocks noRot="1" noChangeAspect="1"/>
          </p:cNvPicPr>
          <p:nvPr>
            <a:videoFile r:link="rId1"/>
          </p:nvPr>
        </p:nvPicPr>
        <p:blipFill>
          <a:blip r:embed="rId4"/>
          <a:stretch>
            <a:fillRect/>
          </a:stretch>
        </p:blipFill>
        <p:spPr>
          <a:xfrm>
            <a:off x="4074347" y="3177117"/>
            <a:ext cx="10139305" cy="5703359"/>
          </a:xfrm>
          <a:prstGeom prst="rect">
            <a:avLst/>
          </a:prstGeom>
        </p:spPr>
      </p:pic>
    </p:spTree>
    <p:extLst>
      <p:ext uri="{BB962C8B-B14F-4D97-AF65-F5344CB8AC3E}">
        <p14:creationId xmlns:p14="http://schemas.microsoft.com/office/powerpoint/2010/main" val="73334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E2A2-98D9-2E3C-4368-5160F6FE385C}"/>
              </a:ext>
            </a:extLst>
          </p:cNvPr>
          <p:cNvSpPr>
            <a:spLocks noGrp="1"/>
          </p:cNvSpPr>
          <p:nvPr>
            <p:ph type="body" sz="quarter" idx="17"/>
          </p:nvPr>
        </p:nvSpPr>
        <p:spPr/>
        <p:txBody>
          <a:bodyPr/>
          <a:lstStyle/>
          <a:p>
            <a:pPr marL="368550" indent="-514350">
              <a:lnSpc>
                <a:spcPct val="80000"/>
              </a:lnSpc>
              <a:buFont typeface="Arial" panose="020B0604020202020204" pitchFamily="34" charset="0"/>
              <a:buChar char="•"/>
            </a:pPr>
            <a:r>
              <a:rPr lang="nl-BE" dirty="0" err="1"/>
              <a:t>Quiet</a:t>
            </a:r>
            <a:r>
              <a:rPr lang="nl-BE" dirty="0"/>
              <a:t> </a:t>
            </a:r>
            <a:r>
              <a:rPr lang="nl-BE" dirty="0" err="1"/>
              <a:t>and</a:t>
            </a:r>
            <a:r>
              <a:rPr lang="nl-BE" dirty="0"/>
              <a:t> </a:t>
            </a:r>
            <a:r>
              <a:rPr lang="nl-BE" dirty="0" err="1"/>
              <a:t>pleasant</a:t>
            </a:r>
            <a:r>
              <a:rPr lang="nl-BE" dirty="0"/>
              <a:t> </a:t>
            </a:r>
            <a:r>
              <a:rPr lang="nl-BE" dirty="0" err="1"/>
              <a:t>surroundings</a:t>
            </a:r>
            <a:endParaRPr lang="nl-BE" dirty="0"/>
          </a:p>
          <a:p>
            <a:pPr marL="368550" indent="-514350">
              <a:lnSpc>
                <a:spcPct val="80000"/>
              </a:lnSpc>
              <a:buFont typeface="Arial" panose="020B0604020202020204" pitchFamily="34" charset="0"/>
              <a:buChar char="•"/>
            </a:pPr>
            <a:r>
              <a:rPr lang="nl-BE" dirty="0" err="1"/>
              <a:t>Sufficient</a:t>
            </a:r>
            <a:r>
              <a:rPr lang="nl-BE" dirty="0"/>
              <a:t> </a:t>
            </a:r>
            <a:r>
              <a:rPr lang="nl-BE" dirty="0" err="1"/>
              <a:t>space</a:t>
            </a:r>
            <a:endParaRPr lang="nl-BE" dirty="0"/>
          </a:p>
          <a:p>
            <a:pPr marL="368550" indent="-514350">
              <a:lnSpc>
                <a:spcPct val="80000"/>
              </a:lnSpc>
              <a:buFont typeface="Arial" panose="020B0604020202020204" pitchFamily="34" charset="0"/>
              <a:buChar char="•"/>
            </a:pPr>
            <a:r>
              <a:rPr lang="nl-BE" dirty="0"/>
              <a:t>Few </a:t>
            </a:r>
            <a:r>
              <a:rPr lang="nl-BE" dirty="0" err="1"/>
              <a:t>distractions</a:t>
            </a:r>
            <a:endParaRPr lang="nl-BE" dirty="0"/>
          </a:p>
          <a:p>
            <a:pPr marL="1111500" lvl="1" indent="-571500">
              <a:lnSpc>
                <a:spcPct val="80000"/>
              </a:lnSpc>
              <a:buFont typeface="Wingdings" panose="05000000000000000000" pitchFamily="2" charset="2"/>
              <a:buChar char="Ø"/>
            </a:pPr>
            <a:r>
              <a:rPr lang="nl-BE" sz="3200" dirty="0"/>
              <a:t>Digital </a:t>
            </a:r>
            <a:r>
              <a:rPr lang="nl-BE" sz="3200" dirty="0" err="1"/>
              <a:t>capabilities</a:t>
            </a:r>
            <a:endParaRPr lang="nl-BE" sz="3200" dirty="0"/>
          </a:p>
          <a:p>
            <a:pPr marL="1943100" lvl="2" indent="-571500">
              <a:buFont typeface="Wingdings" panose="05000000000000000000" pitchFamily="2" charset="2"/>
              <a:buChar char="§"/>
            </a:pPr>
            <a:r>
              <a:rPr lang="nl-BE" sz="2800" noProof="0" dirty="0">
                <a:hlinkClick r:id="rId2"/>
              </a:rPr>
              <a:t>Get </a:t>
            </a:r>
            <a:r>
              <a:rPr lang="nl-BE" sz="2800" noProof="0" dirty="0" err="1">
                <a:hlinkClick r:id="rId2"/>
              </a:rPr>
              <a:t>cold</a:t>
            </a:r>
            <a:r>
              <a:rPr lang="nl-BE" sz="2800" noProof="0" dirty="0">
                <a:hlinkClick r:id="rId2"/>
              </a:rPr>
              <a:t> </a:t>
            </a:r>
            <a:r>
              <a:rPr lang="nl-BE" sz="2800" noProof="0" dirty="0" err="1">
                <a:hlinkClick r:id="rId2"/>
              </a:rPr>
              <a:t>turkey</a:t>
            </a:r>
            <a:r>
              <a:rPr lang="nl-BE" sz="2800" noProof="0" dirty="0">
                <a:hlinkClick r:id="rId2"/>
              </a:rPr>
              <a:t> </a:t>
            </a:r>
            <a:endParaRPr lang="nl-BE" sz="2800" noProof="0" dirty="0"/>
          </a:p>
          <a:p>
            <a:pPr marL="1943100" lvl="2" indent="-571500">
              <a:buFont typeface="Wingdings" panose="05000000000000000000" pitchFamily="2" charset="2"/>
              <a:buChar char="§"/>
            </a:pPr>
            <a:r>
              <a:rPr lang="nl-BE" sz="2800" noProof="0" dirty="0" err="1">
                <a:hlinkClick r:id="rId3"/>
              </a:rPr>
              <a:t>StayFocusd</a:t>
            </a:r>
            <a:r>
              <a:rPr lang="nl-BE" sz="2800" noProof="0" dirty="0">
                <a:hlinkClick r:id="rId3"/>
              </a:rPr>
              <a:t> op de Chrome internetbrowser</a:t>
            </a:r>
          </a:p>
          <a:p>
            <a:pPr marL="1943100" lvl="2" indent="-571500">
              <a:buFont typeface="Wingdings" panose="05000000000000000000" pitchFamily="2" charset="2"/>
              <a:buChar char="§"/>
            </a:pPr>
            <a:r>
              <a:rPr lang="nl-BE" sz="2800" noProof="0" dirty="0" err="1">
                <a:hlinkClick r:id="rId4"/>
              </a:rPr>
              <a:t>FocalFilter</a:t>
            </a:r>
            <a:r>
              <a:rPr lang="nl-BE" sz="2800" noProof="0" dirty="0">
                <a:hlinkClick r:id="rId4"/>
              </a:rPr>
              <a:t> voor alle internetbrowsers op Windows </a:t>
            </a:r>
            <a:endParaRPr lang="nl-BE" sz="2800" noProof="0" dirty="0"/>
          </a:p>
          <a:p>
            <a:pPr marL="1943100" lvl="2" indent="-571500">
              <a:buFont typeface="Wingdings" panose="05000000000000000000" pitchFamily="2" charset="2"/>
              <a:buChar char="§"/>
            </a:pPr>
            <a:r>
              <a:rPr lang="nl-BE" sz="2800" noProof="0" dirty="0" err="1">
                <a:hlinkClick r:id="rId5"/>
              </a:rPr>
              <a:t>SelfControl</a:t>
            </a:r>
            <a:r>
              <a:rPr lang="nl-BE" sz="2800" noProof="0" dirty="0">
                <a:hlinkClick r:id="rId5"/>
              </a:rPr>
              <a:t> voor Mac</a:t>
            </a:r>
            <a:endParaRPr lang="nl-BE" sz="2800" dirty="0"/>
          </a:p>
          <a:p>
            <a:pPr marL="368550" indent="-514350">
              <a:lnSpc>
                <a:spcPct val="80000"/>
              </a:lnSpc>
              <a:buFont typeface="Arial" panose="020B0604020202020204" pitchFamily="34" charset="0"/>
              <a:buChar char="•"/>
            </a:pPr>
            <a:r>
              <a:rPr lang="nl-BE" dirty="0" err="1"/>
              <a:t>Eliminating</a:t>
            </a:r>
            <a:r>
              <a:rPr lang="nl-BE" dirty="0"/>
              <a:t> background </a:t>
            </a:r>
            <a:r>
              <a:rPr lang="nl-BE" dirty="0" err="1"/>
              <a:t>noise</a:t>
            </a:r>
            <a:endParaRPr lang="nl-BE" dirty="0"/>
          </a:p>
          <a:p>
            <a:pPr marL="368550" indent="-514350">
              <a:lnSpc>
                <a:spcPct val="80000"/>
              </a:lnSpc>
              <a:buFont typeface="Arial" panose="020B0604020202020204" pitchFamily="34" charset="0"/>
              <a:buChar char="•"/>
            </a:pPr>
            <a:r>
              <a:rPr lang="nl-BE" dirty="0" err="1"/>
              <a:t>Regular</a:t>
            </a:r>
            <a:r>
              <a:rPr lang="nl-BE" dirty="0"/>
              <a:t> breaks: e.g. 50’ </a:t>
            </a:r>
            <a:r>
              <a:rPr lang="nl-BE" dirty="0" err="1"/>
              <a:t>studying</a:t>
            </a:r>
            <a:r>
              <a:rPr lang="nl-BE" dirty="0"/>
              <a:t> – 5’ break</a:t>
            </a:r>
            <a:endParaRPr lang="en-GB" dirty="0"/>
          </a:p>
        </p:txBody>
      </p:sp>
      <p:sp>
        <p:nvSpPr>
          <p:cNvPr id="3" name="Tijdelijke aanduiding voor dianummer 2">
            <a:extLst>
              <a:ext uri="{FF2B5EF4-FFF2-40B4-BE49-F238E27FC236}">
                <a16:creationId xmlns:a16="http://schemas.microsoft.com/office/drawing/2014/main" id="{FD3F1351-A286-6335-A43E-7EB7743BFB6E}"/>
              </a:ext>
            </a:extLst>
          </p:cNvPr>
          <p:cNvSpPr>
            <a:spLocks noGrp="1"/>
          </p:cNvSpPr>
          <p:nvPr>
            <p:ph type="sldNum" sz="quarter" idx="12"/>
          </p:nvPr>
        </p:nvSpPr>
        <p:spPr/>
        <p:txBody>
          <a:bodyPr/>
          <a:lstStyle/>
          <a:p>
            <a:fld id="{B7527A74-2D87-4307-9531-5A57D9647EEB}" type="slidenum">
              <a:rPr lang="nl-BE" smtClean="0"/>
              <a:pPr/>
              <a:t>18</a:t>
            </a:fld>
            <a:endParaRPr lang="nl-BE"/>
          </a:p>
        </p:txBody>
      </p:sp>
      <p:sp>
        <p:nvSpPr>
          <p:cNvPr id="4" name="Titel 3">
            <a:extLst>
              <a:ext uri="{FF2B5EF4-FFF2-40B4-BE49-F238E27FC236}">
                <a16:creationId xmlns:a16="http://schemas.microsoft.com/office/drawing/2014/main" id="{0384D866-264F-F338-E3B7-656C273A8CBB}"/>
              </a:ext>
            </a:extLst>
          </p:cNvPr>
          <p:cNvSpPr>
            <a:spLocks noGrp="1"/>
          </p:cNvSpPr>
          <p:nvPr>
            <p:ph type="title"/>
          </p:nvPr>
        </p:nvSpPr>
        <p:spPr/>
        <p:txBody>
          <a:bodyPr/>
          <a:lstStyle/>
          <a:p>
            <a:r>
              <a:rPr lang="nl-BE" dirty="0" err="1"/>
              <a:t>Optimise</a:t>
            </a:r>
            <a:r>
              <a:rPr lang="nl-BE" dirty="0"/>
              <a:t> </a:t>
            </a:r>
            <a:r>
              <a:rPr lang="nl-BE" dirty="0" err="1"/>
              <a:t>your</a:t>
            </a:r>
            <a:r>
              <a:rPr lang="nl-BE" dirty="0"/>
              <a:t> </a:t>
            </a:r>
            <a:r>
              <a:rPr lang="nl-BE" dirty="0" err="1"/>
              <a:t>concentration</a:t>
            </a:r>
            <a:endParaRPr lang="nl-BE" dirty="0"/>
          </a:p>
        </p:txBody>
      </p:sp>
      <p:sp>
        <p:nvSpPr>
          <p:cNvPr id="5" name="Tijdelijke aanduiding voor voettekst 4">
            <a:extLst>
              <a:ext uri="{FF2B5EF4-FFF2-40B4-BE49-F238E27FC236}">
                <a16:creationId xmlns:a16="http://schemas.microsoft.com/office/drawing/2014/main" id="{1801DCE6-F222-AD0A-B886-652E25759FEB}"/>
              </a:ext>
            </a:extLst>
          </p:cNvPr>
          <p:cNvSpPr>
            <a:spLocks noGrp="1"/>
          </p:cNvSpPr>
          <p:nvPr>
            <p:ph type="ftr" sz="quarter" idx="11"/>
          </p:nvPr>
        </p:nvSpPr>
        <p:spPr/>
        <p:txBody>
          <a:bodyPr/>
          <a:lstStyle/>
          <a:p>
            <a:r>
              <a:rPr lang="nl-BE"/>
              <a:t>Learn to study</a:t>
            </a:r>
          </a:p>
        </p:txBody>
      </p:sp>
      <p:pic>
        <p:nvPicPr>
          <p:cNvPr id="6" name="Afbeelding 5">
            <a:extLst>
              <a:ext uri="{FF2B5EF4-FFF2-40B4-BE49-F238E27FC236}">
                <a16:creationId xmlns:a16="http://schemas.microsoft.com/office/drawing/2014/main" id="{5475BDB9-5DC6-A759-55B1-920F79BBAC6C}"/>
              </a:ext>
            </a:extLst>
          </p:cNvPr>
          <p:cNvPicPr>
            <a:picLocks noChangeAspect="1"/>
          </p:cNvPicPr>
          <p:nvPr/>
        </p:nvPicPr>
        <p:blipFill>
          <a:blip r:embed="rId6"/>
          <a:stretch>
            <a:fillRect/>
          </a:stretch>
        </p:blipFill>
        <p:spPr>
          <a:xfrm>
            <a:off x="10124806" y="1910134"/>
            <a:ext cx="1756461" cy="2498775"/>
          </a:xfrm>
          <a:prstGeom prst="rect">
            <a:avLst/>
          </a:prstGeom>
        </p:spPr>
      </p:pic>
      <p:pic>
        <p:nvPicPr>
          <p:cNvPr id="7" name="Afbeelding 6">
            <a:extLst>
              <a:ext uri="{FF2B5EF4-FFF2-40B4-BE49-F238E27FC236}">
                <a16:creationId xmlns:a16="http://schemas.microsoft.com/office/drawing/2014/main" id="{2CC7E4E7-EC70-5DCD-481F-25583C4E5A49}"/>
              </a:ext>
            </a:extLst>
          </p:cNvPr>
          <p:cNvPicPr>
            <a:picLocks noChangeAspect="1"/>
          </p:cNvPicPr>
          <p:nvPr/>
        </p:nvPicPr>
        <p:blipFill>
          <a:blip r:embed="rId7"/>
          <a:stretch>
            <a:fillRect/>
          </a:stretch>
        </p:blipFill>
        <p:spPr>
          <a:xfrm>
            <a:off x="12453709" y="2354401"/>
            <a:ext cx="1922901" cy="2499771"/>
          </a:xfrm>
          <a:prstGeom prst="rect">
            <a:avLst/>
          </a:prstGeom>
        </p:spPr>
      </p:pic>
      <p:pic>
        <p:nvPicPr>
          <p:cNvPr id="8" name="Afbeelding 7">
            <a:extLst>
              <a:ext uri="{FF2B5EF4-FFF2-40B4-BE49-F238E27FC236}">
                <a16:creationId xmlns:a16="http://schemas.microsoft.com/office/drawing/2014/main" id="{224ACF35-B861-3C29-71C4-085CDE066AF9}"/>
              </a:ext>
            </a:extLst>
          </p:cNvPr>
          <p:cNvPicPr>
            <a:picLocks noChangeAspect="1"/>
          </p:cNvPicPr>
          <p:nvPr/>
        </p:nvPicPr>
        <p:blipFill>
          <a:blip r:embed="rId8"/>
          <a:stretch>
            <a:fillRect/>
          </a:stretch>
        </p:blipFill>
        <p:spPr>
          <a:xfrm>
            <a:off x="15176000" y="1737392"/>
            <a:ext cx="2398322" cy="2498775"/>
          </a:xfrm>
          <a:prstGeom prst="rect">
            <a:avLst/>
          </a:prstGeom>
        </p:spPr>
      </p:pic>
      <p:pic>
        <p:nvPicPr>
          <p:cNvPr id="9" name="Picture 4" descr="BlockSite: Easily block distracting websites and apps">
            <a:extLst>
              <a:ext uri="{FF2B5EF4-FFF2-40B4-BE49-F238E27FC236}">
                <a16:creationId xmlns:a16="http://schemas.microsoft.com/office/drawing/2014/main" id="{758DC1EC-ADDD-D7AA-E8A6-C374B5766B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12871" y="5471181"/>
            <a:ext cx="2180892" cy="2180892"/>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124E9B1F-4560-515E-3D8C-44A4ADE48955}"/>
              </a:ext>
            </a:extLst>
          </p:cNvPr>
          <p:cNvPicPr>
            <a:picLocks noChangeAspect="1"/>
          </p:cNvPicPr>
          <p:nvPr/>
        </p:nvPicPr>
        <p:blipFill>
          <a:blip r:embed="rId10"/>
          <a:stretch>
            <a:fillRect/>
          </a:stretch>
        </p:blipFill>
        <p:spPr>
          <a:xfrm>
            <a:off x="14102520" y="5153298"/>
            <a:ext cx="2272641" cy="2498775"/>
          </a:xfrm>
          <a:prstGeom prst="rect">
            <a:avLst/>
          </a:prstGeom>
        </p:spPr>
      </p:pic>
      <p:sp>
        <p:nvSpPr>
          <p:cNvPr id="11" name="Tekstvak 10">
            <a:extLst>
              <a:ext uri="{FF2B5EF4-FFF2-40B4-BE49-F238E27FC236}">
                <a16:creationId xmlns:a16="http://schemas.microsoft.com/office/drawing/2014/main" id="{CE605F3D-C252-7E9A-86DA-3A7F978F20A8}"/>
              </a:ext>
            </a:extLst>
          </p:cNvPr>
          <p:cNvSpPr txBox="1"/>
          <p:nvPr/>
        </p:nvSpPr>
        <p:spPr>
          <a:xfrm>
            <a:off x="10124806" y="3788229"/>
            <a:ext cx="1756461" cy="646331"/>
          </a:xfrm>
          <a:prstGeom prst="rect">
            <a:avLst/>
          </a:prstGeom>
          <a:solidFill>
            <a:schemeClr val="bg1"/>
          </a:solidFill>
          <a:ln>
            <a:solidFill>
              <a:schemeClr val="bg1"/>
            </a:solidFill>
          </a:ln>
        </p:spPr>
        <p:txBody>
          <a:bodyPr wrap="square" rtlCol="0">
            <a:spAutoFit/>
          </a:bodyPr>
          <a:lstStyle/>
          <a:p>
            <a:r>
              <a:rPr lang="nl-BE" dirty="0"/>
              <a:t>Put </a:t>
            </a:r>
            <a:r>
              <a:rPr lang="nl-BE" dirty="0" err="1"/>
              <a:t>your</a:t>
            </a:r>
            <a:r>
              <a:rPr lang="nl-BE" dirty="0"/>
              <a:t> mobile </a:t>
            </a:r>
            <a:r>
              <a:rPr lang="nl-BE" dirty="0" err="1"/>
              <a:t>phone</a:t>
            </a:r>
            <a:r>
              <a:rPr lang="nl-BE" dirty="0"/>
              <a:t> far </a:t>
            </a:r>
            <a:r>
              <a:rPr lang="nl-BE" dirty="0" err="1"/>
              <a:t>away</a:t>
            </a:r>
            <a:endParaRPr lang="nl-BE" dirty="0"/>
          </a:p>
        </p:txBody>
      </p:sp>
      <p:sp>
        <p:nvSpPr>
          <p:cNvPr id="12" name="Tekstvak 11">
            <a:extLst>
              <a:ext uri="{FF2B5EF4-FFF2-40B4-BE49-F238E27FC236}">
                <a16:creationId xmlns:a16="http://schemas.microsoft.com/office/drawing/2014/main" id="{7F90FCA2-0D29-54EA-63C2-5A0A7D98D666}"/>
              </a:ext>
            </a:extLst>
          </p:cNvPr>
          <p:cNvSpPr txBox="1"/>
          <p:nvPr/>
        </p:nvSpPr>
        <p:spPr>
          <a:xfrm>
            <a:off x="12453709" y="4236167"/>
            <a:ext cx="2089606" cy="646331"/>
          </a:xfrm>
          <a:prstGeom prst="rect">
            <a:avLst/>
          </a:prstGeom>
          <a:solidFill>
            <a:schemeClr val="bg1"/>
          </a:solidFill>
          <a:ln>
            <a:solidFill>
              <a:schemeClr val="bg1"/>
            </a:solidFill>
          </a:ln>
        </p:spPr>
        <p:txBody>
          <a:bodyPr wrap="square" rtlCol="0">
            <a:spAutoFit/>
          </a:bodyPr>
          <a:lstStyle/>
          <a:p>
            <a:r>
              <a:rPr lang="nl-BE" dirty="0"/>
              <a:t>Move </a:t>
            </a:r>
            <a:r>
              <a:rPr lang="nl-BE" dirty="0" err="1"/>
              <a:t>before</a:t>
            </a:r>
            <a:r>
              <a:rPr lang="nl-BE" dirty="0"/>
              <a:t> </a:t>
            </a:r>
            <a:r>
              <a:rPr lang="nl-BE" dirty="0" err="1"/>
              <a:t>you</a:t>
            </a:r>
            <a:r>
              <a:rPr lang="nl-BE" dirty="0"/>
              <a:t> </a:t>
            </a:r>
            <a:r>
              <a:rPr lang="nl-BE" dirty="0" err="1"/>
              <a:t>learn</a:t>
            </a:r>
            <a:endParaRPr lang="nl-BE" dirty="0"/>
          </a:p>
        </p:txBody>
      </p:sp>
      <p:sp>
        <p:nvSpPr>
          <p:cNvPr id="13" name="Tekstvak 12">
            <a:extLst>
              <a:ext uri="{FF2B5EF4-FFF2-40B4-BE49-F238E27FC236}">
                <a16:creationId xmlns:a16="http://schemas.microsoft.com/office/drawing/2014/main" id="{00087689-8409-319E-571C-BADD3C38079F}"/>
              </a:ext>
            </a:extLst>
          </p:cNvPr>
          <p:cNvSpPr txBox="1"/>
          <p:nvPr/>
        </p:nvSpPr>
        <p:spPr>
          <a:xfrm>
            <a:off x="15238840" y="3788229"/>
            <a:ext cx="2061869" cy="369332"/>
          </a:xfrm>
          <a:prstGeom prst="rect">
            <a:avLst/>
          </a:prstGeom>
          <a:solidFill>
            <a:schemeClr val="bg1"/>
          </a:solidFill>
          <a:ln>
            <a:solidFill>
              <a:schemeClr val="bg1"/>
            </a:solidFill>
          </a:ln>
        </p:spPr>
        <p:txBody>
          <a:bodyPr wrap="square" rtlCol="0">
            <a:spAutoFit/>
          </a:bodyPr>
          <a:lstStyle/>
          <a:p>
            <a:r>
              <a:rPr lang="nl-BE" dirty="0"/>
              <a:t>Get </a:t>
            </a:r>
            <a:r>
              <a:rPr lang="nl-BE" dirty="0" err="1"/>
              <a:t>enough</a:t>
            </a:r>
            <a:r>
              <a:rPr lang="nl-BE" dirty="0"/>
              <a:t> sleep</a:t>
            </a:r>
          </a:p>
        </p:txBody>
      </p:sp>
      <p:sp>
        <p:nvSpPr>
          <p:cNvPr id="14" name="Tekstvak 13">
            <a:extLst>
              <a:ext uri="{FF2B5EF4-FFF2-40B4-BE49-F238E27FC236}">
                <a16:creationId xmlns:a16="http://schemas.microsoft.com/office/drawing/2014/main" id="{B7419E11-2A91-70DD-1DE4-F7866905B1F4}"/>
              </a:ext>
            </a:extLst>
          </p:cNvPr>
          <p:cNvSpPr txBox="1"/>
          <p:nvPr/>
        </p:nvSpPr>
        <p:spPr>
          <a:xfrm>
            <a:off x="14102520" y="6937829"/>
            <a:ext cx="2180892" cy="646331"/>
          </a:xfrm>
          <a:prstGeom prst="rect">
            <a:avLst/>
          </a:prstGeom>
          <a:solidFill>
            <a:schemeClr val="bg1"/>
          </a:solidFill>
          <a:ln>
            <a:solidFill>
              <a:schemeClr val="bg1"/>
            </a:solidFill>
          </a:ln>
        </p:spPr>
        <p:txBody>
          <a:bodyPr wrap="square" rtlCol="0">
            <a:spAutoFit/>
          </a:bodyPr>
          <a:lstStyle/>
          <a:p>
            <a:r>
              <a:rPr lang="nl-BE" dirty="0"/>
              <a:t>Make </a:t>
            </a:r>
            <a:r>
              <a:rPr lang="nl-BE" dirty="0" err="1"/>
              <a:t>sure</a:t>
            </a:r>
            <a:r>
              <a:rPr lang="nl-BE" dirty="0"/>
              <a:t> </a:t>
            </a:r>
            <a:r>
              <a:rPr lang="nl-BE" dirty="0" err="1"/>
              <a:t>you</a:t>
            </a:r>
            <a:r>
              <a:rPr lang="nl-BE" dirty="0"/>
              <a:t> have a </a:t>
            </a:r>
            <a:r>
              <a:rPr lang="nl-BE" dirty="0" err="1"/>
              <a:t>good</a:t>
            </a:r>
            <a:r>
              <a:rPr lang="nl-BE" dirty="0"/>
              <a:t> </a:t>
            </a:r>
            <a:r>
              <a:rPr lang="nl-BE" dirty="0" err="1"/>
              <a:t>place</a:t>
            </a:r>
            <a:r>
              <a:rPr lang="nl-BE" dirty="0"/>
              <a:t> </a:t>
            </a:r>
            <a:r>
              <a:rPr lang="nl-BE" dirty="0" err="1"/>
              <a:t>to</a:t>
            </a:r>
            <a:r>
              <a:rPr lang="nl-BE" dirty="0"/>
              <a:t> </a:t>
            </a:r>
            <a:r>
              <a:rPr lang="nl-BE" dirty="0" err="1"/>
              <a:t>study</a:t>
            </a:r>
            <a:endParaRPr lang="nl-BE" dirty="0"/>
          </a:p>
        </p:txBody>
      </p:sp>
    </p:spTree>
    <p:extLst>
      <p:ext uri="{BB962C8B-B14F-4D97-AF65-F5344CB8AC3E}">
        <p14:creationId xmlns:p14="http://schemas.microsoft.com/office/powerpoint/2010/main" val="258250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177A654-01B7-761B-1352-1B406EC73D66}"/>
              </a:ext>
            </a:extLst>
          </p:cNvPr>
          <p:cNvSpPr>
            <a:spLocks noGrp="1"/>
          </p:cNvSpPr>
          <p:nvPr>
            <p:ph type="body" sz="quarter" idx="17"/>
          </p:nvPr>
        </p:nvSpPr>
        <p:spPr/>
        <p:txBody>
          <a:bodyPr/>
          <a:lstStyle/>
          <a:p>
            <a:endParaRPr lang="nl-BE"/>
          </a:p>
        </p:txBody>
      </p:sp>
      <p:sp>
        <p:nvSpPr>
          <p:cNvPr id="3" name="Tijdelijke aanduiding voor dianummer 2">
            <a:extLst>
              <a:ext uri="{FF2B5EF4-FFF2-40B4-BE49-F238E27FC236}">
                <a16:creationId xmlns:a16="http://schemas.microsoft.com/office/drawing/2014/main" id="{F5E84578-744A-1F47-CD41-91A8696FCB97}"/>
              </a:ext>
            </a:extLst>
          </p:cNvPr>
          <p:cNvSpPr>
            <a:spLocks noGrp="1"/>
          </p:cNvSpPr>
          <p:nvPr>
            <p:ph type="sldNum" sz="quarter" idx="12"/>
          </p:nvPr>
        </p:nvSpPr>
        <p:spPr/>
        <p:txBody>
          <a:bodyPr/>
          <a:lstStyle/>
          <a:p>
            <a:fld id="{B7527A74-2D87-4307-9531-5A57D9647EEB}" type="slidenum">
              <a:rPr lang="nl-BE" smtClean="0"/>
              <a:pPr/>
              <a:t>19</a:t>
            </a:fld>
            <a:endParaRPr lang="nl-BE"/>
          </a:p>
        </p:txBody>
      </p:sp>
      <p:sp>
        <p:nvSpPr>
          <p:cNvPr id="4" name="Titel 3">
            <a:extLst>
              <a:ext uri="{FF2B5EF4-FFF2-40B4-BE49-F238E27FC236}">
                <a16:creationId xmlns:a16="http://schemas.microsoft.com/office/drawing/2014/main" id="{CDDE6691-14BB-19AA-4D99-82DBF8F24717}"/>
              </a:ext>
            </a:extLst>
          </p:cNvPr>
          <p:cNvSpPr>
            <a:spLocks noGrp="1"/>
          </p:cNvSpPr>
          <p:nvPr>
            <p:ph type="title"/>
          </p:nvPr>
        </p:nvSpPr>
        <p:spPr/>
        <p:txBody>
          <a:bodyPr/>
          <a:lstStyle/>
          <a:p>
            <a:r>
              <a:rPr lang="nl-BE" dirty="0" err="1"/>
              <a:t>Pomodoro</a:t>
            </a:r>
            <a:r>
              <a:rPr lang="nl-BE" dirty="0"/>
              <a:t> </a:t>
            </a:r>
            <a:r>
              <a:rPr lang="nl-BE" dirty="0" err="1"/>
              <a:t>method</a:t>
            </a:r>
            <a:endParaRPr lang="nl-BE" dirty="0"/>
          </a:p>
        </p:txBody>
      </p:sp>
      <p:sp>
        <p:nvSpPr>
          <p:cNvPr id="5" name="Tijdelijke aanduiding voor voettekst 4">
            <a:extLst>
              <a:ext uri="{FF2B5EF4-FFF2-40B4-BE49-F238E27FC236}">
                <a16:creationId xmlns:a16="http://schemas.microsoft.com/office/drawing/2014/main" id="{A204623F-552D-087F-17FC-DBD1693563ED}"/>
              </a:ext>
            </a:extLst>
          </p:cNvPr>
          <p:cNvSpPr>
            <a:spLocks noGrp="1"/>
          </p:cNvSpPr>
          <p:nvPr>
            <p:ph type="ftr" sz="quarter" idx="11"/>
          </p:nvPr>
        </p:nvSpPr>
        <p:spPr/>
        <p:txBody>
          <a:bodyPr/>
          <a:lstStyle/>
          <a:p>
            <a:r>
              <a:rPr lang="nl-BE"/>
              <a:t>Learn to study</a:t>
            </a:r>
          </a:p>
        </p:txBody>
      </p:sp>
      <p:pic>
        <p:nvPicPr>
          <p:cNvPr id="6" name="Onlinemedia 5" title="Howest_FAQ_How to get my school work done?">
            <a:hlinkClick r:id="" action="ppaction://media"/>
            <a:extLst>
              <a:ext uri="{FF2B5EF4-FFF2-40B4-BE49-F238E27FC236}">
                <a16:creationId xmlns:a16="http://schemas.microsoft.com/office/drawing/2014/main" id="{57489EAA-A722-EC29-923F-D3E724A8A0DB}"/>
              </a:ext>
            </a:extLst>
          </p:cNvPr>
          <p:cNvPicPr>
            <a:picLocks noRot="1" noChangeAspect="1"/>
          </p:cNvPicPr>
          <p:nvPr>
            <a:videoFile r:link="rId1"/>
          </p:nvPr>
        </p:nvPicPr>
        <p:blipFill>
          <a:blip r:embed="rId3"/>
          <a:stretch>
            <a:fillRect/>
          </a:stretch>
        </p:blipFill>
        <p:spPr>
          <a:xfrm>
            <a:off x="3026979" y="1942312"/>
            <a:ext cx="12234041" cy="6912233"/>
          </a:xfrm>
          <a:prstGeom prst="rect">
            <a:avLst/>
          </a:prstGeom>
        </p:spPr>
      </p:pic>
    </p:spTree>
    <p:extLst>
      <p:ext uri="{BB962C8B-B14F-4D97-AF65-F5344CB8AC3E}">
        <p14:creationId xmlns:p14="http://schemas.microsoft.com/office/powerpoint/2010/main" val="359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77E0-9DAB-4F65-8005-AD17044548CE}"/>
              </a:ext>
            </a:extLst>
          </p:cNvPr>
          <p:cNvSpPr>
            <a:spLocks noGrp="1"/>
          </p:cNvSpPr>
          <p:nvPr>
            <p:ph type="title"/>
          </p:nvPr>
        </p:nvSpPr>
        <p:spPr>
          <a:xfrm>
            <a:off x="1095886" y="851757"/>
            <a:ext cx="16575629" cy="630356"/>
          </a:xfrm>
        </p:spPr>
        <p:txBody>
          <a:bodyPr/>
          <a:lstStyle/>
          <a:p>
            <a:r>
              <a:rPr lang="nl-BE" sz="4000" dirty="0" err="1"/>
              <a:t>Which</a:t>
            </a:r>
            <a:r>
              <a:rPr lang="nl-BE" sz="4000" dirty="0"/>
              <a:t> </a:t>
            </a:r>
            <a:r>
              <a:rPr lang="nl-BE" sz="4000" dirty="0" err="1"/>
              <a:t>Lemo</a:t>
            </a:r>
            <a:r>
              <a:rPr lang="nl-BE" sz="4000" dirty="0"/>
              <a:t> skills are </a:t>
            </a:r>
            <a:r>
              <a:rPr lang="nl-BE" sz="4000" dirty="0" err="1"/>
              <a:t>covered</a:t>
            </a:r>
            <a:r>
              <a:rPr lang="nl-BE" sz="4000" dirty="0"/>
              <a:t> here?</a:t>
            </a:r>
          </a:p>
        </p:txBody>
      </p:sp>
      <p:sp>
        <p:nvSpPr>
          <p:cNvPr id="5" name="Tijdelijke aanduiding voor voettekst 4"/>
          <p:cNvSpPr>
            <a:spLocks noGrp="1"/>
          </p:cNvSpPr>
          <p:nvPr>
            <p:ph type="ftr" sz="quarter" idx="11"/>
          </p:nvPr>
        </p:nvSpPr>
        <p:spPr/>
        <p:txBody>
          <a:bodyPr/>
          <a:lstStyle/>
          <a:p>
            <a:r>
              <a:rPr lang="nl-BE"/>
              <a:t>Learn to study</a:t>
            </a:r>
          </a:p>
        </p:txBody>
      </p:sp>
      <p:sp>
        <p:nvSpPr>
          <p:cNvPr id="9" name="Tijdelijke aanduiding voor dianummer 1">
            <a:extLst>
              <a:ext uri="{FF2B5EF4-FFF2-40B4-BE49-F238E27FC236}">
                <a16:creationId xmlns:a16="http://schemas.microsoft.com/office/drawing/2014/main" id="{EC33095A-BEF6-48E3-82CD-0D644A284D6C}"/>
              </a:ext>
            </a:extLst>
          </p:cNvPr>
          <p:cNvSpPr>
            <a:spLocks noGrp="1"/>
          </p:cNvSpPr>
          <p:nvPr>
            <p:ph type="sldNum" sz="quarter" idx="12"/>
          </p:nvPr>
        </p:nvSpPr>
        <p:spPr>
          <a:xfrm>
            <a:off x="13193487" y="8265914"/>
            <a:ext cx="750948" cy="410766"/>
          </a:xfrm>
        </p:spPr>
        <p:txBody>
          <a:bodyPr/>
          <a:lstStyle/>
          <a:p>
            <a:fld id="{B7527A74-2D87-4307-9531-5A57D9647EEB}" type="slidenum">
              <a:rPr lang="nl-BE" smtClean="0"/>
              <a:pPr/>
              <a:t>2</a:t>
            </a:fld>
            <a:endParaRPr lang="nl-BE"/>
          </a:p>
        </p:txBody>
      </p:sp>
      <p:sp>
        <p:nvSpPr>
          <p:cNvPr id="11" name="Tijdelijke aanduiding voor tekst 17">
            <a:extLst>
              <a:ext uri="{FF2B5EF4-FFF2-40B4-BE49-F238E27FC236}">
                <a16:creationId xmlns:a16="http://schemas.microsoft.com/office/drawing/2014/main" id="{715610F5-072A-4AE5-BF2E-590FDABC5BBC}"/>
              </a:ext>
            </a:extLst>
          </p:cNvPr>
          <p:cNvSpPr txBox="1">
            <a:spLocks/>
          </p:cNvSpPr>
          <p:nvPr/>
        </p:nvSpPr>
        <p:spPr>
          <a:xfrm>
            <a:off x="3035019" y="2446892"/>
            <a:ext cx="9535752" cy="6362517"/>
          </a:xfrm>
          <a:prstGeom prst="rect">
            <a:avLst/>
          </a:prstGeom>
        </p:spPr>
        <p:txBody>
          <a:bodyPr vert="horz" lIns="102870" tIns="52650" rIns="102870" bIns="81000" rtlCol="0" anchor="t">
            <a:noAutofit/>
          </a:bodyPr>
          <a:lstStyle>
            <a:lvl1pPr marL="342900" marR="0" indent="-342900" algn="l" defTabSz="914400" rtl="0" eaLnBrk="1" fontAlgn="auto" latinLnBrk="0" hangingPunct="1">
              <a:lnSpc>
                <a:spcPts val="2400"/>
              </a:lnSpc>
              <a:spcBef>
                <a:spcPts val="1800"/>
              </a:spcBef>
              <a:spcAft>
                <a:spcPts val="600"/>
              </a:spcAft>
              <a:buClr>
                <a:schemeClr val="tx2"/>
              </a:buClr>
              <a:buSzTx/>
              <a:buFont typeface="Calibri" panose="020F0502020204030204" pitchFamily="34" charset="0"/>
              <a:buChar char="→"/>
              <a:tabLst/>
              <a:defRPr sz="2400" i="0" kern="1200" baseline="0">
                <a:solidFill>
                  <a:schemeClr val="tx1">
                    <a:lumMod val="65000"/>
                    <a:lumOff val="35000"/>
                  </a:schemeClr>
                </a:solidFill>
                <a:latin typeface="Calibri" panose="020F0502020204030204" pitchFamily="34" charset="0"/>
                <a:ea typeface="+mn-ea"/>
                <a:cs typeface="+mn-cs"/>
              </a:defRPr>
            </a:lvl1pPr>
            <a:lvl2pPr marL="0" indent="0" algn="l" defTabSz="914400" rtl="0" eaLnBrk="1" latinLnBrk="0" hangingPunct="1">
              <a:lnSpc>
                <a:spcPct val="100000"/>
              </a:lnSpc>
              <a:spcBef>
                <a:spcPts val="1000"/>
              </a:spcBef>
              <a:spcAft>
                <a:spcPts val="1200"/>
              </a:spcAft>
              <a:buClr>
                <a:schemeClr val="tx2"/>
              </a:buClr>
              <a:buFont typeface="Arial" panose="020B0604020202020204" pitchFamily="34" charset="0"/>
              <a:buNone/>
              <a:defRPr sz="2400" i="1" kern="1200">
                <a:solidFill>
                  <a:schemeClr val="tx1">
                    <a:lumMod val="65000"/>
                    <a:lumOff val="35000"/>
                  </a:schemeClr>
                </a:solidFill>
                <a:latin typeface="+mn-lt"/>
                <a:ea typeface="+mn-ea"/>
                <a:cs typeface="+mn-cs"/>
              </a:defRPr>
            </a:lvl2pPr>
            <a:lvl3pPr marL="0" indent="0" algn="l" defTabSz="914400" rtl="0" eaLnBrk="1" latinLnBrk="0" hangingPunct="1">
              <a:lnSpc>
                <a:spcPct val="100000"/>
              </a:lnSpc>
              <a:spcBef>
                <a:spcPts val="1000"/>
              </a:spcBef>
              <a:spcAft>
                <a:spcPts val="1200"/>
              </a:spcAft>
              <a:buClr>
                <a:schemeClr val="tx2"/>
              </a:buClr>
              <a:buFont typeface="Calibri" panose="020F0502020204030204" pitchFamily="34" charset="0"/>
              <a:buNone/>
              <a:defRPr sz="2000" i="0" kern="1200">
                <a:solidFill>
                  <a:schemeClr val="tx1">
                    <a:lumMod val="65000"/>
                    <a:lumOff val="35000"/>
                  </a:schemeClr>
                </a:solidFill>
                <a:latin typeface="+mn-lt"/>
                <a:ea typeface="+mn-ea"/>
                <a:cs typeface="+mn-cs"/>
              </a:defRPr>
            </a:lvl3pPr>
            <a:lvl4pPr marL="715963" indent="-360000" algn="l" defTabSz="914400" rtl="0" eaLnBrk="1" latinLnBrk="0" hangingPunct="1">
              <a:lnSpc>
                <a:spcPct val="100000"/>
              </a:lnSpc>
              <a:spcBef>
                <a:spcPts val="1000"/>
              </a:spcBef>
              <a:spcAft>
                <a:spcPts val="1200"/>
              </a:spcAft>
              <a:buClr>
                <a:schemeClr val="tx2"/>
              </a:buClr>
              <a:buFont typeface="Calibri" panose="020F0502020204030204" pitchFamily="34" charset="0"/>
              <a:buChar char="→"/>
              <a:defRPr sz="2400" i="0" kern="1200" baseline="0">
                <a:solidFill>
                  <a:schemeClr val="tx1">
                    <a:lumMod val="65000"/>
                    <a:lumOff val="35000"/>
                  </a:schemeClr>
                </a:solidFill>
                <a:latin typeface="+mn-lt"/>
                <a:ea typeface="+mn-ea"/>
                <a:cs typeface="+mn-cs"/>
              </a:defRPr>
            </a:lvl4pPr>
            <a:lvl5pPr marL="1074738" indent="-358775" algn="l" defTabSz="914400" rtl="0" eaLnBrk="1" latinLnBrk="0" hangingPunct="1">
              <a:lnSpc>
                <a:spcPct val="100000"/>
              </a:lnSpc>
              <a:spcBef>
                <a:spcPts val="1000"/>
              </a:spcBef>
              <a:spcAft>
                <a:spcPts val="1200"/>
              </a:spcAft>
              <a:buClr>
                <a:schemeClr val="tx2"/>
              </a:buClr>
              <a:buFont typeface="Calibri" panose="020F0502020204030204" pitchFamily="34" charset="0"/>
              <a:buChar char="→"/>
              <a:tabLst>
                <a:tab pos="1074738" algn="l"/>
              </a:tabLst>
              <a:defRPr sz="2000" i="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Calibri" panose="020F0502020204030204" pitchFamily="34" charset="0"/>
              <a:buChar char="→"/>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defTabSz="1028700">
              <a:lnSpc>
                <a:spcPts val="2700"/>
              </a:lnSpc>
              <a:spcBef>
                <a:spcPts val="2025"/>
              </a:spcBef>
              <a:spcAft>
                <a:spcPts val="675"/>
              </a:spcAft>
              <a:buClr>
                <a:srgbClr val="44C8F5"/>
              </a:buClr>
              <a:defRPr/>
            </a:pPr>
            <a:endParaRPr lang="nl-BE" sz="3600">
              <a:solidFill>
                <a:sysClr val="windowText" lastClr="000000">
                  <a:lumMod val="65000"/>
                  <a:lumOff val="35000"/>
                </a:sysClr>
              </a:solidFill>
            </a:endParaRPr>
          </a:p>
        </p:txBody>
      </p:sp>
      <p:pic>
        <p:nvPicPr>
          <p:cNvPr id="6" name="Afbeelding 5" descr="Afbeelding met schermafbeelding&#10;&#10;Automatisch gegenereerde beschrijving">
            <a:extLst>
              <a:ext uri="{FF2B5EF4-FFF2-40B4-BE49-F238E27FC236}">
                <a16:creationId xmlns:a16="http://schemas.microsoft.com/office/drawing/2014/main" id="{C5EFFE05-3640-4F73-AAA2-8B2BD97F5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174" y="1653556"/>
            <a:ext cx="9658148" cy="7497488"/>
          </a:xfrm>
          <a:prstGeom prst="rect">
            <a:avLst/>
          </a:prstGeom>
        </p:spPr>
      </p:pic>
      <p:sp>
        <p:nvSpPr>
          <p:cNvPr id="12" name="Pijl: rechts 11">
            <a:extLst>
              <a:ext uri="{FF2B5EF4-FFF2-40B4-BE49-F238E27FC236}">
                <a16:creationId xmlns:a16="http://schemas.microsoft.com/office/drawing/2014/main" id="{67C94C45-CD1D-4145-949B-075570F63545}"/>
              </a:ext>
            </a:extLst>
          </p:cNvPr>
          <p:cNvSpPr/>
          <p:nvPr/>
        </p:nvSpPr>
        <p:spPr>
          <a:xfrm>
            <a:off x="3573850" y="383128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3" name="Pijl: rechts 12">
            <a:extLst>
              <a:ext uri="{FF2B5EF4-FFF2-40B4-BE49-F238E27FC236}">
                <a16:creationId xmlns:a16="http://schemas.microsoft.com/office/drawing/2014/main" id="{29E5DA45-2A15-4580-AEF7-8E583A91C828}"/>
              </a:ext>
            </a:extLst>
          </p:cNvPr>
          <p:cNvSpPr/>
          <p:nvPr/>
        </p:nvSpPr>
        <p:spPr>
          <a:xfrm>
            <a:off x="3573850" y="479208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4" name="Pijl: rechts 13">
            <a:extLst>
              <a:ext uri="{FF2B5EF4-FFF2-40B4-BE49-F238E27FC236}">
                <a16:creationId xmlns:a16="http://schemas.microsoft.com/office/drawing/2014/main" id="{8FE53605-E5F9-4382-887F-3D8E8B5BD548}"/>
              </a:ext>
            </a:extLst>
          </p:cNvPr>
          <p:cNvSpPr/>
          <p:nvPr/>
        </p:nvSpPr>
        <p:spPr>
          <a:xfrm>
            <a:off x="3543578" y="6023117"/>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5" name="Pijl: rechts 14">
            <a:extLst>
              <a:ext uri="{FF2B5EF4-FFF2-40B4-BE49-F238E27FC236}">
                <a16:creationId xmlns:a16="http://schemas.microsoft.com/office/drawing/2014/main" id="{1ADF9186-D6F9-48A8-B98B-65C6C703334F}"/>
              </a:ext>
            </a:extLst>
          </p:cNvPr>
          <p:cNvSpPr/>
          <p:nvPr/>
        </p:nvSpPr>
        <p:spPr>
          <a:xfrm>
            <a:off x="3536228" y="7024563"/>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6" name="Pijl: rechts 15">
            <a:extLst>
              <a:ext uri="{FF2B5EF4-FFF2-40B4-BE49-F238E27FC236}">
                <a16:creationId xmlns:a16="http://schemas.microsoft.com/office/drawing/2014/main" id="{FEE41BA0-24B2-442F-B584-D9271BA0EA58}"/>
              </a:ext>
            </a:extLst>
          </p:cNvPr>
          <p:cNvSpPr/>
          <p:nvPr/>
        </p:nvSpPr>
        <p:spPr>
          <a:xfrm>
            <a:off x="3573850" y="826591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7" name="Pijl: rechts 16">
            <a:extLst>
              <a:ext uri="{FF2B5EF4-FFF2-40B4-BE49-F238E27FC236}">
                <a16:creationId xmlns:a16="http://schemas.microsoft.com/office/drawing/2014/main" id="{C96788DD-F074-4181-BB05-64D5B642CFFC}"/>
              </a:ext>
            </a:extLst>
          </p:cNvPr>
          <p:cNvSpPr/>
          <p:nvPr/>
        </p:nvSpPr>
        <p:spPr>
          <a:xfrm rot="1407088">
            <a:off x="6820223" y="2281461"/>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8" name="Pijl: rechts 17">
            <a:extLst>
              <a:ext uri="{FF2B5EF4-FFF2-40B4-BE49-F238E27FC236}">
                <a16:creationId xmlns:a16="http://schemas.microsoft.com/office/drawing/2014/main" id="{5F294ABD-A5CD-4451-90CB-6742387B4C6B}"/>
              </a:ext>
            </a:extLst>
          </p:cNvPr>
          <p:cNvSpPr/>
          <p:nvPr/>
        </p:nvSpPr>
        <p:spPr>
          <a:xfrm rot="19776640">
            <a:off x="6995965" y="554702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9" name="Rechteraccolade 18">
            <a:extLst>
              <a:ext uri="{FF2B5EF4-FFF2-40B4-BE49-F238E27FC236}">
                <a16:creationId xmlns:a16="http://schemas.microsoft.com/office/drawing/2014/main" id="{D871B1C9-1CE0-46DD-8FFB-5EC99147B845}"/>
              </a:ext>
            </a:extLst>
          </p:cNvPr>
          <p:cNvSpPr/>
          <p:nvPr/>
        </p:nvSpPr>
        <p:spPr>
          <a:xfrm>
            <a:off x="13863321" y="4392394"/>
            <a:ext cx="141693" cy="3463640"/>
          </a:xfrm>
          <a:prstGeom prst="rightBrace">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2700"/>
          </a:p>
        </p:txBody>
      </p:sp>
      <p:sp>
        <p:nvSpPr>
          <p:cNvPr id="20" name="Tekstvak 19">
            <a:extLst>
              <a:ext uri="{FF2B5EF4-FFF2-40B4-BE49-F238E27FC236}">
                <a16:creationId xmlns:a16="http://schemas.microsoft.com/office/drawing/2014/main" id="{69D50CD4-6370-4705-B637-C5F17D22FD08}"/>
              </a:ext>
            </a:extLst>
          </p:cNvPr>
          <p:cNvSpPr txBox="1"/>
          <p:nvPr/>
        </p:nvSpPr>
        <p:spPr>
          <a:xfrm>
            <a:off x="14318675" y="5402300"/>
            <a:ext cx="3449780" cy="2308324"/>
          </a:xfrm>
          <a:prstGeom prst="rect">
            <a:avLst/>
          </a:prstGeom>
          <a:noFill/>
          <a:ln>
            <a:solidFill>
              <a:schemeClr val="tx2"/>
            </a:solidFill>
          </a:ln>
        </p:spPr>
        <p:txBody>
          <a:bodyPr wrap="square" rtlCol="0">
            <a:spAutoFit/>
          </a:bodyPr>
          <a:lstStyle/>
          <a:p>
            <a:r>
              <a:rPr lang="nl-BE" sz="3600" dirty="0"/>
              <a:t>Make a personal </a:t>
            </a:r>
            <a:r>
              <a:rPr lang="nl-BE" sz="3600" dirty="0" err="1"/>
              <a:t>appointment</a:t>
            </a:r>
            <a:r>
              <a:rPr lang="nl-BE" sz="3600" dirty="0"/>
              <a:t> </a:t>
            </a:r>
            <a:r>
              <a:rPr lang="nl-BE" sz="3600" dirty="0" err="1"/>
              <a:t>with</a:t>
            </a:r>
            <a:r>
              <a:rPr lang="nl-BE" sz="3600" dirty="0"/>
              <a:t> </a:t>
            </a:r>
            <a:r>
              <a:rPr lang="nl-BE" sz="3600" dirty="0" err="1"/>
              <a:t>your</a:t>
            </a:r>
            <a:r>
              <a:rPr lang="nl-BE" sz="3600" dirty="0"/>
              <a:t> </a:t>
            </a:r>
            <a:r>
              <a:rPr lang="nl-BE" sz="3600" dirty="0" err="1"/>
              <a:t>study</a:t>
            </a:r>
            <a:r>
              <a:rPr lang="nl-BE" sz="3600" dirty="0"/>
              <a:t> coach</a:t>
            </a:r>
          </a:p>
        </p:txBody>
      </p:sp>
      <p:sp>
        <p:nvSpPr>
          <p:cNvPr id="3" name="Tekstvak 2">
            <a:extLst>
              <a:ext uri="{FF2B5EF4-FFF2-40B4-BE49-F238E27FC236}">
                <a16:creationId xmlns:a16="http://schemas.microsoft.com/office/drawing/2014/main" id="{89B3618A-E5C0-4D3E-F4B2-F31B47A192DA}"/>
              </a:ext>
            </a:extLst>
          </p:cNvPr>
          <p:cNvSpPr txBox="1"/>
          <p:nvPr/>
        </p:nvSpPr>
        <p:spPr>
          <a:xfrm>
            <a:off x="5138057" y="1770743"/>
            <a:ext cx="1779095" cy="461665"/>
          </a:xfrm>
          <a:prstGeom prst="rect">
            <a:avLst/>
          </a:prstGeom>
          <a:solidFill>
            <a:srgbClr val="C6C6C6"/>
          </a:solidFill>
          <a:ln>
            <a:solidFill>
              <a:srgbClr val="C6C6C6"/>
            </a:solidFill>
          </a:ln>
        </p:spPr>
        <p:txBody>
          <a:bodyPr wrap="square" rtlCol="0">
            <a:spAutoFit/>
          </a:bodyPr>
          <a:lstStyle/>
          <a:p>
            <a:pPr algn="ctr"/>
            <a:r>
              <a:rPr lang="nl-BE" sz="2400" dirty="0">
                <a:solidFill>
                  <a:schemeClr val="bg1"/>
                </a:solidFill>
              </a:rPr>
              <a:t>PROCESSING</a:t>
            </a:r>
            <a:endParaRPr lang="nl-BE" dirty="0">
              <a:solidFill>
                <a:schemeClr val="bg1"/>
              </a:solidFill>
            </a:endParaRPr>
          </a:p>
        </p:txBody>
      </p:sp>
      <p:sp>
        <p:nvSpPr>
          <p:cNvPr id="4" name="Tekstvak 3">
            <a:extLst>
              <a:ext uri="{FF2B5EF4-FFF2-40B4-BE49-F238E27FC236}">
                <a16:creationId xmlns:a16="http://schemas.microsoft.com/office/drawing/2014/main" id="{2522E18C-23B9-7229-78B5-319FA118C7FD}"/>
              </a:ext>
            </a:extLst>
          </p:cNvPr>
          <p:cNvSpPr txBox="1"/>
          <p:nvPr/>
        </p:nvSpPr>
        <p:spPr>
          <a:xfrm>
            <a:off x="8002192" y="1777213"/>
            <a:ext cx="2283616" cy="461665"/>
          </a:xfrm>
          <a:prstGeom prst="rect">
            <a:avLst/>
          </a:prstGeom>
          <a:solidFill>
            <a:srgbClr val="C6C6C6"/>
          </a:solidFill>
          <a:ln>
            <a:solidFill>
              <a:srgbClr val="C6C6C6"/>
            </a:solidFill>
          </a:ln>
        </p:spPr>
        <p:txBody>
          <a:bodyPr wrap="square" rtlCol="0">
            <a:spAutoFit/>
          </a:bodyPr>
          <a:lstStyle/>
          <a:p>
            <a:pPr algn="ctr"/>
            <a:r>
              <a:rPr lang="nl-BE" sz="2400" dirty="0">
                <a:solidFill>
                  <a:schemeClr val="bg1"/>
                </a:solidFill>
              </a:rPr>
              <a:t>MANAGEMENT</a:t>
            </a:r>
            <a:endParaRPr lang="nl-BE" dirty="0">
              <a:solidFill>
                <a:schemeClr val="bg1"/>
              </a:solidFill>
            </a:endParaRPr>
          </a:p>
        </p:txBody>
      </p:sp>
      <p:sp>
        <p:nvSpPr>
          <p:cNvPr id="7" name="Tekstvak 6">
            <a:extLst>
              <a:ext uri="{FF2B5EF4-FFF2-40B4-BE49-F238E27FC236}">
                <a16:creationId xmlns:a16="http://schemas.microsoft.com/office/drawing/2014/main" id="{5B9B50FB-D97D-111B-6588-22B56F78DAE4}"/>
              </a:ext>
            </a:extLst>
          </p:cNvPr>
          <p:cNvSpPr txBox="1"/>
          <p:nvPr/>
        </p:nvSpPr>
        <p:spPr>
          <a:xfrm>
            <a:off x="11292114" y="1770743"/>
            <a:ext cx="1901373" cy="461665"/>
          </a:xfrm>
          <a:prstGeom prst="rect">
            <a:avLst/>
          </a:prstGeom>
          <a:solidFill>
            <a:srgbClr val="C6C6C6"/>
          </a:solidFill>
          <a:ln>
            <a:solidFill>
              <a:srgbClr val="C6C6C6"/>
            </a:solidFill>
          </a:ln>
        </p:spPr>
        <p:txBody>
          <a:bodyPr wrap="square" rtlCol="0">
            <a:spAutoFit/>
          </a:bodyPr>
          <a:lstStyle/>
          <a:p>
            <a:pPr algn="ctr"/>
            <a:r>
              <a:rPr lang="nl-BE" sz="2400" dirty="0">
                <a:solidFill>
                  <a:schemeClr val="bg1"/>
                </a:solidFill>
              </a:rPr>
              <a:t>MOTIVATION</a:t>
            </a:r>
            <a:endParaRPr lang="nl-BE" dirty="0">
              <a:solidFill>
                <a:schemeClr val="bg1"/>
              </a:solidFill>
            </a:endParaRPr>
          </a:p>
        </p:txBody>
      </p:sp>
      <p:sp>
        <p:nvSpPr>
          <p:cNvPr id="8" name="Tekstvak 7">
            <a:extLst>
              <a:ext uri="{FF2B5EF4-FFF2-40B4-BE49-F238E27FC236}">
                <a16:creationId xmlns:a16="http://schemas.microsoft.com/office/drawing/2014/main" id="{ED26D88F-EEA9-FA7F-96CF-86526BCCA4D2}"/>
              </a:ext>
            </a:extLst>
          </p:cNvPr>
          <p:cNvSpPr txBox="1"/>
          <p:nvPr/>
        </p:nvSpPr>
        <p:spPr>
          <a:xfrm>
            <a:off x="5442857" y="3831284"/>
            <a:ext cx="1825229" cy="369332"/>
          </a:xfrm>
          <a:prstGeom prst="rect">
            <a:avLst/>
          </a:prstGeom>
          <a:solidFill>
            <a:schemeClr val="bg1"/>
          </a:solidFill>
          <a:ln>
            <a:solidFill>
              <a:schemeClr val="bg1"/>
            </a:solidFill>
          </a:ln>
        </p:spPr>
        <p:txBody>
          <a:bodyPr wrap="square" rtlCol="0">
            <a:spAutoFit/>
          </a:bodyPr>
          <a:lstStyle/>
          <a:p>
            <a:r>
              <a:rPr lang="nl-BE" dirty="0" err="1"/>
              <a:t>Process</a:t>
            </a:r>
            <a:r>
              <a:rPr lang="nl-BE" dirty="0"/>
              <a:t> </a:t>
            </a:r>
            <a:r>
              <a:rPr lang="nl-BE" dirty="0" err="1"/>
              <a:t>critically</a:t>
            </a:r>
            <a:endParaRPr lang="nl-BE" dirty="0"/>
          </a:p>
        </p:txBody>
      </p:sp>
      <p:sp>
        <p:nvSpPr>
          <p:cNvPr id="10" name="Tekstvak 9">
            <a:extLst>
              <a:ext uri="{FF2B5EF4-FFF2-40B4-BE49-F238E27FC236}">
                <a16:creationId xmlns:a16="http://schemas.microsoft.com/office/drawing/2014/main" id="{852867EF-B459-85B9-ACBF-81DE4221F3B9}"/>
              </a:ext>
            </a:extLst>
          </p:cNvPr>
          <p:cNvSpPr txBox="1"/>
          <p:nvPr/>
        </p:nvSpPr>
        <p:spPr>
          <a:xfrm>
            <a:off x="5442857" y="4859845"/>
            <a:ext cx="1825229" cy="369332"/>
          </a:xfrm>
          <a:prstGeom prst="rect">
            <a:avLst/>
          </a:prstGeom>
          <a:solidFill>
            <a:schemeClr val="bg1"/>
          </a:solidFill>
          <a:ln>
            <a:solidFill>
              <a:schemeClr val="bg1"/>
            </a:solidFill>
          </a:ln>
        </p:spPr>
        <p:txBody>
          <a:bodyPr wrap="square" rtlCol="0">
            <a:spAutoFit/>
          </a:bodyPr>
          <a:lstStyle/>
          <a:p>
            <a:r>
              <a:rPr lang="nl-BE" dirty="0" err="1"/>
              <a:t>Concretise</a:t>
            </a:r>
            <a:endParaRPr lang="nl-BE" dirty="0"/>
          </a:p>
        </p:txBody>
      </p:sp>
      <p:sp>
        <p:nvSpPr>
          <p:cNvPr id="21" name="Tekstvak 20">
            <a:extLst>
              <a:ext uri="{FF2B5EF4-FFF2-40B4-BE49-F238E27FC236}">
                <a16:creationId xmlns:a16="http://schemas.microsoft.com/office/drawing/2014/main" id="{8EAE60B4-1DF7-386E-6840-74EEA3732AFC}"/>
              </a:ext>
            </a:extLst>
          </p:cNvPr>
          <p:cNvSpPr txBox="1"/>
          <p:nvPr/>
        </p:nvSpPr>
        <p:spPr>
          <a:xfrm>
            <a:off x="5442857" y="6023117"/>
            <a:ext cx="1582057" cy="369332"/>
          </a:xfrm>
          <a:prstGeom prst="rect">
            <a:avLst/>
          </a:prstGeom>
          <a:solidFill>
            <a:schemeClr val="bg1"/>
          </a:solidFill>
          <a:ln>
            <a:solidFill>
              <a:schemeClr val="bg1"/>
            </a:solidFill>
          </a:ln>
        </p:spPr>
        <p:txBody>
          <a:bodyPr wrap="square" rtlCol="0">
            <a:spAutoFit/>
          </a:bodyPr>
          <a:lstStyle/>
          <a:p>
            <a:r>
              <a:rPr lang="nl-BE" dirty="0" err="1"/>
              <a:t>Learn</a:t>
            </a:r>
            <a:r>
              <a:rPr lang="nl-BE" dirty="0"/>
              <a:t> </a:t>
            </a:r>
            <a:r>
              <a:rPr lang="nl-BE" dirty="0" err="1"/>
              <a:t>together</a:t>
            </a:r>
            <a:endParaRPr lang="nl-BE" dirty="0"/>
          </a:p>
        </p:txBody>
      </p:sp>
      <p:sp>
        <p:nvSpPr>
          <p:cNvPr id="22" name="Tekstvak 21">
            <a:extLst>
              <a:ext uri="{FF2B5EF4-FFF2-40B4-BE49-F238E27FC236}">
                <a16:creationId xmlns:a16="http://schemas.microsoft.com/office/drawing/2014/main" id="{1B99319E-6060-8DF3-5667-8A07AC385037}"/>
              </a:ext>
            </a:extLst>
          </p:cNvPr>
          <p:cNvSpPr txBox="1"/>
          <p:nvPr/>
        </p:nvSpPr>
        <p:spPr>
          <a:xfrm>
            <a:off x="5519749" y="7035627"/>
            <a:ext cx="1303657" cy="369332"/>
          </a:xfrm>
          <a:prstGeom prst="rect">
            <a:avLst/>
          </a:prstGeom>
          <a:solidFill>
            <a:schemeClr val="bg1"/>
          </a:solidFill>
          <a:ln>
            <a:solidFill>
              <a:schemeClr val="bg1"/>
            </a:solidFill>
          </a:ln>
        </p:spPr>
        <p:txBody>
          <a:bodyPr wrap="square" rtlCol="0">
            <a:spAutoFit/>
          </a:bodyPr>
          <a:lstStyle/>
          <a:p>
            <a:r>
              <a:rPr lang="nl-BE" dirty="0"/>
              <a:t>Analyse</a:t>
            </a:r>
          </a:p>
        </p:txBody>
      </p:sp>
      <p:sp>
        <p:nvSpPr>
          <p:cNvPr id="23" name="Tekstvak 22">
            <a:extLst>
              <a:ext uri="{FF2B5EF4-FFF2-40B4-BE49-F238E27FC236}">
                <a16:creationId xmlns:a16="http://schemas.microsoft.com/office/drawing/2014/main" id="{B019701F-4171-4B5D-5D7A-49FB575505AB}"/>
              </a:ext>
            </a:extLst>
          </p:cNvPr>
          <p:cNvSpPr txBox="1"/>
          <p:nvPr/>
        </p:nvSpPr>
        <p:spPr>
          <a:xfrm>
            <a:off x="5519749" y="8265914"/>
            <a:ext cx="1303657" cy="367530"/>
          </a:xfrm>
          <a:prstGeom prst="rect">
            <a:avLst/>
          </a:prstGeom>
          <a:solidFill>
            <a:schemeClr val="bg1"/>
          </a:solidFill>
          <a:ln>
            <a:solidFill>
              <a:schemeClr val="bg1"/>
            </a:solidFill>
          </a:ln>
        </p:spPr>
        <p:txBody>
          <a:bodyPr wrap="square" rtlCol="0">
            <a:spAutoFit/>
          </a:bodyPr>
          <a:lstStyle/>
          <a:p>
            <a:r>
              <a:rPr lang="nl-BE" dirty="0" err="1"/>
              <a:t>Memorise</a:t>
            </a:r>
            <a:endParaRPr lang="nl-BE" dirty="0"/>
          </a:p>
        </p:txBody>
      </p:sp>
      <p:sp>
        <p:nvSpPr>
          <p:cNvPr id="24" name="Tekstvak 23">
            <a:extLst>
              <a:ext uri="{FF2B5EF4-FFF2-40B4-BE49-F238E27FC236}">
                <a16:creationId xmlns:a16="http://schemas.microsoft.com/office/drawing/2014/main" id="{385DBC78-5B6B-1961-1D3D-706D9D9CC6FE}"/>
              </a:ext>
            </a:extLst>
          </p:cNvPr>
          <p:cNvSpPr txBox="1"/>
          <p:nvPr/>
        </p:nvSpPr>
        <p:spPr>
          <a:xfrm>
            <a:off x="8590513" y="2801923"/>
            <a:ext cx="1465943" cy="369332"/>
          </a:xfrm>
          <a:prstGeom prst="rect">
            <a:avLst/>
          </a:prstGeom>
          <a:solidFill>
            <a:schemeClr val="bg1"/>
          </a:solidFill>
          <a:ln>
            <a:solidFill>
              <a:schemeClr val="bg1"/>
            </a:solidFill>
          </a:ln>
        </p:spPr>
        <p:txBody>
          <a:bodyPr wrap="square" rtlCol="0">
            <a:spAutoFit/>
          </a:bodyPr>
          <a:lstStyle/>
          <a:p>
            <a:r>
              <a:rPr lang="nl-BE" dirty="0" err="1"/>
              <a:t>Self-direction</a:t>
            </a:r>
            <a:endParaRPr lang="nl-BE" dirty="0"/>
          </a:p>
        </p:txBody>
      </p:sp>
      <p:sp>
        <p:nvSpPr>
          <p:cNvPr id="25" name="Tekstvak 24">
            <a:extLst>
              <a:ext uri="{FF2B5EF4-FFF2-40B4-BE49-F238E27FC236}">
                <a16:creationId xmlns:a16="http://schemas.microsoft.com/office/drawing/2014/main" id="{F22808AE-AA42-8ACF-0B6D-6AF6043DA3E4}"/>
              </a:ext>
            </a:extLst>
          </p:cNvPr>
          <p:cNvSpPr txBox="1"/>
          <p:nvPr/>
        </p:nvSpPr>
        <p:spPr>
          <a:xfrm>
            <a:off x="8509400" y="5026898"/>
            <a:ext cx="2086029" cy="369332"/>
          </a:xfrm>
          <a:prstGeom prst="rect">
            <a:avLst/>
          </a:prstGeom>
          <a:solidFill>
            <a:schemeClr val="bg1"/>
          </a:solidFill>
          <a:ln>
            <a:solidFill>
              <a:schemeClr val="bg1"/>
            </a:solidFill>
          </a:ln>
        </p:spPr>
        <p:txBody>
          <a:bodyPr wrap="square" rtlCol="0">
            <a:spAutoFit/>
          </a:bodyPr>
          <a:lstStyle/>
          <a:p>
            <a:r>
              <a:rPr lang="nl-BE" dirty="0" err="1"/>
              <a:t>Rudderless</a:t>
            </a:r>
            <a:r>
              <a:rPr lang="nl-BE" dirty="0"/>
              <a:t> </a:t>
            </a:r>
            <a:r>
              <a:rPr lang="nl-BE" dirty="0" err="1"/>
              <a:t>learning</a:t>
            </a:r>
            <a:endParaRPr lang="nl-BE" dirty="0"/>
          </a:p>
        </p:txBody>
      </p:sp>
    </p:spTree>
    <p:extLst>
      <p:ext uri="{BB962C8B-B14F-4D97-AF65-F5344CB8AC3E}">
        <p14:creationId xmlns:p14="http://schemas.microsoft.com/office/powerpoint/2010/main" val="231780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E300165-B2CC-5608-BCB2-A3857493C146}"/>
              </a:ext>
            </a:extLst>
          </p:cNvPr>
          <p:cNvSpPr>
            <a:spLocks noGrp="1"/>
          </p:cNvSpPr>
          <p:nvPr>
            <p:ph type="sldNum" sz="quarter" idx="12"/>
          </p:nvPr>
        </p:nvSpPr>
        <p:spPr/>
        <p:txBody>
          <a:bodyPr/>
          <a:lstStyle/>
          <a:p>
            <a:fld id="{B7527A74-2D87-4307-9531-5A57D9647EEB}" type="slidenum">
              <a:rPr lang="nl-BE" smtClean="0"/>
              <a:pPr/>
              <a:t>20</a:t>
            </a:fld>
            <a:endParaRPr lang="nl-BE"/>
          </a:p>
        </p:txBody>
      </p:sp>
      <p:sp>
        <p:nvSpPr>
          <p:cNvPr id="3" name="Titel 2">
            <a:extLst>
              <a:ext uri="{FF2B5EF4-FFF2-40B4-BE49-F238E27FC236}">
                <a16:creationId xmlns:a16="http://schemas.microsoft.com/office/drawing/2014/main" id="{11F7BF5A-1D2D-A11B-8F3D-9E531495EFE3}"/>
              </a:ext>
            </a:extLst>
          </p:cNvPr>
          <p:cNvSpPr>
            <a:spLocks noGrp="1"/>
          </p:cNvSpPr>
          <p:nvPr>
            <p:ph type="title"/>
          </p:nvPr>
        </p:nvSpPr>
        <p:spPr/>
        <p:txBody>
          <a:bodyPr/>
          <a:lstStyle/>
          <a:p>
            <a:r>
              <a:rPr lang="nl-BE" sz="4000" dirty="0" err="1"/>
              <a:t>Roadmap</a:t>
            </a:r>
            <a:r>
              <a:rPr lang="nl-BE" sz="4000" dirty="0"/>
              <a:t> </a:t>
            </a:r>
            <a:r>
              <a:rPr lang="nl-BE" sz="4000" dirty="0" err="1"/>
              <a:t>for</a:t>
            </a:r>
            <a:r>
              <a:rPr lang="nl-BE" sz="4000" dirty="0"/>
              <a:t> </a:t>
            </a:r>
            <a:r>
              <a:rPr lang="nl-BE" sz="4000" dirty="0" err="1"/>
              <a:t>learning</a:t>
            </a:r>
            <a:r>
              <a:rPr lang="nl-BE" sz="4000" dirty="0"/>
              <a:t> </a:t>
            </a:r>
            <a:r>
              <a:rPr lang="nl-BE" sz="4000" dirty="0" err="1"/>
              <a:t>to</a:t>
            </a:r>
            <a:r>
              <a:rPr lang="nl-BE" sz="4000" dirty="0"/>
              <a:t> </a:t>
            </a:r>
            <a:r>
              <a:rPr lang="nl-BE" sz="4000" dirty="0" err="1"/>
              <a:t>study</a:t>
            </a:r>
            <a:r>
              <a:rPr lang="nl-BE" sz="4000" dirty="0"/>
              <a:t>: in summary</a:t>
            </a:r>
          </a:p>
        </p:txBody>
      </p:sp>
      <p:sp>
        <p:nvSpPr>
          <p:cNvPr id="5" name="Tijdelijke aanduiding voor voettekst 4">
            <a:extLst>
              <a:ext uri="{FF2B5EF4-FFF2-40B4-BE49-F238E27FC236}">
                <a16:creationId xmlns:a16="http://schemas.microsoft.com/office/drawing/2014/main" id="{05E6DE99-4A79-99CA-4181-004AEA306D76}"/>
              </a:ext>
            </a:extLst>
          </p:cNvPr>
          <p:cNvSpPr>
            <a:spLocks noGrp="1"/>
          </p:cNvSpPr>
          <p:nvPr>
            <p:ph type="ftr" sz="quarter" idx="11"/>
          </p:nvPr>
        </p:nvSpPr>
        <p:spPr/>
        <p:txBody>
          <a:bodyPr/>
          <a:lstStyle/>
          <a:p>
            <a:r>
              <a:rPr lang="nl-BE"/>
              <a:t>Learn to study</a:t>
            </a:r>
          </a:p>
        </p:txBody>
      </p:sp>
      <p:pic>
        <p:nvPicPr>
          <p:cNvPr id="9" name="Afbeelding 8">
            <a:extLst>
              <a:ext uri="{FF2B5EF4-FFF2-40B4-BE49-F238E27FC236}">
                <a16:creationId xmlns:a16="http://schemas.microsoft.com/office/drawing/2014/main" id="{D57EFB00-825C-6F14-C81C-445A77C4AD08}"/>
              </a:ext>
            </a:extLst>
          </p:cNvPr>
          <p:cNvPicPr>
            <a:picLocks noChangeAspect="1"/>
          </p:cNvPicPr>
          <p:nvPr/>
        </p:nvPicPr>
        <p:blipFill>
          <a:blip r:embed="rId2"/>
          <a:stretch>
            <a:fillRect/>
          </a:stretch>
        </p:blipFill>
        <p:spPr>
          <a:xfrm>
            <a:off x="998692" y="1932804"/>
            <a:ext cx="16794033" cy="7080567"/>
          </a:xfrm>
          <a:prstGeom prst="rect">
            <a:avLst/>
          </a:prstGeom>
        </p:spPr>
      </p:pic>
      <p:pic>
        <p:nvPicPr>
          <p:cNvPr id="2050" name="Picture 2" descr="Time To Start Stopwatch Timer Icon Logo Stock Vector - Illustration of  growth, filled: 169762088">
            <a:extLst>
              <a:ext uri="{FF2B5EF4-FFF2-40B4-BE49-F238E27FC236}">
                <a16:creationId xmlns:a16="http://schemas.microsoft.com/office/drawing/2014/main" id="{3AAD2D8D-8858-52BF-0D7F-06DFA181C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7672">
            <a:off x="6809103" y="2324099"/>
            <a:ext cx="5173211" cy="563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16599-8406-4932-8B3F-44D9700B0E61}"/>
              </a:ext>
            </a:extLst>
          </p:cNvPr>
          <p:cNvSpPr>
            <a:spLocks noGrp="1"/>
          </p:cNvSpPr>
          <p:nvPr>
            <p:ph type="body" sz="quarter" idx="17"/>
          </p:nvPr>
        </p:nvSpPr>
        <p:spPr>
          <a:xfrm>
            <a:off x="605440" y="2728346"/>
            <a:ext cx="17077120" cy="7122093"/>
          </a:xfrm>
        </p:spPr>
        <p:txBody>
          <a:bodyPr vert="horz" lIns="91440" tIns="45720" rIns="91440" bIns="45720" rtlCol="0" anchor="t">
            <a:noAutofit/>
          </a:bodyPr>
          <a:lstStyle/>
          <a:p>
            <a:pPr marL="1111250" lvl="2" indent="-571500">
              <a:buFont typeface="Arial" panose="020B0604020202020204" pitchFamily="34" charset="0"/>
              <a:buChar char="•"/>
            </a:pPr>
            <a:r>
              <a:rPr lang="nl-BE" dirty="0">
                <a:cs typeface="Calibri" panose="020F0502020204030204"/>
              </a:rPr>
              <a:t>Howest website </a:t>
            </a:r>
            <a:r>
              <a:rPr lang="nl-BE" dirty="0" err="1">
                <a:cs typeface="Calibri" panose="020F0502020204030204"/>
              </a:rPr>
              <a:t>for</a:t>
            </a:r>
            <a:r>
              <a:rPr lang="nl-BE" dirty="0">
                <a:cs typeface="Calibri" panose="020F0502020204030204"/>
              </a:rPr>
              <a:t> </a:t>
            </a:r>
            <a:r>
              <a:rPr lang="nl-BE" dirty="0" err="1">
                <a:cs typeface="Calibri" panose="020F0502020204030204"/>
              </a:rPr>
              <a:t>FAQs</a:t>
            </a:r>
            <a:r>
              <a:rPr lang="nl-BE" dirty="0">
                <a:cs typeface="Calibri" panose="020F0502020204030204"/>
              </a:rPr>
              <a:t>: </a:t>
            </a:r>
            <a:r>
              <a:rPr lang="nl-BE" dirty="0">
                <a:cs typeface="Calibri" panose="020F0502020204030204"/>
                <a:hlinkClick r:id="rId3"/>
              </a:rPr>
              <a:t>https://www.howest.be/nl/stuvo/studiecoaching</a:t>
            </a:r>
            <a:r>
              <a:rPr lang="nl-BE" dirty="0">
                <a:cs typeface="Calibri" panose="020F0502020204030204"/>
              </a:rPr>
              <a:t> </a:t>
            </a:r>
          </a:p>
          <a:p>
            <a:pPr marL="1111250" lvl="2" indent="-571500">
              <a:buFont typeface="Arial" panose="020B0604020202020204" pitchFamily="34" charset="0"/>
              <a:buChar char="•"/>
            </a:pPr>
            <a:r>
              <a:rPr lang="nl-BE" dirty="0">
                <a:cs typeface="Calibri" panose="020F0502020204030204"/>
              </a:rPr>
              <a:t>Digital workshops on </a:t>
            </a:r>
            <a:r>
              <a:rPr lang="nl-BE" dirty="0" err="1">
                <a:cs typeface="Calibri" panose="020F0502020204030204"/>
              </a:rPr>
              <a:t>learning</a:t>
            </a:r>
            <a:r>
              <a:rPr lang="nl-BE" dirty="0">
                <a:cs typeface="Calibri" panose="020F0502020204030204"/>
              </a:rPr>
              <a:t> platform LEHO </a:t>
            </a:r>
            <a:r>
              <a:rPr lang="nl-BE" dirty="0" err="1">
                <a:cs typeface="Calibri" panose="020F0502020204030204"/>
              </a:rPr>
              <a:t>with</a:t>
            </a:r>
            <a:r>
              <a:rPr lang="nl-BE" dirty="0">
                <a:cs typeface="Calibri" panose="020F0502020204030204"/>
              </a:rPr>
              <a:t> course ‘STUVO </a:t>
            </a:r>
            <a:r>
              <a:rPr lang="nl-BE" dirty="0" err="1">
                <a:cs typeface="Calibri" panose="020F0502020204030204"/>
              </a:rPr>
              <a:t>Study</a:t>
            </a:r>
            <a:r>
              <a:rPr lang="nl-BE" dirty="0">
                <a:cs typeface="Calibri" panose="020F0502020204030204"/>
              </a:rPr>
              <a:t> Coaching’</a:t>
            </a:r>
          </a:p>
          <a:p>
            <a:pPr marL="1111250" lvl="2" indent="-571500">
              <a:buFont typeface="Arial" panose="020B0604020202020204" pitchFamily="34" charset="0"/>
              <a:buChar char="•"/>
            </a:pPr>
            <a:r>
              <a:rPr lang="nl-BE" dirty="0">
                <a:cs typeface="Calibri" panose="020F0502020204030204"/>
              </a:rPr>
              <a:t>Follow @stuvohowest on Instagram </a:t>
            </a:r>
            <a:r>
              <a:rPr lang="nl-BE" dirty="0" err="1">
                <a:cs typeface="Calibri" panose="020F0502020204030204"/>
              </a:rPr>
              <a:t>and</a:t>
            </a:r>
            <a:r>
              <a:rPr lang="nl-BE" dirty="0">
                <a:cs typeface="Calibri" panose="020F0502020204030204"/>
              </a:rPr>
              <a:t> </a:t>
            </a:r>
            <a:r>
              <a:rPr lang="nl-BE" dirty="0" err="1">
                <a:cs typeface="Calibri" panose="020F0502020204030204"/>
              </a:rPr>
              <a:t>TikTok</a:t>
            </a:r>
            <a:endParaRPr lang="nl-BE" dirty="0">
              <a:cs typeface="Calibri" panose="020F0502020204030204"/>
            </a:endParaRPr>
          </a:p>
          <a:p>
            <a:pPr marL="1111250" lvl="2" indent="-571500">
              <a:buFont typeface="Arial" panose="020B0604020202020204" pitchFamily="34" charset="0"/>
              <a:buChar char="•"/>
            </a:pPr>
            <a:r>
              <a:rPr lang="nl-BE" dirty="0">
                <a:cs typeface="Calibri" panose="020F0502020204030204"/>
              </a:rPr>
              <a:t>LEMO test </a:t>
            </a:r>
            <a:r>
              <a:rPr lang="nl-BE" dirty="0" err="1">
                <a:cs typeface="Calibri" panose="020F0502020204030204"/>
              </a:rPr>
              <a:t>and</a:t>
            </a:r>
            <a:r>
              <a:rPr lang="nl-BE" dirty="0">
                <a:cs typeface="Calibri" panose="020F0502020204030204"/>
              </a:rPr>
              <a:t> feedback report</a:t>
            </a:r>
          </a:p>
          <a:p>
            <a:pPr marL="1111250" lvl="2" indent="-571500">
              <a:buFont typeface="Arial" panose="020B0604020202020204" pitchFamily="34" charset="0"/>
              <a:buChar char="•"/>
            </a:pPr>
            <a:r>
              <a:rPr lang="nl-BE" dirty="0">
                <a:cs typeface="Calibri" panose="020F0502020204030204"/>
              </a:rPr>
              <a:t>Contact </a:t>
            </a:r>
            <a:r>
              <a:rPr lang="nl-BE" dirty="0" err="1">
                <a:cs typeface="Calibri" panose="020F0502020204030204"/>
              </a:rPr>
              <a:t>the</a:t>
            </a:r>
            <a:r>
              <a:rPr lang="nl-BE" dirty="0">
                <a:cs typeface="Calibri" panose="020F0502020204030204"/>
              </a:rPr>
              <a:t> </a:t>
            </a:r>
            <a:r>
              <a:rPr lang="nl-BE" dirty="0" err="1">
                <a:cs typeface="Calibri" panose="020F0502020204030204"/>
              </a:rPr>
              <a:t>study</a:t>
            </a:r>
            <a:r>
              <a:rPr lang="nl-BE" dirty="0">
                <a:cs typeface="Calibri" panose="020F0502020204030204"/>
              </a:rPr>
              <a:t> coach </a:t>
            </a:r>
            <a:r>
              <a:rPr lang="nl-BE" dirty="0" err="1">
                <a:cs typeface="Calibri" panose="020F0502020204030204"/>
              </a:rPr>
              <a:t>linked</a:t>
            </a:r>
            <a:r>
              <a:rPr lang="nl-BE" dirty="0">
                <a:cs typeface="Calibri" panose="020F0502020204030204"/>
              </a:rPr>
              <a:t> </a:t>
            </a:r>
            <a:r>
              <a:rPr lang="nl-BE" dirty="0" err="1">
                <a:cs typeface="Calibri" panose="020F0502020204030204"/>
              </a:rPr>
              <a:t>to</a:t>
            </a:r>
            <a:r>
              <a:rPr lang="nl-BE" dirty="0">
                <a:cs typeface="Calibri" panose="020F0502020204030204"/>
              </a:rPr>
              <a:t> </a:t>
            </a:r>
            <a:r>
              <a:rPr lang="nl-BE" dirty="0" err="1">
                <a:cs typeface="Calibri" panose="020F0502020204030204"/>
              </a:rPr>
              <a:t>your</a:t>
            </a:r>
            <a:r>
              <a:rPr lang="nl-BE" dirty="0">
                <a:cs typeface="Calibri" panose="020F0502020204030204"/>
              </a:rPr>
              <a:t> course </a:t>
            </a:r>
          </a:p>
          <a:p>
            <a:pPr marL="539750" lvl="2"/>
            <a:r>
              <a:rPr lang="nl-BE" dirty="0">
                <a:cs typeface="Calibri" panose="020F0502020204030204"/>
                <a:hlinkClick r:id="rId3"/>
              </a:rPr>
              <a:t>https://www.howest.be/nl/stuvo/studiecoaching</a:t>
            </a:r>
            <a:r>
              <a:rPr lang="nl-BE" dirty="0">
                <a:cs typeface="Calibri" panose="020F0502020204030204"/>
              </a:rPr>
              <a:t>   </a:t>
            </a:r>
          </a:p>
          <a:p>
            <a:pPr marL="1111250" lvl="2" indent="-571500">
              <a:buFont typeface="Arial" panose="020B0604020202020204" pitchFamily="34" charset="0"/>
              <a:buChar char="•"/>
            </a:pPr>
            <a:endParaRPr lang="nl-BE" sz="3600" dirty="0">
              <a:cs typeface="Calibri" panose="020F0502020204030204"/>
            </a:endParaRPr>
          </a:p>
          <a:p>
            <a:pPr marL="539750" lvl="2"/>
            <a:endParaRPr lang="nl-BE" sz="3600" dirty="0"/>
          </a:p>
          <a:p>
            <a:endParaRPr lang="nl-BE" dirty="0"/>
          </a:p>
        </p:txBody>
      </p:sp>
      <p:sp>
        <p:nvSpPr>
          <p:cNvPr id="4" name="Title 3">
            <a:extLst>
              <a:ext uri="{FF2B5EF4-FFF2-40B4-BE49-F238E27FC236}">
                <a16:creationId xmlns:a16="http://schemas.microsoft.com/office/drawing/2014/main" id="{5EE8456E-0CA8-4051-9F93-0BBAF6BC0A2F}"/>
              </a:ext>
            </a:extLst>
          </p:cNvPr>
          <p:cNvSpPr>
            <a:spLocks noGrp="1"/>
          </p:cNvSpPr>
          <p:nvPr>
            <p:ph type="title"/>
          </p:nvPr>
        </p:nvSpPr>
        <p:spPr>
          <a:xfrm>
            <a:off x="1050132" y="810506"/>
            <a:ext cx="16575629" cy="630355"/>
          </a:xfrm>
        </p:spPr>
        <p:txBody>
          <a:bodyPr/>
          <a:lstStyle/>
          <a:p>
            <a:r>
              <a:rPr lang="nl-BE"/>
              <a:t>Want </a:t>
            </a:r>
            <a:r>
              <a:rPr lang="nl-BE" err="1"/>
              <a:t>to</a:t>
            </a:r>
            <a:r>
              <a:rPr lang="nl-BE"/>
              <a:t> </a:t>
            </a:r>
            <a:r>
              <a:rPr lang="nl-BE" err="1"/>
              <a:t>learn</a:t>
            </a:r>
            <a:r>
              <a:rPr lang="nl-BE"/>
              <a:t> more?</a:t>
            </a:r>
          </a:p>
        </p:txBody>
      </p:sp>
      <p:sp>
        <p:nvSpPr>
          <p:cNvPr id="7" name="Footer Placeholder 6">
            <a:extLst>
              <a:ext uri="{FF2B5EF4-FFF2-40B4-BE49-F238E27FC236}">
                <a16:creationId xmlns:a16="http://schemas.microsoft.com/office/drawing/2014/main" id="{E5144562-2BBA-49D9-B7D7-A79FF2574A90}"/>
              </a:ext>
            </a:extLst>
          </p:cNvPr>
          <p:cNvSpPr>
            <a:spLocks noGrp="1"/>
          </p:cNvSpPr>
          <p:nvPr>
            <p:ph type="ftr" sz="quarter" idx="11"/>
          </p:nvPr>
        </p:nvSpPr>
        <p:spPr/>
        <p:txBody>
          <a:bodyPr/>
          <a:lstStyle/>
          <a:p>
            <a:r>
              <a:rPr lang="nl-BE"/>
              <a:t>Learn to study</a:t>
            </a:r>
          </a:p>
        </p:txBody>
      </p:sp>
      <p:sp>
        <p:nvSpPr>
          <p:cNvPr id="8" name="Slide Number Placeholder 7">
            <a:extLst>
              <a:ext uri="{FF2B5EF4-FFF2-40B4-BE49-F238E27FC236}">
                <a16:creationId xmlns:a16="http://schemas.microsoft.com/office/drawing/2014/main" id="{0208068B-627D-4576-931B-9007487C155C}"/>
              </a:ext>
            </a:extLst>
          </p:cNvPr>
          <p:cNvSpPr>
            <a:spLocks noGrp="1"/>
          </p:cNvSpPr>
          <p:nvPr>
            <p:ph type="sldNum" sz="quarter" idx="12"/>
          </p:nvPr>
        </p:nvSpPr>
        <p:spPr/>
        <p:txBody>
          <a:bodyPr/>
          <a:lstStyle/>
          <a:p>
            <a:fld id="{B7527A74-2D87-4307-9531-5A57D9647EEB}" type="slidenum">
              <a:rPr lang="nl-BE" smtClean="0"/>
              <a:pPr/>
              <a:t>21</a:t>
            </a:fld>
            <a:endParaRPr lang="nl-BE"/>
          </a:p>
        </p:txBody>
      </p:sp>
      <p:pic>
        <p:nvPicPr>
          <p:cNvPr id="6" name="Afbeelding 5">
            <a:extLst>
              <a:ext uri="{FF2B5EF4-FFF2-40B4-BE49-F238E27FC236}">
                <a16:creationId xmlns:a16="http://schemas.microsoft.com/office/drawing/2014/main" id="{350477A8-3728-4C99-AE7D-FE1A45C6D3E4}"/>
              </a:ext>
            </a:extLst>
          </p:cNvPr>
          <p:cNvPicPr>
            <a:picLocks noChangeAspect="1"/>
          </p:cNvPicPr>
          <p:nvPr/>
        </p:nvPicPr>
        <p:blipFill rotWithShape="1">
          <a:blip r:embed="rId4"/>
          <a:srcRect l="34206" t="32733" r="45000" b="20564"/>
          <a:stretch/>
        </p:blipFill>
        <p:spPr>
          <a:xfrm>
            <a:off x="12590498" y="3795394"/>
            <a:ext cx="4242976" cy="5360400"/>
          </a:xfrm>
          <a:prstGeom prst="rect">
            <a:avLst/>
          </a:prstGeom>
        </p:spPr>
      </p:pic>
    </p:spTree>
    <p:extLst>
      <p:ext uri="{BB962C8B-B14F-4D97-AF65-F5344CB8AC3E}">
        <p14:creationId xmlns:p14="http://schemas.microsoft.com/office/powerpoint/2010/main" val="409283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0915494C-E1EB-D3E9-7DEF-EF9F3853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2191443"/>
            <a:ext cx="16822057" cy="6722016"/>
          </a:xfrm>
          <a:prstGeom prst="rect">
            <a:avLst/>
          </a:prstGeom>
        </p:spPr>
      </p:pic>
      <p:sp>
        <p:nvSpPr>
          <p:cNvPr id="3" name="Titel 2">
            <a:extLst>
              <a:ext uri="{FF2B5EF4-FFF2-40B4-BE49-F238E27FC236}">
                <a16:creationId xmlns:a16="http://schemas.microsoft.com/office/drawing/2014/main" id="{E17CE367-9C96-0E27-6087-408B6A39CDE0}"/>
              </a:ext>
            </a:extLst>
          </p:cNvPr>
          <p:cNvSpPr>
            <a:spLocks noGrp="1"/>
          </p:cNvSpPr>
          <p:nvPr>
            <p:ph type="title"/>
          </p:nvPr>
        </p:nvSpPr>
        <p:spPr/>
        <p:txBody>
          <a:bodyPr/>
          <a:lstStyle/>
          <a:p>
            <a:r>
              <a:rPr lang="en-US" sz="4000" kern="1200" dirty="0">
                <a:solidFill>
                  <a:schemeClr val="tx1"/>
                </a:solidFill>
              </a:rPr>
              <a:t>Steps in learning to study</a:t>
            </a:r>
            <a:endParaRPr lang="nl-BE" sz="4000" dirty="0"/>
          </a:p>
        </p:txBody>
      </p:sp>
      <p:sp>
        <p:nvSpPr>
          <p:cNvPr id="6" name="Tijdelijke aanduiding voor voettekst 5">
            <a:extLst>
              <a:ext uri="{FF2B5EF4-FFF2-40B4-BE49-F238E27FC236}">
                <a16:creationId xmlns:a16="http://schemas.microsoft.com/office/drawing/2014/main" id="{AB2DA263-C747-0EE5-6150-60B2924327AB}"/>
              </a:ext>
            </a:extLst>
          </p:cNvPr>
          <p:cNvSpPr>
            <a:spLocks noGrp="1"/>
          </p:cNvSpPr>
          <p:nvPr>
            <p:ph type="ftr" sz="quarter" idx="11"/>
          </p:nvPr>
        </p:nvSpPr>
        <p:spPr/>
        <p:txBody>
          <a:bodyPr/>
          <a:lstStyle/>
          <a:p>
            <a:r>
              <a:rPr lang="nl-BE"/>
              <a:t>Learn to study</a:t>
            </a:r>
          </a:p>
        </p:txBody>
      </p:sp>
      <p:sp>
        <p:nvSpPr>
          <p:cNvPr id="5" name="Pijl: omlaag 4">
            <a:extLst>
              <a:ext uri="{FF2B5EF4-FFF2-40B4-BE49-F238E27FC236}">
                <a16:creationId xmlns:a16="http://schemas.microsoft.com/office/drawing/2014/main" id="{4B6AAED8-D4F0-BB05-F2FD-ED07D9228FAC}"/>
              </a:ext>
            </a:extLst>
          </p:cNvPr>
          <p:cNvSpPr/>
          <p:nvPr/>
        </p:nvSpPr>
        <p:spPr>
          <a:xfrm>
            <a:off x="13711351" y="1694782"/>
            <a:ext cx="1134751" cy="1491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dianummer 7">
            <a:extLst>
              <a:ext uri="{FF2B5EF4-FFF2-40B4-BE49-F238E27FC236}">
                <a16:creationId xmlns:a16="http://schemas.microsoft.com/office/drawing/2014/main" id="{AD93C4F4-0A54-ACE7-4D17-C5395AB9F9D0}"/>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14" name="Tekstvak 13">
            <a:extLst>
              <a:ext uri="{FF2B5EF4-FFF2-40B4-BE49-F238E27FC236}">
                <a16:creationId xmlns:a16="http://schemas.microsoft.com/office/drawing/2014/main" id="{8CDDB126-604A-935B-F30E-6BDCB4B311D7}"/>
              </a:ext>
            </a:extLst>
          </p:cNvPr>
          <p:cNvSpPr txBox="1"/>
          <p:nvPr/>
        </p:nvSpPr>
        <p:spPr>
          <a:xfrm>
            <a:off x="1419607" y="8331037"/>
            <a:ext cx="3884728" cy="369332"/>
          </a:xfrm>
          <a:prstGeom prst="rect">
            <a:avLst/>
          </a:prstGeom>
          <a:noFill/>
        </p:spPr>
        <p:txBody>
          <a:bodyPr wrap="square" rtlCol="0">
            <a:spAutoFit/>
          </a:bodyPr>
          <a:lstStyle/>
          <a:p>
            <a:r>
              <a:rPr lang="nl-BE" b="1" dirty="0"/>
              <a:t>See </a:t>
            </a:r>
            <a:r>
              <a:rPr lang="nl-BE" b="1" dirty="0" err="1"/>
              <a:t>note-taking</a:t>
            </a:r>
            <a:r>
              <a:rPr lang="nl-BE" b="1" dirty="0"/>
              <a:t> workshop in class</a:t>
            </a:r>
          </a:p>
        </p:txBody>
      </p:sp>
      <p:sp>
        <p:nvSpPr>
          <p:cNvPr id="15" name="Tekstvak 14">
            <a:extLst>
              <a:ext uri="{FF2B5EF4-FFF2-40B4-BE49-F238E27FC236}">
                <a16:creationId xmlns:a16="http://schemas.microsoft.com/office/drawing/2014/main" id="{E2DD873D-E99B-4E95-0151-97F9D3F36990}"/>
              </a:ext>
            </a:extLst>
          </p:cNvPr>
          <p:cNvSpPr txBox="1"/>
          <p:nvPr/>
        </p:nvSpPr>
        <p:spPr>
          <a:xfrm>
            <a:off x="6318815" y="8331037"/>
            <a:ext cx="3884728" cy="369332"/>
          </a:xfrm>
          <a:prstGeom prst="rect">
            <a:avLst/>
          </a:prstGeom>
          <a:noFill/>
        </p:spPr>
        <p:txBody>
          <a:bodyPr wrap="square" rtlCol="0">
            <a:spAutoFit/>
          </a:bodyPr>
          <a:lstStyle/>
          <a:p>
            <a:r>
              <a:rPr lang="nl-BE" b="1" dirty="0"/>
              <a:t>See curriculum processing workshop</a:t>
            </a:r>
          </a:p>
        </p:txBody>
      </p:sp>
      <p:sp>
        <p:nvSpPr>
          <p:cNvPr id="18" name="Pijl: omlaag 17">
            <a:extLst>
              <a:ext uri="{FF2B5EF4-FFF2-40B4-BE49-F238E27FC236}">
                <a16:creationId xmlns:a16="http://schemas.microsoft.com/office/drawing/2014/main" id="{FD41A232-C34A-7955-51D1-1CF3703B18E9}"/>
              </a:ext>
            </a:extLst>
          </p:cNvPr>
          <p:cNvSpPr/>
          <p:nvPr/>
        </p:nvSpPr>
        <p:spPr>
          <a:xfrm>
            <a:off x="2939739" y="7141694"/>
            <a:ext cx="529176" cy="103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CCE7D076-5767-F1D0-4C68-6335E14A6AE8}"/>
              </a:ext>
            </a:extLst>
          </p:cNvPr>
          <p:cNvSpPr/>
          <p:nvPr/>
        </p:nvSpPr>
        <p:spPr>
          <a:xfrm>
            <a:off x="8183321" y="7177581"/>
            <a:ext cx="529176" cy="103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119FEE4B-7289-A072-C8C8-9A1DFDD8638A}"/>
              </a:ext>
            </a:extLst>
          </p:cNvPr>
          <p:cNvSpPr txBox="1"/>
          <p:nvPr/>
        </p:nvSpPr>
        <p:spPr>
          <a:xfrm>
            <a:off x="870857" y="3186667"/>
            <a:ext cx="4731657" cy="830997"/>
          </a:xfrm>
          <a:prstGeom prst="rect">
            <a:avLst/>
          </a:prstGeom>
          <a:solidFill>
            <a:srgbClr val="FF9E4A"/>
          </a:solidFill>
          <a:ln>
            <a:solidFill>
              <a:srgbClr val="FF9E4A"/>
            </a:solidFill>
          </a:ln>
        </p:spPr>
        <p:txBody>
          <a:bodyPr wrap="square" rtlCol="0">
            <a:spAutoFit/>
          </a:bodyPr>
          <a:lstStyle/>
          <a:p>
            <a:pPr algn="ctr"/>
            <a:r>
              <a:rPr lang="nl-BE" sz="4800" b="1" dirty="0" err="1"/>
              <a:t>Preparation</a:t>
            </a:r>
            <a:r>
              <a:rPr lang="nl-BE" sz="4800" b="1" dirty="0"/>
              <a:t> time</a:t>
            </a:r>
          </a:p>
        </p:txBody>
      </p:sp>
      <p:sp>
        <p:nvSpPr>
          <p:cNvPr id="4" name="Tekstvak 3">
            <a:extLst>
              <a:ext uri="{FF2B5EF4-FFF2-40B4-BE49-F238E27FC236}">
                <a16:creationId xmlns:a16="http://schemas.microsoft.com/office/drawing/2014/main" id="{2B702127-0711-FCEA-92C0-342E23A6A010}"/>
              </a:ext>
            </a:extLst>
          </p:cNvPr>
          <p:cNvSpPr txBox="1"/>
          <p:nvPr/>
        </p:nvSpPr>
        <p:spPr>
          <a:xfrm>
            <a:off x="6505545" y="3186667"/>
            <a:ext cx="4235026" cy="830997"/>
          </a:xfrm>
          <a:prstGeom prst="rect">
            <a:avLst/>
          </a:prstGeom>
          <a:solidFill>
            <a:srgbClr val="7D93FF"/>
          </a:solidFill>
          <a:ln>
            <a:solidFill>
              <a:srgbClr val="7D93FF"/>
            </a:solidFill>
          </a:ln>
        </p:spPr>
        <p:txBody>
          <a:bodyPr wrap="square" rtlCol="0">
            <a:spAutoFit/>
          </a:bodyPr>
          <a:lstStyle/>
          <a:p>
            <a:pPr algn="ctr"/>
            <a:r>
              <a:rPr lang="nl-BE" sz="4800" b="1" dirty="0"/>
              <a:t>Processing time</a:t>
            </a:r>
          </a:p>
        </p:txBody>
      </p:sp>
      <p:sp>
        <p:nvSpPr>
          <p:cNvPr id="7" name="Tekstvak 6">
            <a:extLst>
              <a:ext uri="{FF2B5EF4-FFF2-40B4-BE49-F238E27FC236}">
                <a16:creationId xmlns:a16="http://schemas.microsoft.com/office/drawing/2014/main" id="{D5306575-4A10-7D94-DE0C-31A5BC4C150D}"/>
              </a:ext>
            </a:extLst>
          </p:cNvPr>
          <p:cNvSpPr txBox="1"/>
          <p:nvPr/>
        </p:nvSpPr>
        <p:spPr>
          <a:xfrm>
            <a:off x="12801600" y="3186667"/>
            <a:ext cx="2946400" cy="830997"/>
          </a:xfrm>
          <a:prstGeom prst="rect">
            <a:avLst/>
          </a:prstGeom>
          <a:solidFill>
            <a:srgbClr val="94D378"/>
          </a:solidFill>
          <a:ln>
            <a:solidFill>
              <a:srgbClr val="94D378"/>
            </a:solidFill>
          </a:ln>
        </p:spPr>
        <p:txBody>
          <a:bodyPr wrap="square" rtlCol="0">
            <a:spAutoFit/>
          </a:bodyPr>
          <a:lstStyle/>
          <a:p>
            <a:pPr algn="ctr"/>
            <a:r>
              <a:rPr lang="nl-BE" sz="4800" b="1" dirty="0" err="1"/>
              <a:t>Study</a:t>
            </a:r>
            <a:r>
              <a:rPr lang="nl-BE" sz="4800" b="1" dirty="0"/>
              <a:t> time</a:t>
            </a:r>
          </a:p>
        </p:txBody>
      </p:sp>
      <p:sp>
        <p:nvSpPr>
          <p:cNvPr id="9" name="Tekstvak 8">
            <a:extLst>
              <a:ext uri="{FF2B5EF4-FFF2-40B4-BE49-F238E27FC236}">
                <a16:creationId xmlns:a16="http://schemas.microsoft.com/office/drawing/2014/main" id="{DA4B61B4-BB86-DD8A-2861-62DED5D1C666}"/>
              </a:ext>
            </a:extLst>
          </p:cNvPr>
          <p:cNvSpPr txBox="1"/>
          <p:nvPr/>
        </p:nvSpPr>
        <p:spPr>
          <a:xfrm>
            <a:off x="870857" y="5791200"/>
            <a:ext cx="2264229" cy="707886"/>
          </a:xfrm>
          <a:prstGeom prst="rect">
            <a:avLst/>
          </a:prstGeom>
          <a:solidFill>
            <a:srgbClr val="FF9E4A"/>
          </a:solidFill>
          <a:ln>
            <a:solidFill>
              <a:srgbClr val="FF9E4A"/>
            </a:solidFill>
          </a:ln>
        </p:spPr>
        <p:txBody>
          <a:bodyPr wrap="square" rtlCol="0">
            <a:spAutoFit/>
          </a:bodyPr>
          <a:lstStyle/>
          <a:p>
            <a:pPr algn="ctr"/>
            <a:r>
              <a:rPr lang="nl-BE" sz="2000" b="1" dirty="0" err="1"/>
              <a:t>Orientation</a:t>
            </a:r>
            <a:r>
              <a:rPr lang="nl-BE" sz="2000" b="1" dirty="0"/>
              <a:t> </a:t>
            </a:r>
            <a:r>
              <a:rPr lang="nl-BE" sz="2000" b="1" dirty="0" err="1"/>
              <a:t>for</a:t>
            </a:r>
            <a:r>
              <a:rPr lang="nl-BE" sz="2000" b="1" dirty="0"/>
              <a:t> </a:t>
            </a:r>
            <a:r>
              <a:rPr lang="nl-BE" sz="2000" b="1" dirty="0" err="1"/>
              <a:t>the</a:t>
            </a:r>
            <a:r>
              <a:rPr lang="nl-BE" sz="2000" b="1" dirty="0"/>
              <a:t> </a:t>
            </a:r>
            <a:r>
              <a:rPr lang="nl-BE" sz="2000" b="1" dirty="0" err="1"/>
              <a:t>lesson</a:t>
            </a:r>
            <a:endParaRPr lang="nl-BE" sz="2000" b="1" dirty="0"/>
          </a:p>
        </p:txBody>
      </p:sp>
      <p:sp>
        <p:nvSpPr>
          <p:cNvPr id="10" name="Tekstvak 9">
            <a:extLst>
              <a:ext uri="{FF2B5EF4-FFF2-40B4-BE49-F238E27FC236}">
                <a16:creationId xmlns:a16="http://schemas.microsoft.com/office/drawing/2014/main" id="{B8EC9C42-3E5F-18E1-CE7D-B1579B31C229}"/>
              </a:ext>
            </a:extLst>
          </p:cNvPr>
          <p:cNvSpPr txBox="1"/>
          <p:nvPr/>
        </p:nvSpPr>
        <p:spPr>
          <a:xfrm>
            <a:off x="3468915" y="5791200"/>
            <a:ext cx="2264229" cy="707886"/>
          </a:xfrm>
          <a:prstGeom prst="rect">
            <a:avLst/>
          </a:prstGeom>
          <a:solidFill>
            <a:srgbClr val="FF9E4A"/>
          </a:solidFill>
          <a:ln>
            <a:solidFill>
              <a:srgbClr val="FF9E4A"/>
            </a:solidFill>
          </a:ln>
        </p:spPr>
        <p:txBody>
          <a:bodyPr wrap="square" rtlCol="0">
            <a:spAutoFit/>
          </a:bodyPr>
          <a:lstStyle/>
          <a:p>
            <a:pPr algn="ctr"/>
            <a:r>
              <a:rPr lang="nl-BE" sz="2000" b="1" dirty="0" err="1"/>
              <a:t>Note-taking</a:t>
            </a:r>
            <a:r>
              <a:rPr lang="nl-BE" sz="2000" b="1" dirty="0"/>
              <a:t> </a:t>
            </a:r>
            <a:r>
              <a:rPr lang="nl-BE" sz="2000" b="1" dirty="0" err="1"/>
              <a:t>during</a:t>
            </a:r>
            <a:r>
              <a:rPr lang="nl-BE" sz="2000" b="1" dirty="0"/>
              <a:t> </a:t>
            </a:r>
            <a:r>
              <a:rPr lang="nl-BE" sz="2000" b="1" dirty="0" err="1"/>
              <a:t>the</a:t>
            </a:r>
            <a:r>
              <a:rPr lang="nl-BE" sz="2000" b="1" dirty="0"/>
              <a:t> </a:t>
            </a:r>
            <a:r>
              <a:rPr lang="nl-BE" sz="2000" b="1" dirty="0" err="1"/>
              <a:t>lesson</a:t>
            </a:r>
            <a:endParaRPr lang="nl-BE" sz="2000" b="1" dirty="0"/>
          </a:p>
        </p:txBody>
      </p:sp>
      <p:sp>
        <p:nvSpPr>
          <p:cNvPr id="11" name="Tekstvak 10">
            <a:extLst>
              <a:ext uri="{FF2B5EF4-FFF2-40B4-BE49-F238E27FC236}">
                <a16:creationId xmlns:a16="http://schemas.microsoft.com/office/drawing/2014/main" id="{E4420AB2-830A-B1D2-7055-477B9C302208}"/>
              </a:ext>
            </a:extLst>
          </p:cNvPr>
          <p:cNvSpPr txBox="1"/>
          <p:nvPr/>
        </p:nvSpPr>
        <p:spPr>
          <a:xfrm>
            <a:off x="6052457" y="5791200"/>
            <a:ext cx="1215629" cy="707886"/>
          </a:xfrm>
          <a:prstGeom prst="rect">
            <a:avLst/>
          </a:prstGeom>
          <a:solidFill>
            <a:srgbClr val="7D93FF"/>
          </a:solidFill>
          <a:ln>
            <a:solidFill>
              <a:srgbClr val="7D93FF"/>
            </a:solidFill>
          </a:ln>
        </p:spPr>
        <p:txBody>
          <a:bodyPr wrap="square" rtlCol="0">
            <a:spAutoFit/>
          </a:bodyPr>
          <a:lstStyle/>
          <a:p>
            <a:pPr algn="ctr"/>
            <a:r>
              <a:rPr lang="nl-BE" sz="2000" b="1" dirty="0"/>
              <a:t>Idea </a:t>
            </a:r>
            <a:r>
              <a:rPr lang="nl-BE" sz="2000" b="1" dirty="0" err="1"/>
              <a:t>structure</a:t>
            </a:r>
            <a:endParaRPr lang="nl-BE" sz="2000" b="1" dirty="0"/>
          </a:p>
        </p:txBody>
      </p:sp>
      <p:sp>
        <p:nvSpPr>
          <p:cNvPr id="12" name="Tekstvak 11">
            <a:extLst>
              <a:ext uri="{FF2B5EF4-FFF2-40B4-BE49-F238E27FC236}">
                <a16:creationId xmlns:a16="http://schemas.microsoft.com/office/drawing/2014/main" id="{AA14B55F-0A88-6CD3-799E-92206E6DD9E0}"/>
              </a:ext>
            </a:extLst>
          </p:cNvPr>
          <p:cNvSpPr txBox="1"/>
          <p:nvPr/>
        </p:nvSpPr>
        <p:spPr>
          <a:xfrm>
            <a:off x="7445829" y="5791200"/>
            <a:ext cx="1215629" cy="707886"/>
          </a:xfrm>
          <a:prstGeom prst="rect">
            <a:avLst/>
          </a:prstGeom>
          <a:solidFill>
            <a:srgbClr val="7D93FF"/>
          </a:solidFill>
          <a:ln>
            <a:solidFill>
              <a:srgbClr val="7D93FF"/>
            </a:solidFill>
          </a:ln>
        </p:spPr>
        <p:txBody>
          <a:bodyPr wrap="square" rtlCol="0">
            <a:spAutoFit/>
          </a:bodyPr>
          <a:lstStyle/>
          <a:p>
            <a:pPr algn="ctr"/>
            <a:r>
              <a:rPr lang="nl-BE" sz="2000" b="1" dirty="0"/>
              <a:t>Idea content</a:t>
            </a:r>
          </a:p>
        </p:txBody>
      </p:sp>
      <p:sp>
        <p:nvSpPr>
          <p:cNvPr id="13" name="Tekstvak 12">
            <a:extLst>
              <a:ext uri="{FF2B5EF4-FFF2-40B4-BE49-F238E27FC236}">
                <a16:creationId xmlns:a16="http://schemas.microsoft.com/office/drawing/2014/main" id="{4A2E564B-F4C2-44E3-3033-D1D6C6290EB9}"/>
              </a:ext>
            </a:extLst>
          </p:cNvPr>
          <p:cNvSpPr txBox="1"/>
          <p:nvPr/>
        </p:nvSpPr>
        <p:spPr>
          <a:xfrm>
            <a:off x="8824686" y="5791200"/>
            <a:ext cx="1215629" cy="707886"/>
          </a:xfrm>
          <a:prstGeom prst="rect">
            <a:avLst/>
          </a:prstGeom>
          <a:solidFill>
            <a:srgbClr val="7D93FF"/>
          </a:solidFill>
          <a:ln>
            <a:solidFill>
              <a:srgbClr val="7D93FF"/>
            </a:solidFill>
          </a:ln>
        </p:spPr>
        <p:txBody>
          <a:bodyPr wrap="square" rtlCol="0">
            <a:spAutoFit/>
          </a:bodyPr>
          <a:lstStyle/>
          <a:p>
            <a:pPr algn="ctr"/>
            <a:r>
              <a:rPr lang="nl-BE" sz="2000" b="1" dirty="0"/>
              <a:t>Content in detail</a:t>
            </a:r>
          </a:p>
        </p:txBody>
      </p:sp>
      <p:sp>
        <p:nvSpPr>
          <p:cNvPr id="16" name="Tekstvak 15">
            <a:extLst>
              <a:ext uri="{FF2B5EF4-FFF2-40B4-BE49-F238E27FC236}">
                <a16:creationId xmlns:a16="http://schemas.microsoft.com/office/drawing/2014/main" id="{78CB0F39-42EE-9AA2-7D2E-9F5488A368A0}"/>
              </a:ext>
            </a:extLst>
          </p:cNvPr>
          <p:cNvSpPr txBox="1"/>
          <p:nvPr/>
        </p:nvSpPr>
        <p:spPr>
          <a:xfrm>
            <a:off x="10203543" y="5574186"/>
            <a:ext cx="1215629" cy="1200329"/>
          </a:xfrm>
          <a:prstGeom prst="rect">
            <a:avLst/>
          </a:prstGeom>
          <a:solidFill>
            <a:srgbClr val="7D93FF"/>
          </a:solidFill>
          <a:ln>
            <a:solidFill>
              <a:srgbClr val="7D93FF"/>
            </a:solidFill>
          </a:ln>
        </p:spPr>
        <p:txBody>
          <a:bodyPr wrap="square" rtlCol="0">
            <a:spAutoFit/>
          </a:bodyPr>
          <a:lstStyle/>
          <a:p>
            <a:pPr algn="ctr"/>
            <a:r>
              <a:rPr lang="nl-BE" b="1" dirty="0" err="1"/>
              <a:t>Visualisation</a:t>
            </a:r>
            <a:r>
              <a:rPr lang="nl-BE" b="1" dirty="0"/>
              <a:t> </a:t>
            </a:r>
            <a:r>
              <a:rPr lang="nl-BE" b="1" dirty="0" err="1"/>
              <a:t>processed</a:t>
            </a:r>
            <a:r>
              <a:rPr lang="nl-BE" b="1" dirty="0"/>
              <a:t> content</a:t>
            </a:r>
          </a:p>
        </p:txBody>
      </p:sp>
      <p:sp>
        <p:nvSpPr>
          <p:cNvPr id="19" name="Tekstvak 18">
            <a:extLst>
              <a:ext uri="{FF2B5EF4-FFF2-40B4-BE49-F238E27FC236}">
                <a16:creationId xmlns:a16="http://schemas.microsoft.com/office/drawing/2014/main" id="{477D4C67-048D-E383-562E-5F398E9F8BE0}"/>
              </a:ext>
            </a:extLst>
          </p:cNvPr>
          <p:cNvSpPr txBox="1"/>
          <p:nvPr/>
        </p:nvSpPr>
        <p:spPr>
          <a:xfrm>
            <a:off x="12075886" y="6271285"/>
            <a:ext cx="1988457" cy="400110"/>
          </a:xfrm>
          <a:prstGeom prst="rect">
            <a:avLst/>
          </a:prstGeom>
          <a:solidFill>
            <a:srgbClr val="94D378"/>
          </a:solidFill>
          <a:ln>
            <a:solidFill>
              <a:srgbClr val="94D378"/>
            </a:solidFill>
          </a:ln>
        </p:spPr>
        <p:txBody>
          <a:bodyPr wrap="square" rtlCol="0">
            <a:spAutoFit/>
          </a:bodyPr>
          <a:lstStyle/>
          <a:p>
            <a:pPr algn="ctr"/>
            <a:r>
              <a:rPr lang="nl-BE" sz="2000" b="1" dirty="0" err="1"/>
              <a:t>Memorise</a:t>
            </a:r>
            <a:endParaRPr lang="nl-BE" b="1" dirty="0"/>
          </a:p>
        </p:txBody>
      </p:sp>
      <p:sp>
        <p:nvSpPr>
          <p:cNvPr id="21" name="Tekstvak 20">
            <a:extLst>
              <a:ext uri="{FF2B5EF4-FFF2-40B4-BE49-F238E27FC236}">
                <a16:creationId xmlns:a16="http://schemas.microsoft.com/office/drawing/2014/main" id="{08E83851-A1BE-24A1-7047-D637FFD2FCF5}"/>
              </a:ext>
            </a:extLst>
          </p:cNvPr>
          <p:cNvSpPr txBox="1"/>
          <p:nvPr/>
        </p:nvSpPr>
        <p:spPr>
          <a:xfrm>
            <a:off x="14543315" y="6145143"/>
            <a:ext cx="1828799" cy="707886"/>
          </a:xfrm>
          <a:prstGeom prst="rect">
            <a:avLst/>
          </a:prstGeom>
          <a:solidFill>
            <a:srgbClr val="94D378"/>
          </a:solidFill>
          <a:ln>
            <a:solidFill>
              <a:srgbClr val="94D378"/>
            </a:solidFill>
          </a:ln>
        </p:spPr>
        <p:txBody>
          <a:bodyPr wrap="square" rtlCol="0">
            <a:spAutoFit/>
          </a:bodyPr>
          <a:lstStyle/>
          <a:p>
            <a:pPr algn="ctr"/>
            <a:r>
              <a:rPr lang="nl-BE" sz="2000" b="1" dirty="0" err="1"/>
              <a:t>Repeat</a:t>
            </a:r>
            <a:r>
              <a:rPr lang="nl-BE" sz="2000" b="1" dirty="0"/>
              <a:t> </a:t>
            </a:r>
          </a:p>
          <a:p>
            <a:pPr algn="ctr"/>
            <a:r>
              <a:rPr lang="nl-BE" sz="2000" b="1" dirty="0"/>
              <a:t>&amp; check</a:t>
            </a:r>
          </a:p>
        </p:txBody>
      </p:sp>
      <p:sp>
        <p:nvSpPr>
          <p:cNvPr id="22" name="Tekstvak 21">
            <a:extLst>
              <a:ext uri="{FF2B5EF4-FFF2-40B4-BE49-F238E27FC236}">
                <a16:creationId xmlns:a16="http://schemas.microsoft.com/office/drawing/2014/main" id="{0597587F-AD10-DCD6-7B42-E461827736BE}"/>
              </a:ext>
            </a:extLst>
          </p:cNvPr>
          <p:cNvSpPr txBox="1"/>
          <p:nvPr/>
        </p:nvSpPr>
        <p:spPr>
          <a:xfrm>
            <a:off x="8842533" y="7747831"/>
            <a:ext cx="928914" cy="307777"/>
          </a:xfrm>
          <a:prstGeom prst="rect">
            <a:avLst/>
          </a:prstGeom>
          <a:solidFill>
            <a:srgbClr val="2B9BF1"/>
          </a:solidFill>
          <a:ln>
            <a:solidFill>
              <a:srgbClr val="2B9BF1"/>
            </a:solidFill>
          </a:ln>
        </p:spPr>
        <p:txBody>
          <a:bodyPr wrap="square" rtlCol="0">
            <a:spAutoFit/>
          </a:bodyPr>
          <a:lstStyle/>
          <a:p>
            <a:pPr algn="ctr"/>
            <a:r>
              <a:rPr lang="nl-BE" sz="1400" dirty="0"/>
              <a:t>Schedule</a:t>
            </a:r>
            <a:endParaRPr lang="nl-BE" dirty="0"/>
          </a:p>
        </p:txBody>
      </p:sp>
      <p:sp>
        <p:nvSpPr>
          <p:cNvPr id="23" name="Tekstvak 22">
            <a:extLst>
              <a:ext uri="{FF2B5EF4-FFF2-40B4-BE49-F238E27FC236}">
                <a16:creationId xmlns:a16="http://schemas.microsoft.com/office/drawing/2014/main" id="{F664459E-FEE8-B02B-42DD-FCB59068DF75}"/>
              </a:ext>
            </a:extLst>
          </p:cNvPr>
          <p:cNvSpPr txBox="1"/>
          <p:nvPr/>
        </p:nvSpPr>
        <p:spPr>
          <a:xfrm>
            <a:off x="10019139" y="7883581"/>
            <a:ext cx="1701742" cy="584775"/>
          </a:xfrm>
          <a:prstGeom prst="rect">
            <a:avLst/>
          </a:prstGeom>
          <a:solidFill>
            <a:srgbClr val="2B9BF1"/>
          </a:solidFill>
          <a:ln>
            <a:solidFill>
              <a:srgbClr val="2B9BF1"/>
            </a:solidFill>
          </a:ln>
        </p:spPr>
        <p:txBody>
          <a:bodyPr wrap="square" rtlCol="0">
            <a:spAutoFit/>
          </a:bodyPr>
          <a:lstStyle/>
          <a:p>
            <a:pPr algn="ctr"/>
            <a:r>
              <a:rPr lang="nl-BE" sz="1600" dirty="0" err="1"/>
              <a:t>Personalised</a:t>
            </a:r>
            <a:r>
              <a:rPr lang="nl-BE" sz="1600" dirty="0"/>
              <a:t> </a:t>
            </a:r>
            <a:r>
              <a:rPr lang="nl-BE" sz="1600" dirty="0" err="1"/>
              <a:t>table</a:t>
            </a:r>
            <a:r>
              <a:rPr lang="nl-BE" sz="1600" dirty="0"/>
              <a:t> of contents</a:t>
            </a:r>
          </a:p>
        </p:txBody>
      </p:sp>
    </p:spTree>
    <p:extLst>
      <p:ext uri="{BB962C8B-B14F-4D97-AF65-F5344CB8AC3E}">
        <p14:creationId xmlns:p14="http://schemas.microsoft.com/office/powerpoint/2010/main" val="6544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B286AF-C47D-76C7-B650-125CECAED44E}"/>
              </a:ext>
            </a:extLst>
          </p:cNvPr>
          <p:cNvSpPr>
            <a:spLocks noGrp="1"/>
          </p:cNvSpPr>
          <p:nvPr>
            <p:ph type="body" sz="quarter" idx="17"/>
          </p:nvPr>
        </p:nvSpPr>
        <p:spPr/>
        <p:txBody>
          <a:bodyPr/>
          <a:lstStyle/>
          <a:p>
            <a:r>
              <a:rPr lang="nl-BE" dirty="0"/>
              <a:t>Just </a:t>
            </a:r>
            <a:r>
              <a:rPr lang="nl-BE" dirty="0" err="1"/>
              <a:t>testing</a:t>
            </a:r>
            <a:r>
              <a:rPr lang="nl-BE" dirty="0"/>
              <a:t>:</a:t>
            </a:r>
          </a:p>
        </p:txBody>
      </p:sp>
      <p:sp>
        <p:nvSpPr>
          <p:cNvPr id="3" name="Tijdelijke aanduiding voor dianummer 2">
            <a:extLst>
              <a:ext uri="{FF2B5EF4-FFF2-40B4-BE49-F238E27FC236}">
                <a16:creationId xmlns:a16="http://schemas.microsoft.com/office/drawing/2014/main" id="{F23BFC0A-27D2-C942-5FE5-DA6ADED3024E}"/>
              </a:ext>
            </a:extLst>
          </p:cNvPr>
          <p:cNvSpPr>
            <a:spLocks noGrp="1"/>
          </p:cNvSpPr>
          <p:nvPr>
            <p:ph type="sldNum" sz="quarter" idx="12"/>
          </p:nvPr>
        </p:nvSpPr>
        <p:spPr/>
        <p:txBody>
          <a:bodyPr/>
          <a:lstStyle/>
          <a:p>
            <a:fld id="{B7527A74-2D87-4307-9531-5A57D9647EEB}" type="slidenum">
              <a:rPr lang="nl-BE" smtClean="0"/>
              <a:pPr/>
              <a:t>4</a:t>
            </a:fld>
            <a:endParaRPr lang="nl-BE"/>
          </a:p>
        </p:txBody>
      </p:sp>
      <p:sp>
        <p:nvSpPr>
          <p:cNvPr id="4" name="Titel 3">
            <a:extLst>
              <a:ext uri="{FF2B5EF4-FFF2-40B4-BE49-F238E27FC236}">
                <a16:creationId xmlns:a16="http://schemas.microsoft.com/office/drawing/2014/main" id="{6A8FC1C5-A91B-C9EA-1F1B-7020FCC9D9EB}"/>
              </a:ext>
            </a:extLst>
          </p:cNvPr>
          <p:cNvSpPr>
            <a:spLocks noGrp="1"/>
          </p:cNvSpPr>
          <p:nvPr>
            <p:ph type="title"/>
          </p:nvPr>
        </p:nvSpPr>
        <p:spPr/>
        <p:txBody>
          <a:bodyPr/>
          <a:lstStyle/>
          <a:p>
            <a:r>
              <a:rPr lang="nl-BE" dirty="0"/>
              <a:t>How do we </a:t>
            </a:r>
            <a:r>
              <a:rPr lang="nl-BE" dirty="0" err="1"/>
              <a:t>remember</a:t>
            </a:r>
            <a:r>
              <a:rPr lang="nl-BE" dirty="0"/>
              <a:t>?</a:t>
            </a:r>
          </a:p>
        </p:txBody>
      </p:sp>
      <p:sp>
        <p:nvSpPr>
          <p:cNvPr id="5" name="Tijdelijke aanduiding voor voettekst 4">
            <a:extLst>
              <a:ext uri="{FF2B5EF4-FFF2-40B4-BE49-F238E27FC236}">
                <a16:creationId xmlns:a16="http://schemas.microsoft.com/office/drawing/2014/main" id="{D0E38CEC-A259-8AD6-B368-EE6EC4B8240B}"/>
              </a:ext>
            </a:extLst>
          </p:cNvPr>
          <p:cNvSpPr>
            <a:spLocks noGrp="1"/>
          </p:cNvSpPr>
          <p:nvPr>
            <p:ph type="ftr" sz="quarter" idx="11"/>
          </p:nvPr>
        </p:nvSpPr>
        <p:spPr/>
        <p:txBody>
          <a:bodyPr/>
          <a:lstStyle/>
          <a:p>
            <a:r>
              <a:rPr lang="nl-BE"/>
              <a:t>Learn to study</a:t>
            </a:r>
          </a:p>
        </p:txBody>
      </p:sp>
      <p:pic>
        <p:nvPicPr>
          <p:cNvPr id="6" name="Afbeelding 5" descr="Afbeelding met schermafbeelding&#10;&#10;Automatisch gegenereerde beschrijving">
            <a:extLst>
              <a:ext uri="{FF2B5EF4-FFF2-40B4-BE49-F238E27FC236}">
                <a16:creationId xmlns:a16="http://schemas.microsoft.com/office/drawing/2014/main" id="{41F8AF0F-87DD-3899-FA76-45B2CF00A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493" y="3004457"/>
            <a:ext cx="14410965" cy="5863772"/>
          </a:xfrm>
          <a:prstGeom prst="rect">
            <a:avLst/>
          </a:prstGeom>
        </p:spPr>
      </p:pic>
    </p:spTree>
    <p:extLst>
      <p:ext uri="{BB962C8B-B14F-4D97-AF65-F5344CB8AC3E}">
        <p14:creationId xmlns:p14="http://schemas.microsoft.com/office/powerpoint/2010/main" val="319447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131767C-3827-7A83-35CB-CA547169534A}"/>
              </a:ext>
            </a:extLst>
          </p:cNvPr>
          <p:cNvSpPr>
            <a:spLocks noGrp="1"/>
          </p:cNvSpPr>
          <p:nvPr>
            <p:ph type="body" sz="quarter" idx="17"/>
          </p:nvPr>
        </p:nvSpPr>
        <p:spPr>
          <a:xfrm>
            <a:off x="998691" y="1888400"/>
            <a:ext cx="16575629" cy="6103800"/>
          </a:xfrm>
        </p:spPr>
        <p:txBody>
          <a:bodyPr/>
          <a:lstStyle/>
          <a:p>
            <a:pPr>
              <a:lnSpc>
                <a:spcPct val="80000"/>
              </a:lnSpc>
              <a:defRPr/>
            </a:pPr>
            <a:r>
              <a:rPr lang="nl-BE" dirty="0">
                <a:solidFill>
                  <a:prstClr val="black"/>
                </a:solidFill>
              </a:rPr>
              <a:t>We </a:t>
            </a:r>
            <a:r>
              <a:rPr lang="nl-BE" dirty="0" err="1">
                <a:solidFill>
                  <a:prstClr val="black"/>
                </a:solidFill>
              </a:rPr>
              <a:t>remember</a:t>
            </a:r>
            <a:endParaRPr lang="nl-BE" dirty="0">
              <a:solidFill>
                <a:prstClr val="black"/>
              </a:solidFill>
            </a:endParaRPr>
          </a:p>
          <a:p>
            <a:pPr marL="571500" indent="-571500">
              <a:lnSpc>
                <a:spcPct val="80000"/>
              </a:lnSpc>
              <a:buFont typeface="Arial" panose="020B0604020202020204" pitchFamily="34" charset="0"/>
              <a:buChar char="•"/>
              <a:defRPr/>
            </a:pPr>
            <a:r>
              <a:rPr lang="nl-BE" sz="3200" dirty="0">
                <a:solidFill>
                  <a:prstClr val="black"/>
                </a:solidFill>
              </a:rPr>
              <a:t>On </a:t>
            </a:r>
            <a:r>
              <a:rPr lang="nl-BE" sz="3200" dirty="0" err="1">
                <a:solidFill>
                  <a:prstClr val="black"/>
                </a:solidFill>
              </a:rPr>
              <a:t>average</a:t>
            </a:r>
            <a:r>
              <a:rPr lang="nl-BE" sz="3200" dirty="0">
                <a:solidFill>
                  <a:prstClr val="black"/>
                </a:solidFill>
              </a:rPr>
              <a:t> 8 </a:t>
            </a:r>
            <a:r>
              <a:rPr lang="nl-BE" sz="3200" dirty="0" err="1">
                <a:solidFill>
                  <a:prstClr val="black"/>
                </a:solidFill>
              </a:rPr>
              <a:t>to</a:t>
            </a:r>
            <a:r>
              <a:rPr lang="nl-BE" sz="3200" dirty="0">
                <a:solidFill>
                  <a:prstClr val="black"/>
                </a:solidFill>
              </a:rPr>
              <a:t> 12 </a:t>
            </a:r>
            <a:r>
              <a:rPr lang="nl-BE" sz="3200" dirty="0" err="1">
                <a:solidFill>
                  <a:prstClr val="black"/>
                </a:solidFill>
              </a:rPr>
              <a:t>words</a:t>
            </a:r>
            <a:endParaRPr lang="nl-BE" sz="3200" dirty="0"/>
          </a:p>
          <a:p>
            <a:pPr marL="571500" indent="-571500">
              <a:lnSpc>
                <a:spcPct val="80000"/>
              </a:lnSpc>
              <a:buFont typeface="Arial" panose="020B0604020202020204" pitchFamily="34" charset="0"/>
              <a:buChar char="•"/>
              <a:defRPr/>
            </a:pPr>
            <a:r>
              <a:rPr lang="nl-BE" sz="3200" b="1" dirty="0">
                <a:solidFill>
                  <a:prstClr val="black"/>
                </a:solidFill>
              </a:rPr>
              <a:t>First</a:t>
            </a:r>
            <a:r>
              <a:rPr lang="nl-BE" sz="3200" dirty="0">
                <a:solidFill>
                  <a:prstClr val="black"/>
                </a:solidFill>
              </a:rPr>
              <a:t> </a:t>
            </a:r>
            <a:r>
              <a:rPr lang="nl-BE" sz="3200" dirty="0" err="1">
                <a:solidFill>
                  <a:prstClr val="black"/>
                </a:solidFill>
              </a:rPr>
              <a:t>and</a:t>
            </a:r>
            <a:r>
              <a:rPr lang="nl-BE" sz="3200" dirty="0">
                <a:solidFill>
                  <a:prstClr val="black"/>
                </a:solidFill>
              </a:rPr>
              <a:t> </a:t>
            </a:r>
            <a:r>
              <a:rPr lang="nl-BE" sz="3200" b="1" dirty="0">
                <a:solidFill>
                  <a:prstClr val="black"/>
                </a:solidFill>
              </a:rPr>
              <a:t>last</a:t>
            </a:r>
            <a:r>
              <a:rPr lang="nl-BE" sz="3200" dirty="0">
                <a:solidFill>
                  <a:prstClr val="black"/>
                </a:solidFill>
              </a:rPr>
              <a:t> item</a:t>
            </a:r>
          </a:p>
          <a:p>
            <a:pPr marL="1143000" lvl="1" indent="-457200">
              <a:lnSpc>
                <a:spcPct val="80000"/>
              </a:lnSpc>
              <a:buFont typeface="Arial" panose="020B0604020202020204" pitchFamily="34" charset="0"/>
              <a:buChar char="•"/>
              <a:defRPr/>
            </a:pPr>
            <a:r>
              <a:rPr lang="nl-BE" sz="3200" dirty="0">
                <a:solidFill>
                  <a:prstClr val="black"/>
                </a:solidFill>
              </a:rPr>
              <a:t>= priority effect </a:t>
            </a:r>
            <a:r>
              <a:rPr lang="nl-BE" sz="3200" dirty="0" err="1">
                <a:solidFill>
                  <a:prstClr val="black"/>
                </a:solidFill>
              </a:rPr>
              <a:t>and</a:t>
            </a:r>
            <a:r>
              <a:rPr lang="nl-BE" sz="3200" dirty="0">
                <a:solidFill>
                  <a:prstClr val="black"/>
                </a:solidFill>
              </a:rPr>
              <a:t> </a:t>
            </a:r>
            <a:r>
              <a:rPr lang="nl-BE" sz="3200" dirty="0" err="1">
                <a:solidFill>
                  <a:prstClr val="black"/>
                </a:solidFill>
              </a:rPr>
              <a:t>recency</a:t>
            </a:r>
            <a:r>
              <a:rPr lang="nl-BE" sz="3200" dirty="0">
                <a:solidFill>
                  <a:prstClr val="black"/>
                </a:solidFill>
              </a:rPr>
              <a:t> effect</a:t>
            </a:r>
            <a:endParaRPr lang="nl-BE" sz="3200" dirty="0"/>
          </a:p>
          <a:p>
            <a:pPr marL="571500" indent="-571500">
              <a:lnSpc>
                <a:spcPct val="80000"/>
              </a:lnSpc>
              <a:buFont typeface="Arial" panose="020B0604020202020204" pitchFamily="34" charset="0"/>
              <a:buChar char="•"/>
              <a:defRPr/>
            </a:pPr>
            <a:r>
              <a:rPr lang="nl-BE" sz="3200" dirty="0">
                <a:solidFill>
                  <a:prstClr val="black"/>
                </a:solidFill>
                <a:sym typeface="Wingdings" panose="05000000000000000000" pitchFamily="2" charset="2"/>
              </a:rPr>
              <a:t>Items </a:t>
            </a:r>
            <a:r>
              <a:rPr lang="nl-BE" sz="3200" dirty="0" err="1">
                <a:solidFill>
                  <a:prstClr val="black"/>
                </a:solidFill>
                <a:sym typeface="Wingdings" panose="05000000000000000000" pitchFamily="2" charset="2"/>
              </a:rPr>
              <a:t>you</a:t>
            </a:r>
            <a:r>
              <a:rPr lang="nl-BE" sz="3200" dirty="0">
                <a:solidFill>
                  <a:prstClr val="black"/>
                </a:solidFill>
                <a:sym typeface="Wingdings" panose="05000000000000000000" pitchFamily="2" charset="2"/>
              </a:rPr>
              <a:t> </a:t>
            </a:r>
            <a:r>
              <a:rPr lang="nl-BE" sz="3200" dirty="0" err="1">
                <a:solidFill>
                  <a:prstClr val="black"/>
                </a:solidFill>
                <a:sym typeface="Wingdings" panose="05000000000000000000" pitchFamily="2" charset="2"/>
              </a:rPr>
              <a:t>can</a:t>
            </a:r>
            <a:r>
              <a:rPr lang="nl-BE" sz="3200" dirty="0">
                <a:solidFill>
                  <a:prstClr val="black"/>
                </a:solidFill>
                <a:sym typeface="Wingdings" panose="05000000000000000000" pitchFamily="2" charset="2"/>
              </a:rPr>
              <a:t> </a:t>
            </a:r>
            <a:r>
              <a:rPr lang="nl-BE" sz="3200" b="1" dirty="0" err="1">
                <a:solidFill>
                  <a:prstClr val="black"/>
                </a:solidFill>
                <a:sym typeface="Wingdings" panose="05000000000000000000" pitchFamily="2" charset="2"/>
              </a:rPr>
              <a:t>interconnect</a:t>
            </a:r>
            <a:r>
              <a:rPr lang="nl-BE" sz="3200" dirty="0">
                <a:solidFill>
                  <a:prstClr val="black"/>
                </a:solidFill>
                <a:sym typeface="Wingdings" panose="05000000000000000000" pitchFamily="2" charset="2"/>
              </a:rPr>
              <a:t>  </a:t>
            </a:r>
            <a:r>
              <a:rPr lang="nl-BE" sz="3200" dirty="0" err="1">
                <a:solidFill>
                  <a:prstClr val="black"/>
                </a:solidFill>
                <a:sym typeface="Wingdings" panose="05000000000000000000" pitchFamily="2" charset="2"/>
              </a:rPr>
              <a:t>study</a:t>
            </a:r>
            <a:r>
              <a:rPr lang="nl-BE" sz="3200" dirty="0">
                <a:solidFill>
                  <a:prstClr val="black"/>
                </a:solidFill>
                <a:sym typeface="Wingdings" panose="05000000000000000000" pitchFamily="2" charset="2"/>
              </a:rPr>
              <a:t> </a:t>
            </a:r>
            <a:r>
              <a:rPr lang="nl-BE" sz="3200" dirty="0" err="1">
                <a:solidFill>
                  <a:prstClr val="black"/>
                </a:solidFill>
                <a:sym typeface="Wingdings" panose="05000000000000000000" pitchFamily="2" charset="2"/>
              </a:rPr>
              <a:t>within</a:t>
            </a:r>
            <a:r>
              <a:rPr lang="nl-BE" sz="3200" dirty="0">
                <a:solidFill>
                  <a:prstClr val="black"/>
                </a:solidFill>
                <a:sym typeface="Wingdings" panose="05000000000000000000" pitchFamily="2" charset="2"/>
              </a:rPr>
              <a:t> </a:t>
            </a:r>
            <a:r>
              <a:rPr lang="nl-BE" sz="3200" b="1" dirty="0">
                <a:solidFill>
                  <a:prstClr val="black"/>
                </a:solidFill>
                <a:sym typeface="Wingdings" panose="05000000000000000000" pitchFamily="2" charset="2"/>
              </a:rPr>
              <a:t>context</a:t>
            </a:r>
            <a:endParaRPr lang="nl-BE" sz="3200" b="1" dirty="0">
              <a:solidFill>
                <a:prstClr val="black"/>
              </a:solidFill>
            </a:endParaRPr>
          </a:p>
          <a:p>
            <a:pPr marL="1143000" lvl="1" indent="-457200">
              <a:lnSpc>
                <a:spcPct val="80000"/>
              </a:lnSpc>
              <a:buFont typeface="Arial" panose="020B0604020202020204" pitchFamily="34" charset="0"/>
              <a:buChar char="•"/>
              <a:defRPr/>
            </a:pPr>
            <a:r>
              <a:rPr lang="nl-BE" sz="3200" dirty="0">
                <a:solidFill>
                  <a:prstClr val="black"/>
                </a:solidFill>
              </a:rPr>
              <a:t>= </a:t>
            </a:r>
            <a:r>
              <a:rPr lang="nl-BE" sz="3200" dirty="0" err="1">
                <a:solidFill>
                  <a:prstClr val="black"/>
                </a:solidFill>
              </a:rPr>
              <a:t>narrative</a:t>
            </a:r>
            <a:r>
              <a:rPr lang="nl-BE" sz="3200" dirty="0">
                <a:solidFill>
                  <a:prstClr val="black"/>
                </a:solidFill>
              </a:rPr>
              <a:t> </a:t>
            </a:r>
            <a:r>
              <a:rPr lang="nl-BE" sz="3200" dirty="0" err="1">
                <a:solidFill>
                  <a:prstClr val="black"/>
                </a:solidFill>
              </a:rPr>
              <a:t>technique</a:t>
            </a:r>
            <a:endParaRPr lang="nl-BE" sz="3200" dirty="0">
              <a:solidFill>
                <a:prstClr val="black"/>
              </a:solidFill>
            </a:endParaRPr>
          </a:p>
          <a:p>
            <a:pPr marL="571500" indent="-571500">
              <a:lnSpc>
                <a:spcPct val="80000"/>
              </a:lnSpc>
              <a:buFont typeface="Arial" panose="020B0604020202020204" pitchFamily="34" charset="0"/>
              <a:buChar char="•"/>
              <a:defRPr/>
            </a:pPr>
            <a:r>
              <a:rPr lang="nl-BE" sz="3200" dirty="0">
                <a:solidFill>
                  <a:prstClr val="black"/>
                </a:solidFill>
              </a:rPr>
              <a:t>Information </a:t>
            </a:r>
            <a:r>
              <a:rPr lang="nl-BE" sz="3200" b="1" dirty="0" err="1">
                <a:solidFill>
                  <a:prstClr val="black"/>
                </a:solidFill>
              </a:rPr>
              <a:t>visual</a:t>
            </a:r>
            <a:r>
              <a:rPr lang="nl-BE" sz="3200" dirty="0">
                <a:solidFill>
                  <a:prstClr val="black"/>
                </a:solidFill>
              </a:rPr>
              <a:t>, </a:t>
            </a:r>
            <a:r>
              <a:rPr lang="nl-BE" sz="3200" b="1" dirty="0" err="1">
                <a:solidFill>
                  <a:prstClr val="black"/>
                </a:solidFill>
              </a:rPr>
              <a:t>auditory</a:t>
            </a:r>
            <a:r>
              <a:rPr lang="nl-BE" sz="3200" dirty="0">
                <a:solidFill>
                  <a:prstClr val="black"/>
                </a:solidFill>
              </a:rPr>
              <a:t> </a:t>
            </a:r>
            <a:r>
              <a:rPr lang="nl-BE" sz="3200" dirty="0" err="1">
                <a:solidFill>
                  <a:prstClr val="black"/>
                </a:solidFill>
              </a:rPr>
              <a:t>and</a:t>
            </a:r>
            <a:r>
              <a:rPr lang="nl-BE" sz="3200" dirty="0">
                <a:solidFill>
                  <a:prstClr val="black"/>
                </a:solidFill>
              </a:rPr>
              <a:t> </a:t>
            </a:r>
            <a:r>
              <a:rPr lang="nl-BE" sz="3200" dirty="0" err="1">
                <a:solidFill>
                  <a:prstClr val="black"/>
                </a:solidFill>
              </a:rPr>
              <a:t>linked</a:t>
            </a:r>
            <a:r>
              <a:rPr lang="nl-BE" sz="3200" dirty="0">
                <a:solidFill>
                  <a:prstClr val="black"/>
                </a:solidFill>
              </a:rPr>
              <a:t> </a:t>
            </a:r>
            <a:r>
              <a:rPr lang="nl-BE" sz="3200" dirty="0" err="1">
                <a:solidFill>
                  <a:prstClr val="black"/>
                </a:solidFill>
              </a:rPr>
              <a:t>to</a:t>
            </a:r>
            <a:r>
              <a:rPr lang="nl-BE" sz="3200" dirty="0">
                <a:solidFill>
                  <a:prstClr val="black"/>
                </a:solidFill>
              </a:rPr>
              <a:t> </a:t>
            </a:r>
            <a:r>
              <a:rPr lang="nl-BE" sz="3200" b="1" dirty="0" err="1">
                <a:solidFill>
                  <a:prstClr val="black"/>
                </a:solidFill>
              </a:rPr>
              <a:t>movement</a:t>
            </a:r>
            <a:endParaRPr lang="nl-BE" sz="3200" b="1" dirty="0">
              <a:solidFill>
                <a:prstClr val="black"/>
              </a:solidFill>
            </a:endParaRPr>
          </a:p>
          <a:p>
            <a:pPr marL="571500" indent="-571500">
              <a:lnSpc>
                <a:spcPct val="80000"/>
              </a:lnSpc>
              <a:buFont typeface="Arial" panose="020B0604020202020204" pitchFamily="34" charset="0"/>
              <a:buChar char="•"/>
              <a:defRPr/>
            </a:pPr>
            <a:r>
              <a:rPr lang="nl-BE" sz="3200" dirty="0">
                <a:solidFill>
                  <a:prstClr val="black"/>
                </a:solidFill>
              </a:rPr>
              <a:t>Items </a:t>
            </a:r>
            <a:r>
              <a:rPr lang="nl-BE" sz="3200" dirty="0" err="1">
                <a:solidFill>
                  <a:prstClr val="black"/>
                </a:solidFill>
              </a:rPr>
              <a:t>that</a:t>
            </a:r>
            <a:r>
              <a:rPr lang="nl-BE" sz="3200" dirty="0">
                <a:solidFill>
                  <a:prstClr val="black"/>
                </a:solidFill>
              </a:rPr>
              <a:t> </a:t>
            </a:r>
            <a:r>
              <a:rPr lang="nl-BE" sz="3200" dirty="0" err="1">
                <a:solidFill>
                  <a:prstClr val="black"/>
                </a:solidFill>
              </a:rPr>
              <a:t>may</a:t>
            </a:r>
            <a:r>
              <a:rPr lang="nl-BE" sz="3200" dirty="0">
                <a:solidFill>
                  <a:prstClr val="black"/>
                </a:solidFill>
              </a:rPr>
              <a:t> </a:t>
            </a:r>
            <a:r>
              <a:rPr lang="nl-BE" sz="3200" dirty="0" err="1">
                <a:solidFill>
                  <a:prstClr val="black"/>
                </a:solidFill>
              </a:rPr>
              <a:t>relate</a:t>
            </a:r>
            <a:r>
              <a:rPr lang="nl-BE" sz="3200" dirty="0">
                <a:solidFill>
                  <a:prstClr val="black"/>
                </a:solidFill>
              </a:rPr>
              <a:t> </a:t>
            </a:r>
            <a:r>
              <a:rPr lang="nl-BE" sz="3200" dirty="0" err="1">
                <a:solidFill>
                  <a:prstClr val="black"/>
                </a:solidFill>
              </a:rPr>
              <a:t>to</a:t>
            </a:r>
            <a:r>
              <a:rPr lang="nl-BE" sz="3200" dirty="0">
                <a:solidFill>
                  <a:prstClr val="black"/>
                </a:solidFill>
              </a:rPr>
              <a:t> </a:t>
            </a:r>
            <a:r>
              <a:rPr lang="nl-BE" sz="3200" b="1" dirty="0" err="1">
                <a:solidFill>
                  <a:prstClr val="black"/>
                </a:solidFill>
              </a:rPr>
              <a:t>you</a:t>
            </a:r>
            <a:endParaRPr lang="nl-BE" sz="3200" b="1" dirty="0">
              <a:solidFill>
                <a:prstClr val="black"/>
              </a:solidFill>
            </a:endParaRPr>
          </a:p>
          <a:p>
            <a:pPr marL="571500" indent="-571500">
              <a:lnSpc>
                <a:spcPct val="80000"/>
              </a:lnSpc>
              <a:buFont typeface="Arial" panose="020B0604020202020204" pitchFamily="34" charset="0"/>
              <a:buChar char="•"/>
              <a:defRPr/>
            </a:pPr>
            <a:r>
              <a:rPr lang="nl-BE" sz="3200" dirty="0" err="1">
                <a:solidFill>
                  <a:prstClr val="black"/>
                </a:solidFill>
              </a:rPr>
              <a:t>Words</a:t>
            </a:r>
            <a:r>
              <a:rPr lang="nl-BE" sz="3200" dirty="0">
                <a:solidFill>
                  <a:prstClr val="black"/>
                </a:solidFill>
              </a:rPr>
              <a:t> </a:t>
            </a:r>
            <a:r>
              <a:rPr lang="nl-BE" sz="3200" dirty="0" err="1">
                <a:solidFill>
                  <a:prstClr val="black"/>
                </a:solidFill>
              </a:rPr>
              <a:t>you</a:t>
            </a:r>
            <a:r>
              <a:rPr lang="nl-BE" sz="3200" dirty="0">
                <a:solidFill>
                  <a:prstClr val="black"/>
                </a:solidFill>
              </a:rPr>
              <a:t> </a:t>
            </a:r>
            <a:r>
              <a:rPr lang="nl-BE" sz="3200" b="1" dirty="0" err="1">
                <a:solidFill>
                  <a:prstClr val="black"/>
                </a:solidFill>
              </a:rPr>
              <a:t>understand</a:t>
            </a:r>
            <a:endParaRPr lang="nl-BE" sz="3200" b="1" dirty="0">
              <a:solidFill>
                <a:prstClr val="black"/>
              </a:solidFill>
            </a:endParaRPr>
          </a:p>
          <a:p>
            <a:pPr marL="571500" indent="-571500">
              <a:lnSpc>
                <a:spcPct val="80000"/>
              </a:lnSpc>
              <a:buFont typeface="Arial" panose="020B0604020202020204" pitchFamily="34" charset="0"/>
              <a:buChar char="•"/>
              <a:defRPr/>
            </a:pPr>
            <a:r>
              <a:rPr lang="nl-BE" sz="3200" b="1" dirty="0">
                <a:solidFill>
                  <a:prstClr val="black"/>
                </a:solidFill>
              </a:rPr>
              <a:t>Paper</a:t>
            </a:r>
            <a:r>
              <a:rPr lang="nl-BE" sz="3200" dirty="0">
                <a:solidFill>
                  <a:prstClr val="black"/>
                </a:solidFill>
              </a:rPr>
              <a:t> </a:t>
            </a:r>
            <a:r>
              <a:rPr lang="nl-BE" sz="3200" dirty="0" err="1">
                <a:solidFill>
                  <a:prstClr val="black"/>
                </a:solidFill>
              </a:rPr>
              <a:t>vs</a:t>
            </a:r>
            <a:r>
              <a:rPr lang="nl-BE" sz="3200" dirty="0">
                <a:solidFill>
                  <a:prstClr val="black"/>
                </a:solidFill>
              </a:rPr>
              <a:t> screen</a:t>
            </a:r>
          </a:p>
          <a:p>
            <a:pPr marL="571500" indent="-571500">
              <a:lnSpc>
                <a:spcPct val="80000"/>
              </a:lnSpc>
              <a:buFont typeface="Arial" panose="020B0604020202020204" pitchFamily="34" charset="0"/>
              <a:buChar char="•"/>
              <a:defRPr/>
            </a:pPr>
            <a:r>
              <a:rPr lang="nl-BE" sz="3200" dirty="0" err="1">
                <a:solidFill>
                  <a:prstClr val="black"/>
                </a:solidFill>
              </a:rPr>
              <a:t>By</a:t>
            </a:r>
            <a:r>
              <a:rPr lang="nl-BE" sz="3200" dirty="0">
                <a:solidFill>
                  <a:prstClr val="black"/>
                </a:solidFill>
              </a:rPr>
              <a:t> </a:t>
            </a:r>
            <a:r>
              <a:rPr lang="nl-BE" sz="3200" b="1" dirty="0" err="1">
                <a:solidFill>
                  <a:prstClr val="black"/>
                </a:solidFill>
              </a:rPr>
              <a:t>repetition</a:t>
            </a:r>
            <a:endParaRPr lang="nl-BE" sz="3200" b="1" dirty="0">
              <a:solidFill>
                <a:prstClr val="black"/>
              </a:solidFill>
            </a:endParaRPr>
          </a:p>
        </p:txBody>
      </p:sp>
      <p:sp>
        <p:nvSpPr>
          <p:cNvPr id="3" name="Tijdelijke aanduiding voor dianummer 2">
            <a:extLst>
              <a:ext uri="{FF2B5EF4-FFF2-40B4-BE49-F238E27FC236}">
                <a16:creationId xmlns:a16="http://schemas.microsoft.com/office/drawing/2014/main" id="{1CD8096F-EA59-33B6-6DB1-BAAEF3035932}"/>
              </a:ext>
            </a:extLst>
          </p:cNvPr>
          <p:cNvSpPr>
            <a:spLocks noGrp="1"/>
          </p:cNvSpPr>
          <p:nvPr>
            <p:ph type="sldNum" sz="quarter" idx="12"/>
          </p:nvPr>
        </p:nvSpPr>
        <p:spPr/>
        <p:txBody>
          <a:bodyPr/>
          <a:lstStyle/>
          <a:p>
            <a:fld id="{B7527A74-2D87-4307-9531-5A57D9647EEB}" type="slidenum">
              <a:rPr lang="nl-BE" smtClean="0"/>
              <a:pPr/>
              <a:t>5</a:t>
            </a:fld>
            <a:endParaRPr lang="nl-BE"/>
          </a:p>
        </p:txBody>
      </p:sp>
      <p:sp>
        <p:nvSpPr>
          <p:cNvPr id="4" name="Titel 3">
            <a:extLst>
              <a:ext uri="{FF2B5EF4-FFF2-40B4-BE49-F238E27FC236}">
                <a16:creationId xmlns:a16="http://schemas.microsoft.com/office/drawing/2014/main" id="{586CF9D4-E7C5-0F38-44B6-231F73B0588C}"/>
              </a:ext>
            </a:extLst>
          </p:cNvPr>
          <p:cNvSpPr>
            <a:spLocks noGrp="1"/>
          </p:cNvSpPr>
          <p:nvPr>
            <p:ph type="title"/>
          </p:nvPr>
        </p:nvSpPr>
        <p:spPr/>
        <p:txBody>
          <a:bodyPr/>
          <a:lstStyle/>
          <a:p>
            <a:r>
              <a:rPr lang="nl-BE" dirty="0"/>
              <a:t>How do we </a:t>
            </a:r>
            <a:r>
              <a:rPr lang="nl-BE" dirty="0" err="1"/>
              <a:t>remember</a:t>
            </a:r>
            <a:r>
              <a:rPr lang="nl-BE" dirty="0"/>
              <a:t>?</a:t>
            </a:r>
          </a:p>
        </p:txBody>
      </p:sp>
      <p:sp>
        <p:nvSpPr>
          <p:cNvPr id="5" name="Tijdelijke aanduiding voor voettekst 4">
            <a:extLst>
              <a:ext uri="{FF2B5EF4-FFF2-40B4-BE49-F238E27FC236}">
                <a16:creationId xmlns:a16="http://schemas.microsoft.com/office/drawing/2014/main" id="{78D455DD-408F-8C31-5E0F-DCAF98092FD5}"/>
              </a:ext>
            </a:extLst>
          </p:cNvPr>
          <p:cNvSpPr>
            <a:spLocks noGrp="1"/>
          </p:cNvSpPr>
          <p:nvPr>
            <p:ph type="ftr" sz="quarter" idx="11"/>
          </p:nvPr>
        </p:nvSpPr>
        <p:spPr/>
        <p:txBody>
          <a:bodyPr/>
          <a:lstStyle/>
          <a:p>
            <a:r>
              <a:rPr lang="nl-BE"/>
              <a:t>Learn to study</a:t>
            </a:r>
          </a:p>
        </p:txBody>
      </p:sp>
    </p:spTree>
    <p:extLst>
      <p:ext uri="{BB962C8B-B14F-4D97-AF65-F5344CB8AC3E}">
        <p14:creationId xmlns:p14="http://schemas.microsoft.com/office/powerpoint/2010/main" val="218762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723CDBE2-811A-5F9F-8743-2F1172310678}"/>
              </a:ext>
            </a:extLst>
          </p:cNvPr>
          <p:cNvSpPr>
            <a:spLocks noGrp="1"/>
          </p:cNvSpPr>
          <p:nvPr>
            <p:ph type="ftr" sz="quarter" idx="11"/>
          </p:nvPr>
        </p:nvSpPr>
        <p:spPr>
          <a:xfrm>
            <a:off x="6057900" y="9534525"/>
            <a:ext cx="6172200" cy="547687"/>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Learn to study</a:t>
            </a:r>
          </a:p>
        </p:txBody>
      </p:sp>
      <p:sp>
        <p:nvSpPr>
          <p:cNvPr id="3" name="Tijdelijke aanduiding voor dianummer 2">
            <a:extLst>
              <a:ext uri="{FF2B5EF4-FFF2-40B4-BE49-F238E27FC236}">
                <a16:creationId xmlns:a16="http://schemas.microsoft.com/office/drawing/2014/main" id="{E138F4DD-96E5-DBBD-9046-E52B28400908}"/>
              </a:ext>
            </a:extLst>
          </p:cNvPr>
          <p:cNvSpPr>
            <a:spLocks noGrp="1"/>
          </p:cNvSpPr>
          <p:nvPr>
            <p:ph type="sldNum" sz="quarter" idx="12"/>
          </p:nvPr>
        </p:nvSpPr>
        <p:spPr>
          <a:xfrm>
            <a:off x="12915900" y="9534525"/>
            <a:ext cx="4114800" cy="547687"/>
          </a:xfrm>
        </p:spPr>
        <p:txBody>
          <a:bodyPr vert="horz" lIns="91440" tIns="45720" rIns="91440" bIns="45720" rtlCol="0" anchor="ctr">
            <a:normAutofit/>
          </a:bodyPr>
          <a:lstStyle/>
          <a:p>
            <a:pPr defTabSz="914400">
              <a:spcAft>
                <a:spcPts val="600"/>
              </a:spcAft>
            </a:pPr>
            <a:fld id="{B7527A74-2D87-4307-9531-5A57D9647EEB}" type="slidenum">
              <a:rPr lang="en-US" sz="1200" smtClean="0">
                <a:solidFill>
                  <a:schemeClr val="tx1">
                    <a:tint val="75000"/>
                  </a:schemeClr>
                </a:solidFill>
              </a:rPr>
              <a:pPr defTabSz="914400">
                <a:spcAft>
                  <a:spcPts val="600"/>
                </a:spcAft>
              </a:pPr>
              <a:t>6</a:t>
            </a:fld>
            <a:endParaRPr lang="en-US" sz="1200">
              <a:solidFill>
                <a:schemeClr val="tx1">
                  <a:tint val="75000"/>
                </a:schemeClr>
              </a:solidFill>
            </a:endParaRPr>
          </a:p>
        </p:txBody>
      </p:sp>
      <p:pic>
        <p:nvPicPr>
          <p:cNvPr id="2" name="Afbeelding 1">
            <a:extLst>
              <a:ext uri="{FF2B5EF4-FFF2-40B4-BE49-F238E27FC236}">
                <a16:creationId xmlns:a16="http://schemas.microsoft.com/office/drawing/2014/main" id="{B995E8EE-5B12-74C6-DB91-5142F94838DA}"/>
              </a:ext>
            </a:extLst>
          </p:cNvPr>
          <p:cNvPicPr>
            <a:picLocks noChangeAspect="1"/>
          </p:cNvPicPr>
          <p:nvPr/>
        </p:nvPicPr>
        <p:blipFill>
          <a:blip r:embed="rId2"/>
          <a:stretch>
            <a:fillRect/>
          </a:stretch>
        </p:blipFill>
        <p:spPr>
          <a:xfrm>
            <a:off x="1262742" y="1813122"/>
            <a:ext cx="14702971" cy="7329004"/>
          </a:xfrm>
          <a:prstGeom prst="rect">
            <a:avLst/>
          </a:prstGeom>
        </p:spPr>
      </p:pic>
      <p:sp>
        <p:nvSpPr>
          <p:cNvPr id="4" name="Tekstvak 3">
            <a:extLst>
              <a:ext uri="{FF2B5EF4-FFF2-40B4-BE49-F238E27FC236}">
                <a16:creationId xmlns:a16="http://schemas.microsoft.com/office/drawing/2014/main" id="{C5C0A8DA-D7A5-D8A2-E341-C8696A007D79}"/>
              </a:ext>
            </a:extLst>
          </p:cNvPr>
          <p:cNvSpPr txBox="1"/>
          <p:nvPr/>
        </p:nvSpPr>
        <p:spPr>
          <a:xfrm>
            <a:off x="3381828" y="8571866"/>
            <a:ext cx="1074057" cy="584775"/>
          </a:xfrm>
          <a:prstGeom prst="rect">
            <a:avLst/>
          </a:prstGeom>
          <a:solidFill>
            <a:schemeClr val="bg1"/>
          </a:solidFill>
          <a:ln>
            <a:solidFill>
              <a:schemeClr val="bg1"/>
            </a:solidFill>
          </a:ln>
        </p:spPr>
        <p:txBody>
          <a:bodyPr wrap="square" rtlCol="0">
            <a:spAutoFit/>
          </a:bodyPr>
          <a:lstStyle/>
          <a:p>
            <a:r>
              <a:rPr lang="nl-BE" sz="3200" b="1" dirty="0" err="1"/>
              <a:t>Hour</a:t>
            </a:r>
            <a:endParaRPr lang="nl-BE" b="1" dirty="0"/>
          </a:p>
        </p:txBody>
      </p:sp>
      <p:sp>
        <p:nvSpPr>
          <p:cNvPr id="7" name="Tekstvak 6">
            <a:extLst>
              <a:ext uri="{FF2B5EF4-FFF2-40B4-BE49-F238E27FC236}">
                <a16:creationId xmlns:a16="http://schemas.microsoft.com/office/drawing/2014/main" id="{EF6C0A27-1478-8B67-A97E-CCEC3B7CD046}"/>
              </a:ext>
            </a:extLst>
          </p:cNvPr>
          <p:cNvSpPr txBox="1"/>
          <p:nvPr/>
        </p:nvSpPr>
        <p:spPr>
          <a:xfrm>
            <a:off x="5442856" y="8602643"/>
            <a:ext cx="914400" cy="523220"/>
          </a:xfrm>
          <a:prstGeom prst="rect">
            <a:avLst/>
          </a:prstGeom>
          <a:solidFill>
            <a:schemeClr val="bg1"/>
          </a:solidFill>
          <a:ln>
            <a:solidFill>
              <a:schemeClr val="bg1"/>
            </a:solidFill>
          </a:ln>
        </p:spPr>
        <p:txBody>
          <a:bodyPr wrap="square" rtlCol="0">
            <a:spAutoFit/>
          </a:bodyPr>
          <a:lstStyle/>
          <a:p>
            <a:r>
              <a:rPr lang="nl-BE" sz="2800" b="1" dirty="0"/>
              <a:t>Day</a:t>
            </a:r>
            <a:endParaRPr lang="nl-BE" b="1" dirty="0"/>
          </a:p>
        </p:txBody>
      </p:sp>
      <p:sp>
        <p:nvSpPr>
          <p:cNvPr id="8" name="Tekstvak 7">
            <a:extLst>
              <a:ext uri="{FF2B5EF4-FFF2-40B4-BE49-F238E27FC236}">
                <a16:creationId xmlns:a16="http://schemas.microsoft.com/office/drawing/2014/main" id="{7945A0C3-B217-FD0E-392F-1FE7F7E6934C}"/>
              </a:ext>
            </a:extLst>
          </p:cNvPr>
          <p:cNvSpPr txBox="1"/>
          <p:nvPr/>
        </p:nvSpPr>
        <p:spPr>
          <a:xfrm>
            <a:off x="10508343" y="8602643"/>
            <a:ext cx="1721757" cy="523220"/>
          </a:xfrm>
          <a:prstGeom prst="rect">
            <a:avLst/>
          </a:prstGeom>
          <a:solidFill>
            <a:schemeClr val="bg1"/>
          </a:solidFill>
          <a:ln>
            <a:solidFill>
              <a:schemeClr val="bg1"/>
            </a:solidFill>
          </a:ln>
        </p:spPr>
        <p:txBody>
          <a:bodyPr wrap="square" rtlCol="0">
            <a:spAutoFit/>
          </a:bodyPr>
          <a:lstStyle/>
          <a:p>
            <a:r>
              <a:rPr lang="nl-BE" sz="2800" b="1" dirty="0" err="1"/>
              <a:t>Month</a:t>
            </a:r>
            <a:endParaRPr lang="nl-BE" b="1" dirty="0"/>
          </a:p>
        </p:txBody>
      </p:sp>
      <p:sp>
        <p:nvSpPr>
          <p:cNvPr id="9" name="Tekstvak 8">
            <a:extLst>
              <a:ext uri="{FF2B5EF4-FFF2-40B4-BE49-F238E27FC236}">
                <a16:creationId xmlns:a16="http://schemas.microsoft.com/office/drawing/2014/main" id="{AFC28C9C-EF93-78C5-B015-5BC54248A6F5}"/>
              </a:ext>
            </a:extLst>
          </p:cNvPr>
          <p:cNvSpPr txBox="1"/>
          <p:nvPr/>
        </p:nvSpPr>
        <p:spPr>
          <a:xfrm>
            <a:off x="12915900" y="8602643"/>
            <a:ext cx="1721757" cy="523220"/>
          </a:xfrm>
          <a:prstGeom prst="rect">
            <a:avLst/>
          </a:prstGeom>
          <a:solidFill>
            <a:schemeClr val="bg1"/>
          </a:solidFill>
          <a:ln>
            <a:solidFill>
              <a:schemeClr val="bg1"/>
            </a:solidFill>
          </a:ln>
        </p:spPr>
        <p:txBody>
          <a:bodyPr wrap="square" rtlCol="0">
            <a:spAutoFit/>
          </a:bodyPr>
          <a:lstStyle/>
          <a:p>
            <a:r>
              <a:rPr lang="nl-BE" sz="2800" b="1" dirty="0" err="1"/>
              <a:t>Month</a:t>
            </a:r>
            <a:endParaRPr lang="nl-BE" b="1" dirty="0"/>
          </a:p>
        </p:txBody>
      </p:sp>
    </p:spTree>
    <p:extLst>
      <p:ext uri="{BB962C8B-B14F-4D97-AF65-F5344CB8AC3E}">
        <p14:creationId xmlns:p14="http://schemas.microsoft.com/office/powerpoint/2010/main" val="332888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5FBFF8-6CA9-8DBC-4509-4A2C1BE3C309}"/>
              </a:ext>
            </a:extLst>
          </p:cNvPr>
          <p:cNvSpPr>
            <a:spLocks noGrp="1"/>
          </p:cNvSpPr>
          <p:nvPr>
            <p:ph type="body" sz="quarter" idx="17"/>
          </p:nvPr>
        </p:nvSpPr>
        <p:spPr/>
        <p:txBody>
          <a:bodyPr/>
          <a:lstStyle/>
          <a:p>
            <a:endParaRPr lang="en-GB" dirty="0"/>
          </a:p>
          <a:p>
            <a:pPr algn="ctr"/>
            <a:endParaRPr lang="en-GB" dirty="0"/>
          </a:p>
          <a:p>
            <a:pPr algn="ctr"/>
            <a:r>
              <a:rPr lang="en-GB" dirty="0"/>
              <a:t>‘Memorising learning material is a </a:t>
            </a:r>
            <a:r>
              <a:rPr lang="en-GB" b="1" dirty="0"/>
              <a:t>systematic</a:t>
            </a:r>
            <a:r>
              <a:rPr lang="en-GB" dirty="0"/>
              <a:t> way: </a:t>
            </a:r>
          </a:p>
          <a:p>
            <a:pPr algn="ctr"/>
            <a:r>
              <a:rPr lang="en-GB" dirty="0"/>
              <a:t>from a </a:t>
            </a:r>
            <a:r>
              <a:rPr lang="en-GB" b="1" dirty="0"/>
              <a:t>structure</a:t>
            </a:r>
            <a:r>
              <a:rPr lang="en-GB" dirty="0"/>
              <a:t> that you </a:t>
            </a:r>
            <a:r>
              <a:rPr lang="en-GB" b="1" dirty="0"/>
              <a:t>sought</a:t>
            </a:r>
            <a:r>
              <a:rPr lang="en-GB" dirty="0"/>
              <a:t> yourself, </a:t>
            </a:r>
          </a:p>
          <a:p>
            <a:pPr algn="ctr"/>
            <a:r>
              <a:rPr lang="en-GB" b="1" dirty="0"/>
              <a:t>understood</a:t>
            </a:r>
            <a:r>
              <a:rPr lang="en-GB" dirty="0"/>
              <a:t> and that gave you </a:t>
            </a:r>
            <a:r>
              <a:rPr lang="en-GB" b="1" dirty="0"/>
              <a:t>insight</a:t>
            </a:r>
            <a:r>
              <a:rPr lang="en-GB" dirty="0"/>
              <a:t> into the course.’</a:t>
            </a:r>
          </a:p>
        </p:txBody>
      </p:sp>
      <p:sp>
        <p:nvSpPr>
          <p:cNvPr id="3" name="Tijdelijke aanduiding voor dianummer 2">
            <a:extLst>
              <a:ext uri="{FF2B5EF4-FFF2-40B4-BE49-F238E27FC236}">
                <a16:creationId xmlns:a16="http://schemas.microsoft.com/office/drawing/2014/main" id="{E39861EE-862A-FCA4-8BDC-19487BEB5DF8}"/>
              </a:ext>
            </a:extLst>
          </p:cNvPr>
          <p:cNvSpPr>
            <a:spLocks noGrp="1"/>
          </p:cNvSpPr>
          <p:nvPr>
            <p:ph type="sldNum" sz="quarter" idx="12"/>
          </p:nvPr>
        </p:nvSpPr>
        <p:spPr/>
        <p:txBody>
          <a:bodyPr/>
          <a:lstStyle/>
          <a:p>
            <a:fld id="{B7527A74-2D87-4307-9531-5A57D9647EEB}" type="slidenum">
              <a:rPr lang="nl-BE" smtClean="0"/>
              <a:pPr/>
              <a:t>7</a:t>
            </a:fld>
            <a:endParaRPr lang="nl-BE"/>
          </a:p>
        </p:txBody>
      </p:sp>
      <p:sp>
        <p:nvSpPr>
          <p:cNvPr id="4" name="Titel 3">
            <a:extLst>
              <a:ext uri="{FF2B5EF4-FFF2-40B4-BE49-F238E27FC236}">
                <a16:creationId xmlns:a16="http://schemas.microsoft.com/office/drawing/2014/main" id="{47683D0E-8E17-E29E-BFAC-B589E9DD99FD}"/>
              </a:ext>
            </a:extLst>
          </p:cNvPr>
          <p:cNvSpPr>
            <a:spLocks noGrp="1"/>
          </p:cNvSpPr>
          <p:nvPr>
            <p:ph type="title"/>
          </p:nvPr>
        </p:nvSpPr>
        <p:spPr/>
        <p:txBody>
          <a:bodyPr/>
          <a:lstStyle/>
          <a:p>
            <a:r>
              <a:rPr lang="nl-BE" dirty="0" err="1"/>
              <a:t>What</a:t>
            </a:r>
            <a:r>
              <a:rPr lang="nl-BE" dirty="0"/>
              <a:t> is </a:t>
            </a:r>
            <a:r>
              <a:rPr lang="nl-BE" dirty="0" err="1"/>
              <a:t>memorisation</a:t>
            </a:r>
            <a:r>
              <a:rPr lang="nl-BE" dirty="0"/>
              <a:t>?</a:t>
            </a:r>
          </a:p>
        </p:txBody>
      </p:sp>
      <p:sp>
        <p:nvSpPr>
          <p:cNvPr id="5" name="Tijdelijke aanduiding voor voettekst 4">
            <a:extLst>
              <a:ext uri="{FF2B5EF4-FFF2-40B4-BE49-F238E27FC236}">
                <a16:creationId xmlns:a16="http://schemas.microsoft.com/office/drawing/2014/main" id="{ECDE99E5-D408-26B3-7695-994657853F07}"/>
              </a:ext>
            </a:extLst>
          </p:cNvPr>
          <p:cNvSpPr>
            <a:spLocks noGrp="1"/>
          </p:cNvSpPr>
          <p:nvPr>
            <p:ph type="ftr" sz="quarter" idx="11"/>
          </p:nvPr>
        </p:nvSpPr>
        <p:spPr/>
        <p:txBody>
          <a:bodyPr/>
          <a:lstStyle/>
          <a:p>
            <a:r>
              <a:rPr lang="nl-BE"/>
              <a:t>Learn to study</a:t>
            </a:r>
          </a:p>
        </p:txBody>
      </p:sp>
      <p:pic>
        <p:nvPicPr>
          <p:cNvPr id="6" name="Afbeelding 5">
            <a:extLst>
              <a:ext uri="{FF2B5EF4-FFF2-40B4-BE49-F238E27FC236}">
                <a16:creationId xmlns:a16="http://schemas.microsoft.com/office/drawing/2014/main" id="{6F38DFCA-7281-4CD8-9C3E-4994FCD39FCF}"/>
              </a:ext>
            </a:extLst>
          </p:cNvPr>
          <p:cNvPicPr>
            <a:picLocks noChangeAspect="1"/>
          </p:cNvPicPr>
          <p:nvPr/>
        </p:nvPicPr>
        <p:blipFill>
          <a:blip r:embed="rId2"/>
          <a:stretch>
            <a:fillRect/>
          </a:stretch>
        </p:blipFill>
        <p:spPr>
          <a:xfrm>
            <a:off x="7340821" y="6057568"/>
            <a:ext cx="3606357" cy="2704768"/>
          </a:xfrm>
          <a:prstGeom prst="rect">
            <a:avLst/>
          </a:prstGeom>
          <a:noFill/>
        </p:spPr>
      </p:pic>
    </p:spTree>
    <p:extLst>
      <p:ext uri="{BB962C8B-B14F-4D97-AF65-F5344CB8AC3E}">
        <p14:creationId xmlns:p14="http://schemas.microsoft.com/office/powerpoint/2010/main" val="4731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6EC695B-1F51-52A4-7AE0-98113FC2419F}"/>
              </a:ext>
            </a:extLst>
          </p:cNvPr>
          <p:cNvSpPr>
            <a:spLocks noGrp="1"/>
          </p:cNvSpPr>
          <p:nvPr>
            <p:ph type="body" sz="quarter" idx="17"/>
          </p:nvPr>
        </p:nvSpPr>
        <p:spPr/>
        <p:txBody>
          <a:bodyPr/>
          <a:lstStyle/>
          <a:p>
            <a:pPr algn="ctr"/>
            <a:r>
              <a:rPr lang="nl-BE" b="1" dirty="0" err="1"/>
              <a:t>Memorise</a:t>
            </a:r>
            <a:endParaRPr lang="nl-BE" b="1" dirty="0"/>
          </a:p>
        </p:txBody>
      </p:sp>
      <p:sp>
        <p:nvSpPr>
          <p:cNvPr id="3" name="Tijdelijke aanduiding voor dianummer 2">
            <a:extLst>
              <a:ext uri="{FF2B5EF4-FFF2-40B4-BE49-F238E27FC236}">
                <a16:creationId xmlns:a16="http://schemas.microsoft.com/office/drawing/2014/main" id="{8EE4E466-40E4-DB0A-CB59-F123A247ACE3}"/>
              </a:ext>
            </a:extLst>
          </p:cNvPr>
          <p:cNvSpPr>
            <a:spLocks noGrp="1"/>
          </p:cNvSpPr>
          <p:nvPr>
            <p:ph type="sldNum" sz="quarter" idx="12"/>
          </p:nvPr>
        </p:nvSpPr>
        <p:spPr/>
        <p:txBody>
          <a:bodyPr/>
          <a:lstStyle/>
          <a:p>
            <a:fld id="{B7527A74-2D87-4307-9531-5A57D9647EEB}" type="slidenum">
              <a:rPr lang="nl-BE" smtClean="0"/>
              <a:pPr/>
              <a:t>8</a:t>
            </a:fld>
            <a:endParaRPr lang="nl-BE"/>
          </a:p>
        </p:txBody>
      </p:sp>
      <p:sp>
        <p:nvSpPr>
          <p:cNvPr id="4" name="Titel 3">
            <a:extLst>
              <a:ext uri="{FF2B5EF4-FFF2-40B4-BE49-F238E27FC236}">
                <a16:creationId xmlns:a16="http://schemas.microsoft.com/office/drawing/2014/main" id="{22457A1E-123F-9175-3ABD-D87894E8AFBE}"/>
              </a:ext>
            </a:extLst>
          </p:cNvPr>
          <p:cNvSpPr>
            <a:spLocks noGrp="1"/>
          </p:cNvSpPr>
          <p:nvPr>
            <p:ph type="title"/>
          </p:nvPr>
        </p:nvSpPr>
        <p:spPr/>
        <p:txBody>
          <a:bodyPr/>
          <a:lstStyle/>
          <a:p>
            <a:r>
              <a:rPr lang="nl-BE" dirty="0"/>
              <a:t>2 types of </a:t>
            </a:r>
            <a:r>
              <a:rPr lang="nl-BE" dirty="0" err="1"/>
              <a:t>learning</a:t>
            </a:r>
            <a:endParaRPr lang="nl-BE" dirty="0"/>
          </a:p>
        </p:txBody>
      </p:sp>
      <p:sp>
        <p:nvSpPr>
          <p:cNvPr id="5" name="Tijdelijke aanduiding voor voettekst 4">
            <a:extLst>
              <a:ext uri="{FF2B5EF4-FFF2-40B4-BE49-F238E27FC236}">
                <a16:creationId xmlns:a16="http://schemas.microsoft.com/office/drawing/2014/main" id="{A6581936-29F1-A1EF-0824-EAB61688A3C4}"/>
              </a:ext>
            </a:extLst>
          </p:cNvPr>
          <p:cNvSpPr>
            <a:spLocks noGrp="1"/>
          </p:cNvSpPr>
          <p:nvPr>
            <p:ph type="ftr" sz="quarter" idx="11"/>
          </p:nvPr>
        </p:nvSpPr>
        <p:spPr/>
        <p:txBody>
          <a:bodyPr/>
          <a:lstStyle/>
          <a:p>
            <a:r>
              <a:rPr lang="nl-BE"/>
              <a:t>Learn to study</a:t>
            </a:r>
          </a:p>
        </p:txBody>
      </p:sp>
      <p:graphicFrame>
        <p:nvGraphicFramePr>
          <p:cNvPr id="6" name="Tabel 6">
            <a:extLst>
              <a:ext uri="{FF2B5EF4-FFF2-40B4-BE49-F238E27FC236}">
                <a16:creationId xmlns:a16="http://schemas.microsoft.com/office/drawing/2014/main" id="{96F65E60-5A61-0B20-C0B6-B0942E8DEB46}"/>
              </a:ext>
            </a:extLst>
          </p:cNvPr>
          <p:cNvGraphicFramePr>
            <a:graphicFrameLocks noGrp="1"/>
          </p:cNvGraphicFramePr>
          <p:nvPr>
            <p:extLst>
              <p:ext uri="{D42A27DB-BD31-4B8C-83A1-F6EECF244321}">
                <p14:modId xmlns:p14="http://schemas.microsoft.com/office/powerpoint/2010/main" val="179084248"/>
              </p:ext>
            </p:extLst>
          </p:nvPr>
        </p:nvGraphicFramePr>
        <p:xfrm>
          <a:off x="3241945" y="3886201"/>
          <a:ext cx="12192000" cy="4754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96369681"/>
                    </a:ext>
                  </a:extLst>
                </a:gridCol>
                <a:gridCol w="6096000">
                  <a:extLst>
                    <a:ext uri="{9D8B030D-6E8A-4147-A177-3AD203B41FA5}">
                      <a16:colId xmlns:a16="http://schemas.microsoft.com/office/drawing/2014/main" val="4207168035"/>
                    </a:ext>
                  </a:extLst>
                </a:gridCol>
              </a:tblGrid>
              <a:tr h="370840">
                <a:tc>
                  <a:txBody>
                    <a:bodyPr/>
                    <a:lstStyle/>
                    <a:p>
                      <a:pPr algn="ctr"/>
                      <a:endParaRPr lang="nl-BE" dirty="0"/>
                    </a:p>
                    <a:p>
                      <a:pPr algn="ctr"/>
                      <a:r>
                        <a:rPr lang="nl-BE" sz="3200" dirty="0" err="1"/>
                        <a:t>Learn</a:t>
                      </a:r>
                      <a:r>
                        <a:rPr lang="nl-BE" sz="3200" dirty="0"/>
                        <a:t> </a:t>
                      </a:r>
                      <a:r>
                        <a:rPr lang="nl-BE" sz="3200" dirty="0" err="1"/>
                        <a:t>by</a:t>
                      </a:r>
                      <a:r>
                        <a:rPr lang="nl-BE" sz="3200" dirty="0"/>
                        <a:t> hard</a:t>
                      </a:r>
                    </a:p>
                  </a:txBody>
                  <a:tcPr/>
                </a:tc>
                <a:tc>
                  <a:txBody>
                    <a:bodyPr/>
                    <a:lstStyle/>
                    <a:p>
                      <a:pPr algn="ctr"/>
                      <a:endParaRPr lang="nl-BE" dirty="0"/>
                    </a:p>
                    <a:p>
                      <a:pPr algn="ctr"/>
                      <a:r>
                        <a:rPr lang="nl-BE" sz="3200" dirty="0"/>
                        <a:t>Understanding </a:t>
                      </a:r>
                      <a:r>
                        <a:rPr lang="nl-BE" sz="3200" dirty="0" err="1"/>
                        <a:t>learning</a:t>
                      </a:r>
                      <a:endParaRPr lang="nl-BE" sz="3200" dirty="0"/>
                    </a:p>
                    <a:p>
                      <a:pPr algn="ctr"/>
                      <a:endParaRPr lang="nl-BE" dirty="0"/>
                    </a:p>
                  </a:txBody>
                  <a:tcPr/>
                </a:tc>
                <a:extLst>
                  <a:ext uri="{0D108BD9-81ED-4DB2-BD59-A6C34878D82A}">
                    <a16:rowId xmlns:a16="http://schemas.microsoft.com/office/drawing/2014/main" val="2535603839"/>
                  </a:ext>
                </a:extLst>
              </a:tr>
              <a:tr h="370840">
                <a:tc>
                  <a:txBody>
                    <a:bodyPr/>
                    <a:lstStyle/>
                    <a:p>
                      <a:pPr algn="ctr"/>
                      <a:r>
                        <a:rPr lang="nl-BE" sz="2800" dirty="0"/>
                        <a:t>Only </a:t>
                      </a:r>
                      <a:r>
                        <a:rPr lang="nl-BE" sz="2800" dirty="0" err="1"/>
                        <a:t>suitable</a:t>
                      </a:r>
                      <a:r>
                        <a:rPr lang="nl-BE" sz="2800" dirty="0"/>
                        <a:t> </a:t>
                      </a:r>
                      <a:r>
                        <a:rPr lang="nl-BE" sz="2800" dirty="0" err="1"/>
                        <a:t>for</a:t>
                      </a:r>
                      <a:r>
                        <a:rPr lang="nl-BE" sz="2800" dirty="0"/>
                        <a:t> </a:t>
                      </a:r>
                      <a:r>
                        <a:rPr lang="nl-BE" sz="2800" dirty="0" err="1"/>
                        <a:t>factual</a:t>
                      </a:r>
                      <a:r>
                        <a:rPr lang="nl-BE" sz="2800" dirty="0"/>
                        <a:t> </a:t>
                      </a:r>
                      <a:r>
                        <a:rPr lang="nl-BE" sz="2800" dirty="0" err="1"/>
                        <a:t>knowledge</a:t>
                      </a:r>
                      <a:endParaRPr lang="nl-BE" sz="2800" dirty="0"/>
                    </a:p>
                  </a:txBody>
                  <a:tcPr/>
                </a:tc>
                <a:tc>
                  <a:txBody>
                    <a:bodyPr/>
                    <a:lstStyle/>
                    <a:p>
                      <a:pPr algn="ctr"/>
                      <a:r>
                        <a:rPr lang="nl-BE" sz="2800" dirty="0" err="1"/>
                        <a:t>All</a:t>
                      </a:r>
                      <a:r>
                        <a:rPr lang="nl-BE" sz="2800" dirty="0"/>
                        <a:t> </a:t>
                      </a:r>
                      <a:r>
                        <a:rPr lang="nl-BE" sz="2800" dirty="0" err="1"/>
                        <a:t>the</a:t>
                      </a:r>
                      <a:r>
                        <a:rPr lang="nl-BE" sz="2800" dirty="0"/>
                        <a:t> rest</a:t>
                      </a:r>
                    </a:p>
                  </a:txBody>
                  <a:tcPr/>
                </a:tc>
                <a:extLst>
                  <a:ext uri="{0D108BD9-81ED-4DB2-BD59-A6C34878D82A}">
                    <a16:rowId xmlns:a16="http://schemas.microsoft.com/office/drawing/2014/main" val="1949766479"/>
                  </a:ext>
                </a:extLst>
              </a:tr>
              <a:tr h="370840">
                <a:tc>
                  <a:txBody>
                    <a:bodyPr/>
                    <a:lstStyle/>
                    <a:p>
                      <a:pPr algn="ctr"/>
                      <a:r>
                        <a:rPr lang="nl-BE" sz="2800" dirty="0" err="1"/>
                        <a:t>Definitions</a:t>
                      </a:r>
                      <a:r>
                        <a:rPr lang="nl-BE" sz="2800" dirty="0"/>
                        <a:t>/</a:t>
                      </a:r>
                      <a:r>
                        <a:rPr lang="nl-BE" sz="2800" dirty="0" err="1"/>
                        <a:t>Article</a:t>
                      </a:r>
                      <a:r>
                        <a:rPr lang="nl-BE" sz="2800" dirty="0"/>
                        <a:t> </a:t>
                      </a:r>
                      <a:r>
                        <a:rPr lang="nl-BE" sz="2800" dirty="0" err="1"/>
                        <a:t>terminology</a:t>
                      </a:r>
                      <a:endParaRPr lang="nl-BE" sz="2800" dirty="0"/>
                    </a:p>
                    <a:p>
                      <a:pPr algn="ctr"/>
                      <a:r>
                        <a:rPr lang="nl-BE" sz="2800" dirty="0" err="1"/>
                        <a:t>Formulas</a:t>
                      </a:r>
                      <a:endParaRPr lang="nl-BE" sz="2800" dirty="0"/>
                    </a:p>
                    <a:p>
                      <a:pPr algn="ctr"/>
                      <a:r>
                        <a:rPr lang="nl-BE" sz="2800" dirty="0" err="1"/>
                        <a:t>Table</a:t>
                      </a:r>
                      <a:r>
                        <a:rPr lang="nl-BE" sz="2800" dirty="0"/>
                        <a:t> of contents</a:t>
                      </a:r>
                    </a:p>
                    <a:p>
                      <a:pPr algn="ctr"/>
                      <a:r>
                        <a:rPr lang="nl-BE" sz="2800" dirty="0" err="1"/>
                        <a:t>Vocabulary</a:t>
                      </a:r>
                      <a:endParaRPr lang="nl-BE" sz="2800" dirty="0"/>
                    </a:p>
                  </a:txBody>
                  <a:tcPr/>
                </a:tc>
                <a:tc>
                  <a:txBody>
                    <a:bodyPr/>
                    <a:lstStyle/>
                    <a:p>
                      <a:pPr algn="ctr"/>
                      <a:r>
                        <a:rPr lang="nl-BE" sz="2800" dirty="0" err="1"/>
                        <a:t>Insight</a:t>
                      </a:r>
                      <a:r>
                        <a:rPr lang="nl-BE" sz="2800" dirty="0"/>
                        <a:t> </a:t>
                      </a:r>
                      <a:r>
                        <a:rPr lang="nl-BE" sz="2800" dirty="0" err="1"/>
                        <a:t>and</a:t>
                      </a:r>
                      <a:r>
                        <a:rPr lang="nl-BE" sz="2800" dirty="0"/>
                        <a:t> </a:t>
                      </a:r>
                      <a:r>
                        <a:rPr lang="nl-BE" sz="2800" dirty="0" err="1"/>
                        <a:t>understanding</a:t>
                      </a:r>
                      <a:endParaRPr lang="nl-BE" sz="2800" dirty="0"/>
                    </a:p>
                    <a:p>
                      <a:pPr algn="ctr"/>
                      <a:r>
                        <a:rPr lang="nl-BE" sz="2800" dirty="0" err="1"/>
                        <a:t>Arguments</a:t>
                      </a:r>
                      <a:endParaRPr lang="nl-BE" sz="2800" dirty="0"/>
                    </a:p>
                    <a:p>
                      <a:pPr algn="ctr"/>
                      <a:r>
                        <a:rPr lang="nl-BE" sz="2800" dirty="0" err="1"/>
                        <a:t>Reasoning</a:t>
                      </a:r>
                      <a:endParaRPr lang="nl-BE" sz="2800" dirty="0"/>
                    </a:p>
                    <a:p>
                      <a:pPr algn="ctr"/>
                      <a:r>
                        <a:rPr lang="nl-BE" sz="2800" dirty="0"/>
                        <a:t>Coherent data</a:t>
                      </a:r>
                    </a:p>
                  </a:txBody>
                  <a:tcPr/>
                </a:tc>
                <a:extLst>
                  <a:ext uri="{0D108BD9-81ED-4DB2-BD59-A6C34878D82A}">
                    <a16:rowId xmlns:a16="http://schemas.microsoft.com/office/drawing/2014/main" val="3660518427"/>
                  </a:ext>
                </a:extLst>
              </a:tr>
              <a:tr h="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dirty="0" err="1"/>
                        <a:t>Merely</a:t>
                      </a:r>
                      <a:r>
                        <a:rPr lang="nl-BE" sz="2800" dirty="0"/>
                        <a:t> </a:t>
                      </a:r>
                      <a:r>
                        <a:rPr lang="nl-BE" sz="2800" dirty="0" err="1"/>
                        <a:t>reproducing</a:t>
                      </a:r>
                      <a:endParaRPr lang="nl-BE" sz="2800" dirty="0"/>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dirty="0" err="1"/>
                        <a:t>Explain</a:t>
                      </a:r>
                      <a:r>
                        <a:rPr lang="nl-BE" sz="2800" dirty="0"/>
                        <a:t> </a:t>
                      </a:r>
                      <a:r>
                        <a:rPr lang="nl-BE" sz="2800" dirty="0" err="1"/>
                        <a:t>meaning</a:t>
                      </a:r>
                      <a:r>
                        <a:rPr lang="nl-BE" sz="2800" dirty="0"/>
                        <a:t> in </a:t>
                      </a:r>
                      <a:r>
                        <a:rPr lang="nl-BE" sz="2800" dirty="0" err="1"/>
                        <a:t>your</a:t>
                      </a:r>
                      <a:r>
                        <a:rPr lang="nl-BE" sz="2800" dirty="0"/>
                        <a:t> </a:t>
                      </a:r>
                      <a:r>
                        <a:rPr lang="nl-BE" sz="2800" dirty="0" err="1"/>
                        <a:t>own</a:t>
                      </a:r>
                      <a:r>
                        <a:rPr lang="nl-BE" sz="2800" dirty="0"/>
                        <a:t> </a:t>
                      </a:r>
                      <a:r>
                        <a:rPr lang="nl-BE" sz="2800" dirty="0" err="1"/>
                        <a:t>words</a:t>
                      </a:r>
                      <a:endParaRPr lang="nl-BE" sz="2800" dirty="0"/>
                    </a:p>
                  </a:txBody>
                  <a:tcPr/>
                </a:tc>
                <a:extLst>
                  <a:ext uri="{0D108BD9-81ED-4DB2-BD59-A6C34878D82A}">
                    <a16:rowId xmlns:a16="http://schemas.microsoft.com/office/drawing/2014/main" val="2280347698"/>
                  </a:ext>
                </a:extLst>
              </a:tr>
              <a:tr h="370840">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dirty="0" err="1"/>
                        <a:t>Knowing</a:t>
                      </a:r>
                      <a:endParaRPr lang="nl-BE" sz="2800" dirty="0"/>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nl-BE" sz="2800" dirty="0"/>
                        <a:t>Be </a:t>
                      </a:r>
                      <a:r>
                        <a:rPr lang="nl-BE" sz="2800" dirty="0" err="1"/>
                        <a:t>able</a:t>
                      </a:r>
                      <a:r>
                        <a:rPr lang="nl-BE" sz="2800" dirty="0"/>
                        <a:t> </a:t>
                      </a:r>
                      <a:r>
                        <a:rPr lang="nl-BE" sz="2800" dirty="0" err="1"/>
                        <a:t>to</a:t>
                      </a:r>
                      <a:r>
                        <a:rPr lang="nl-BE" sz="2800" dirty="0"/>
                        <a:t> </a:t>
                      </a:r>
                      <a:r>
                        <a:rPr lang="nl-BE" sz="2800" dirty="0" err="1"/>
                        <a:t>apply</a:t>
                      </a:r>
                      <a:r>
                        <a:rPr lang="nl-BE" sz="2800" dirty="0"/>
                        <a:t> in cases</a:t>
                      </a:r>
                    </a:p>
                  </a:txBody>
                  <a:tcPr/>
                </a:tc>
                <a:extLst>
                  <a:ext uri="{0D108BD9-81ED-4DB2-BD59-A6C34878D82A}">
                    <a16:rowId xmlns:a16="http://schemas.microsoft.com/office/drawing/2014/main" val="2964739738"/>
                  </a:ext>
                </a:extLst>
              </a:tr>
            </a:tbl>
          </a:graphicData>
        </a:graphic>
      </p:graphicFrame>
      <p:cxnSp>
        <p:nvCxnSpPr>
          <p:cNvPr id="8" name="Rechte verbindingslijn met pijl 7">
            <a:extLst>
              <a:ext uri="{FF2B5EF4-FFF2-40B4-BE49-F238E27FC236}">
                <a16:creationId xmlns:a16="http://schemas.microsoft.com/office/drawing/2014/main" id="{79D50123-4856-9B94-4636-9F7EFE336A03}"/>
              </a:ext>
            </a:extLst>
          </p:cNvPr>
          <p:cNvCxnSpPr/>
          <p:nvPr/>
        </p:nvCxnSpPr>
        <p:spPr>
          <a:xfrm flipH="1">
            <a:off x="6968359" y="2995448"/>
            <a:ext cx="1891862" cy="7409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9109A607-3F61-2A12-E3A5-4802B0C32A1B}"/>
              </a:ext>
            </a:extLst>
          </p:cNvPr>
          <p:cNvCxnSpPr>
            <a:cxnSpLocks/>
          </p:cNvCxnSpPr>
          <p:nvPr/>
        </p:nvCxnSpPr>
        <p:spPr>
          <a:xfrm>
            <a:off x="9858207" y="2990949"/>
            <a:ext cx="1650621" cy="7454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53EBB502-58A6-2707-EEF8-24B22010F103}"/>
              </a:ext>
            </a:extLst>
          </p:cNvPr>
          <p:cNvSpPr txBox="1"/>
          <p:nvPr/>
        </p:nvSpPr>
        <p:spPr>
          <a:xfrm>
            <a:off x="7877255" y="8618866"/>
            <a:ext cx="2806262" cy="523220"/>
          </a:xfrm>
          <a:prstGeom prst="rect">
            <a:avLst/>
          </a:prstGeom>
          <a:noFill/>
        </p:spPr>
        <p:txBody>
          <a:bodyPr wrap="square" rtlCol="0">
            <a:spAutoFit/>
          </a:bodyPr>
          <a:lstStyle/>
          <a:p>
            <a:r>
              <a:rPr lang="nl-BE" sz="2800">
                <a:hlinkClick r:id="rId2"/>
              </a:rPr>
              <a:t>Check ECTS fiches</a:t>
            </a:r>
            <a:endParaRPr lang="nl-BE" sz="2800"/>
          </a:p>
        </p:txBody>
      </p:sp>
    </p:spTree>
    <p:extLst>
      <p:ext uri="{BB962C8B-B14F-4D97-AF65-F5344CB8AC3E}">
        <p14:creationId xmlns:p14="http://schemas.microsoft.com/office/powerpoint/2010/main" val="46746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74D48C-5AB1-F4AC-A3CA-FCA589F7D441}"/>
              </a:ext>
            </a:extLst>
          </p:cNvPr>
          <p:cNvSpPr>
            <a:spLocks noGrp="1"/>
          </p:cNvSpPr>
          <p:nvPr>
            <p:ph type="body" sz="quarter" idx="17"/>
          </p:nvPr>
        </p:nvSpPr>
        <p:spPr/>
        <p:txBody>
          <a:bodyPr/>
          <a:lstStyle/>
          <a:p>
            <a:pPr marL="742950" indent="-742950">
              <a:buFont typeface="+mj-lt"/>
              <a:buAutoNum type="arabicPeriod"/>
            </a:pPr>
            <a:r>
              <a:rPr lang="nl-BE" dirty="0" err="1"/>
              <a:t>Study</a:t>
            </a:r>
            <a:r>
              <a:rPr lang="nl-BE" dirty="0"/>
              <a:t> </a:t>
            </a:r>
            <a:r>
              <a:rPr lang="nl-BE" dirty="0" err="1"/>
              <a:t>table</a:t>
            </a:r>
            <a:r>
              <a:rPr lang="nl-BE" dirty="0"/>
              <a:t> of contents</a:t>
            </a:r>
          </a:p>
          <a:p>
            <a:pPr marL="742950" indent="-742950">
              <a:buFont typeface="+mj-lt"/>
              <a:buAutoNum type="arabicPeriod"/>
            </a:pPr>
            <a:r>
              <a:rPr lang="nl-BE" dirty="0" err="1"/>
              <a:t>Chapter</a:t>
            </a:r>
            <a:r>
              <a:rPr lang="nl-BE" dirty="0"/>
              <a:t> </a:t>
            </a:r>
            <a:r>
              <a:rPr lang="nl-BE" dirty="0" err="1"/>
              <a:t>by</a:t>
            </a:r>
            <a:r>
              <a:rPr lang="nl-BE" dirty="0"/>
              <a:t> coherent </a:t>
            </a:r>
            <a:r>
              <a:rPr lang="nl-BE" dirty="0" err="1"/>
              <a:t>whole</a:t>
            </a:r>
            <a:r>
              <a:rPr lang="nl-BE" dirty="0"/>
              <a:t>/diagram</a:t>
            </a:r>
          </a:p>
          <a:p>
            <a:pPr marL="742950" indent="-742950">
              <a:buFont typeface="+mj-lt"/>
              <a:buAutoNum type="arabicPeriod"/>
            </a:pPr>
            <a:r>
              <a:rPr lang="nl-BE" dirty="0" err="1"/>
              <a:t>Exercises</a:t>
            </a:r>
            <a:endParaRPr lang="nl-BE" dirty="0"/>
          </a:p>
          <a:p>
            <a:pPr marL="742950" indent="-742950">
              <a:buFont typeface="+mj-lt"/>
              <a:buAutoNum type="arabicPeriod"/>
            </a:pPr>
            <a:r>
              <a:rPr lang="nl-BE" dirty="0" err="1"/>
              <a:t>Repeat</a:t>
            </a:r>
            <a:r>
              <a:rPr lang="nl-BE" dirty="0"/>
              <a:t> </a:t>
            </a:r>
            <a:r>
              <a:rPr lang="nl-BE" dirty="0" err="1"/>
              <a:t>and</a:t>
            </a:r>
            <a:r>
              <a:rPr lang="nl-BE" dirty="0"/>
              <a:t> check</a:t>
            </a:r>
          </a:p>
        </p:txBody>
      </p:sp>
      <p:sp>
        <p:nvSpPr>
          <p:cNvPr id="3" name="Tijdelijke aanduiding voor dianummer 2">
            <a:extLst>
              <a:ext uri="{FF2B5EF4-FFF2-40B4-BE49-F238E27FC236}">
                <a16:creationId xmlns:a16="http://schemas.microsoft.com/office/drawing/2014/main" id="{EDE37F32-B111-214C-AAC5-5C1CB4883FC1}"/>
              </a:ext>
            </a:extLst>
          </p:cNvPr>
          <p:cNvSpPr>
            <a:spLocks noGrp="1"/>
          </p:cNvSpPr>
          <p:nvPr>
            <p:ph type="sldNum" sz="quarter" idx="12"/>
          </p:nvPr>
        </p:nvSpPr>
        <p:spPr/>
        <p:txBody>
          <a:bodyPr/>
          <a:lstStyle/>
          <a:p>
            <a:fld id="{B7527A74-2D87-4307-9531-5A57D9647EEB}" type="slidenum">
              <a:rPr lang="nl-BE" smtClean="0"/>
              <a:pPr/>
              <a:t>9</a:t>
            </a:fld>
            <a:endParaRPr lang="nl-BE"/>
          </a:p>
        </p:txBody>
      </p:sp>
      <p:sp>
        <p:nvSpPr>
          <p:cNvPr id="4" name="Titel 3">
            <a:extLst>
              <a:ext uri="{FF2B5EF4-FFF2-40B4-BE49-F238E27FC236}">
                <a16:creationId xmlns:a16="http://schemas.microsoft.com/office/drawing/2014/main" id="{11F9AF16-510B-F9A6-4502-62F3CBF09FFD}"/>
              </a:ext>
            </a:extLst>
          </p:cNvPr>
          <p:cNvSpPr>
            <a:spLocks noGrp="1"/>
          </p:cNvSpPr>
          <p:nvPr>
            <p:ph type="title"/>
          </p:nvPr>
        </p:nvSpPr>
        <p:spPr/>
        <p:txBody>
          <a:bodyPr/>
          <a:lstStyle/>
          <a:p>
            <a:r>
              <a:rPr lang="nl-BE" dirty="0"/>
              <a:t>How </a:t>
            </a:r>
            <a:r>
              <a:rPr lang="nl-BE" dirty="0" err="1"/>
              <a:t>to</a:t>
            </a:r>
            <a:r>
              <a:rPr lang="nl-BE" dirty="0"/>
              <a:t> get </a:t>
            </a:r>
            <a:r>
              <a:rPr lang="nl-BE" dirty="0" err="1"/>
              <a:t>started</a:t>
            </a:r>
            <a:r>
              <a:rPr lang="nl-BE" dirty="0"/>
              <a:t>?</a:t>
            </a:r>
          </a:p>
        </p:txBody>
      </p:sp>
      <p:sp>
        <p:nvSpPr>
          <p:cNvPr id="5" name="Tijdelijke aanduiding voor voettekst 4">
            <a:extLst>
              <a:ext uri="{FF2B5EF4-FFF2-40B4-BE49-F238E27FC236}">
                <a16:creationId xmlns:a16="http://schemas.microsoft.com/office/drawing/2014/main" id="{963EB9A5-40E4-F527-5342-24D530A43A0A}"/>
              </a:ext>
            </a:extLst>
          </p:cNvPr>
          <p:cNvSpPr>
            <a:spLocks noGrp="1"/>
          </p:cNvSpPr>
          <p:nvPr>
            <p:ph type="ftr" sz="quarter" idx="11"/>
          </p:nvPr>
        </p:nvSpPr>
        <p:spPr/>
        <p:txBody>
          <a:bodyPr/>
          <a:lstStyle/>
          <a:p>
            <a:r>
              <a:rPr lang="nl-BE"/>
              <a:t>Learn to study</a:t>
            </a:r>
          </a:p>
        </p:txBody>
      </p:sp>
    </p:spTree>
    <p:extLst>
      <p:ext uri="{BB962C8B-B14F-4D97-AF65-F5344CB8AC3E}">
        <p14:creationId xmlns:p14="http://schemas.microsoft.com/office/powerpoint/2010/main" val="856674980"/>
      </p:ext>
    </p:extLst>
  </p:cSld>
  <p:clrMapOvr>
    <a:masterClrMapping/>
  </p:clrMapOvr>
</p:sld>
</file>

<file path=ppt/theme/theme1.xml><?xml version="1.0" encoding="utf-8"?>
<a:theme xmlns:a="http://schemas.openxmlformats.org/drawingml/2006/main" name="Kantoorthema">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e0db234-3dfa-4dab-a83b-32962002aa0d">
      <UserInfo>
        <DisplayName>Le Roy Regis</DisplayName>
        <AccountId>117</AccountId>
        <AccountType/>
      </UserInfo>
      <UserInfo>
        <DisplayName>Dupon Ann</DisplayName>
        <AccountId>23</AccountId>
        <AccountType/>
      </UserInfo>
    </SharedWithUsers>
    <lcf76f155ced4ddcb4097134ff3c332f xmlns="24ec6e03-f3f4-401e-9892-fc963598a535">
      <Terms xmlns="http://schemas.microsoft.com/office/infopath/2007/PartnerControls"/>
    </lcf76f155ced4ddcb4097134ff3c332f>
    <TaxCatchAll xmlns="ae0db234-3dfa-4dab-a83b-32962002aa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5D1770AC9494696E517EDF2BA0AA6" ma:contentTypeVersion="16" ma:contentTypeDescription="Een nieuw document maken." ma:contentTypeScope="" ma:versionID="6aa25b648a220803c50bb8b054edd8ce">
  <xsd:schema xmlns:xsd="http://www.w3.org/2001/XMLSchema" xmlns:xs="http://www.w3.org/2001/XMLSchema" xmlns:p="http://schemas.microsoft.com/office/2006/metadata/properties" xmlns:ns2="24ec6e03-f3f4-401e-9892-fc963598a535" xmlns:ns3="ae0db234-3dfa-4dab-a83b-32962002aa0d" targetNamespace="http://schemas.microsoft.com/office/2006/metadata/properties" ma:root="true" ma:fieldsID="d903affe84d9dc4130759d804d02d7ce" ns2:_="" ns3:_="">
    <xsd:import namespace="24ec6e03-f3f4-401e-9892-fc963598a535"/>
    <xsd:import namespace="ae0db234-3dfa-4dab-a83b-32962002aa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6e03-f3f4-401e-9892-fc963598a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db234-3dfa-4dab-a83b-32962002aa0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b31451e-a9e3-4983-a16f-c60f10a3dafa}" ma:internalName="TaxCatchAll" ma:showField="CatchAllData" ma:web="ae0db234-3dfa-4dab-a83b-32962002a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E82F19-E399-4D83-AE37-4C99B87682A9}">
  <ds:schemaRefs>
    <ds:schemaRef ds:uri="http://schemas.microsoft.com/sharepoint/v3/contenttype/forms"/>
  </ds:schemaRefs>
</ds:datastoreItem>
</file>

<file path=customXml/itemProps2.xml><?xml version="1.0" encoding="utf-8"?>
<ds:datastoreItem xmlns:ds="http://schemas.openxmlformats.org/officeDocument/2006/customXml" ds:itemID="{946405F8-02ED-4025-9F6E-EAD16B5D0F2D}">
  <ds:schemaRefs>
    <ds:schemaRef ds:uri="24ec6e03-f3f4-401e-9892-fc963598a535"/>
    <ds:schemaRef ds:uri="ae0db234-3dfa-4dab-a83b-32962002aa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1804C93-48A8-4B57-A628-721BC0CC58DE}">
  <ds:schemaRefs>
    <ds:schemaRef ds:uri="24ec6e03-f3f4-401e-9892-fc963598a535"/>
    <ds:schemaRef ds:uri="ae0db234-3dfa-4dab-a83b-32962002a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TotalTime>
  <Words>1123</Words>
  <Application>Microsoft Office PowerPoint</Application>
  <PresentationFormat>Aangepast</PresentationFormat>
  <Paragraphs>218</Paragraphs>
  <Slides>21</Slides>
  <Notes>6</Notes>
  <HiddenSlides>0</HiddenSlides>
  <MMClips>3</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Arial Rounded MT Bold</vt:lpstr>
      <vt:lpstr>Calibri Light</vt:lpstr>
      <vt:lpstr>Wingdings</vt:lpstr>
      <vt:lpstr>Arial</vt:lpstr>
      <vt:lpstr>Calibri</vt:lpstr>
      <vt:lpstr>Kantoorthema</vt:lpstr>
      <vt:lpstr>Howest NL</vt:lpstr>
      <vt:lpstr>Workshop learn to study</vt:lpstr>
      <vt:lpstr>Which Lemo skills are covered here?</vt:lpstr>
      <vt:lpstr>Steps in learning to study</vt:lpstr>
      <vt:lpstr>How do we remember?</vt:lpstr>
      <vt:lpstr>How do we remember?</vt:lpstr>
      <vt:lpstr>PowerPoint-presentatie</vt:lpstr>
      <vt:lpstr>What is memorisation?</vt:lpstr>
      <vt:lpstr>2 types of learning</vt:lpstr>
      <vt:lpstr>How to get started?</vt:lpstr>
      <vt:lpstr>Study methods</vt:lpstr>
      <vt:lpstr>6 best study methods according to science (1/4)</vt:lpstr>
      <vt:lpstr>6 beste studiemethodes volgens de wetenschap (1/4)</vt:lpstr>
      <vt:lpstr>Mnemonics (2/4)</vt:lpstr>
      <vt:lpstr>Other techniques (3/4)</vt:lpstr>
      <vt:lpstr>Useful study tools (4/4)</vt:lpstr>
      <vt:lpstr>Repeat and check</vt:lpstr>
      <vt:lpstr>Concentration</vt:lpstr>
      <vt:lpstr>Optimise your concentration</vt:lpstr>
      <vt:lpstr>Pomodoro method</vt:lpstr>
      <vt:lpstr>Roadmap for learning to study: in summary</vt:lpstr>
      <vt:lpstr>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hoger onderwijs toegelicht</dc:title>
  <dc:creator>Ann Dupon</dc:creator>
  <cp:lastModifiedBy>Margot Janssens</cp:lastModifiedBy>
  <cp:revision>2</cp:revision>
  <cp:lastPrinted>2023-01-30T15:10:52Z</cp:lastPrinted>
  <dcterms:created xsi:type="dcterms:W3CDTF">2020-11-13T11:46:06Z</dcterms:created>
  <dcterms:modified xsi:type="dcterms:W3CDTF">2023-02-17T10:07:03Z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0x0101009DC5D1770AC9494696E517EDF2BA0AA6</vt:lpwstr>
  </property>
  <property fmtid="{D5CDD505-2E9C-101B-9397-08002B2CF9AE}" pid="3" name="Kernteam">
    <vt:lpwstr/>
  </property>
  <property fmtid="{D5CDD505-2E9C-101B-9397-08002B2CF9AE}" pid="4" name="MediaServiceImageTags">
    <vt:lpwstr/>
  </property>
</Properties>
</file>